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27"/>
  </p:notesMasterIdLst>
  <p:handoutMasterIdLst>
    <p:handoutMasterId r:id="rId28"/>
  </p:handoutMasterIdLst>
  <p:sldIdLst>
    <p:sldId id="256" r:id="rId5"/>
    <p:sldId id="257" r:id="rId6"/>
    <p:sldId id="259" r:id="rId7"/>
    <p:sldId id="263" r:id="rId8"/>
    <p:sldId id="265" r:id="rId9"/>
    <p:sldId id="284" r:id="rId10"/>
    <p:sldId id="258" r:id="rId11"/>
    <p:sldId id="275" r:id="rId12"/>
    <p:sldId id="276" r:id="rId13"/>
    <p:sldId id="277" r:id="rId14"/>
    <p:sldId id="288" r:id="rId15"/>
    <p:sldId id="278" r:id="rId16"/>
    <p:sldId id="285" r:id="rId17"/>
    <p:sldId id="279" r:id="rId18"/>
    <p:sldId id="280" r:id="rId19"/>
    <p:sldId id="282" r:id="rId20"/>
    <p:sldId id="287" r:id="rId21"/>
    <p:sldId id="283" r:id="rId22"/>
    <p:sldId id="289" r:id="rId23"/>
    <p:sldId id="290" r:id="rId24"/>
    <p:sldId id="292" r:id="rId25"/>
    <p:sldId id="264"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yar, Karla L CTR OSD OUSDC" initials="CKLCOO" lastIdx="17" clrIdx="0">
    <p:extLst>
      <p:ext uri="{19B8F6BF-5375-455C-9EA6-DF929625EA0E}">
        <p15:presenceInfo xmlns:p15="http://schemas.microsoft.com/office/powerpoint/2012/main" userId="S-1-5-21-412667653-668731278-4213794525-13399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BF5"/>
    <a:srgbClr val="4472C4"/>
    <a:srgbClr val="CFD5EA"/>
    <a:srgbClr val="3C66A0"/>
    <a:srgbClr val="428BCE"/>
    <a:srgbClr val="366CAE"/>
    <a:srgbClr val="518EB7"/>
    <a:srgbClr val="5899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93801" autoAdjust="0"/>
  </p:normalViewPr>
  <p:slideViewPr>
    <p:cSldViewPr snapToGrid="0">
      <p:cViewPr varScale="1">
        <p:scale>
          <a:sx n="67" d="100"/>
          <a:sy n="67" d="100"/>
        </p:scale>
        <p:origin x="1374" y="72"/>
      </p:cViewPr>
      <p:guideLst>
        <p:guide orient="horz" pos="2160"/>
        <p:guide pos="2880"/>
      </p:guideLst>
    </p:cSldViewPr>
  </p:slideViewPr>
  <p:notesTextViewPr>
    <p:cViewPr>
      <p:scale>
        <a:sx n="1" d="1"/>
        <a:sy n="1" d="1"/>
      </p:scale>
      <p:origin x="0" y="0"/>
    </p:cViewPr>
  </p:notesTextViewPr>
  <p:sorterViewPr>
    <p:cViewPr>
      <p:scale>
        <a:sx n="200" d="100"/>
        <a:sy n="200" d="100"/>
      </p:scale>
      <p:origin x="0" y="-10699"/>
    </p:cViewPr>
  </p:sorterViewPr>
  <p:notesViewPr>
    <p:cSldViewPr snapToGrid="0">
      <p:cViewPr varScale="1">
        <p:scale>
          <a:sx n="88" d="100"/>
          <a:sy n="88" d="100"/>
        </p:scale>
        <p:origin x="3822"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890F9DC-D938-ED96-7C74-3A0F3162903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968FD84-EAF9-924D-AF4C-610AFEDD25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58F4D2B-8559-45F1-B063-1D09E69FA99E}" type="datetimeFigureOut">
              <a:rPr lang="en-US" smtClean="0"/>
              <a:t>3/11/2024</a:t>
            </a:fld>
            <a:endParaRPr lang="en-US"/>
          </a:p>
        </p:txBody>
      </p:sp>
      <p:sp>
        <p:nvSpPr>
          <p:cNvPr id="4" name="Footer Placeholder 3">
            <a:extLst>
              <a:ext uri="{FF2B5EF4-FFF2-40B4-BE49-F238E27FC236}">
                <a16:creationId xmlns:a16="http://schemas.microsoft.com/office/drawing/2014/main" id="{5DC58677-8D65-559C-6F58-1FB69A6F3FD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7BA2749-DF97-4CF7-9BC9-EEAF99C86D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D8EB92-A469-439F-B116-A8151B0858C3}" type="slidenum">
              <a:rPr lang="en-US" smtClean="0"/>
              <a:t>‹#›</a:t>
            </a:fld>
            <a:endParaRPr lang="en-US"/>
          </a:p>
        </p:txBody>
      </p:sp>
    </p:spTree>
    <p:extLst>
      <p:ext uri="{BB962C8B-B14F-4D97-AF65-F5344CB8AC3E}">
        <p14:creationId xmlns:p14="http://schemas.microsoft.com/office/powerpoint/2010/main" val="4169645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A5931C-0224-4F32-BC56-03DA368F56F0}" type="datetimeFigureOut">
              <a:rPr lang="en-US" smtClean="0"/>
              <a:t>3/11/2024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409F1B-9C52-4EE7-A08A-885DF7469204}" type="slidenum">
              <a:rPr lang="en-US" smtClean="0"/>
              <a:t>‹#›</a:t>
            </a:fld>
            <a:endParaRPr lang="en-US"/>
          </a:p>
        </p:txBody>
      </p:sp>
    </p:spTree>
    <p:extLst>
      <p:ext uri="{BB962C8B-B14F-4D97-AF65-F5344CB8AC3E}">
        <p14:creationId xmlns:p14="http://schemas.microsoft.com/office/powerpoint/2010/main" val="2327660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questions slide </a:t>
            </a:r>
          </a:p>
          <a:p>
            <a:endParaRPr lang="en-US" dirty="0"/>
          </a:p>
          <a:p>
            <a:r>
              <a:rPr lang="en-US" dirty="0"/>
              <a:t>10-15 minutes each Deputy Comptroller is 50-75 minutes. Questions at the end. One slide per recommendation. Pictures are welcomed. </a:t>
            </a:r>
          </a:p>
          <a:p>
            <a:endParaRPr lang="en-US" dirty="0"/>
          </a:p>
          <a:p>
            <a:r>
              <a:rPr lang="en-US" sz="1200" b="0" i="0" u="none" strike="noStrike" dirty="0">
                <a:solidFill>
                  <a:srgbClr val="000000"/>
                </a:solidFill>
                <a:effectLst/>
                <a:latin typeface="Calibri" panose="020F0502020204030204" pitchFamily="34" charset="0"/>
              </a:rPr>
              <a:t>R1: </a:t>
            </a:r>
            <a:r>
              <a:rPr lang="en-US" sz="1200" b="0" i="0" u="none" strike="noStrike" dirty="0" err="1">
                <a:solidFill>
                  <a:srgbClr val="000000"/>
                </a:solidFill>
                <a:effectLst/>
                <a:latin typeface="Calibri" panose="020F0502020204030204" pitchFamily="34" charset="0"/>
              </a:rPr>
              <a:t>Midyr</a:t>
            </a:r>
            <a:r>
              <a:rPr lang="en-US" sz="1200" b="0" i="0" u="none" strike="noStrike" dirty="0">
                <a:solidFill>
                  <a:srgbClr val="000000"/>
                </a:solidFill>
                <a:effectLst/>
                <a:latin typeface="Calibri" panose="020F0502020204030204" pitchFamily="34" charset="0"/>
              </a:rPr>
              <a:t> update (PB)</a:t>
            </a:r>
            <a:r>
              <a:rPr lang="en-US" dirty="0"/>
              <a:t> </a:t>
            </a:r>
          </a:p>
          <a:p>
            <a:r>
              <a:rPr lang="en-US" sz="1200" b="0" i="0" u="none" strike="noStrike" dirty="0">
                <a:solidFill>
                  <a:srgbClr val="000000"/>
                </a:solidFill>
                <a:effectLst/>
                <a:latin typeface="Calibri" panose="020F0502020204030204" pitchFamily="34" charset="0"/>
              </a:rPr>
              <a:t>R2: Restructure j-books (PB)</a:t>
            </a:r>
            <a:r>
              <a:rPr lang="en-US" sz="1200" dirty="0"/>
              <a:t> </a:t>
            </a:r>
          </a:p>
          <a:p>
            <a:r>
              <a:rPr lang="en-US" sz="1200" b="0" i="0" u="none" strike="noStrike" dirty="0">
                <a:solidFill>
                  <a:srgbClr val="000000"/>
                </a:solidFill>
                <a:effectLst/>
                <a:latin typeface="Calibri" panose="020F0502020204030204" pitchFamily="34" charset="0"/>
              </a:rPr>
              <a:t>R3: Improve training </a:t>
            </a:r>
            <a:r>
              <a:rPr lang="en-US" sz="1200" b="0" i="0" u="none" strike="noStrike" dirty="0" err="1">
                <a:solidFill>
                  <a:srgbClr val="000000"/>
                </a:solidFill>
                <a:effectLst/>
                <a:latin typeface="Calibri" panose="020F0502020204030204" pitchFamily="34" charset="0"/>
              </a:rPr>
              <a:t>jbooks</a:t>
            </a:r>
            <a:r>
              <a:rPr lang="en-US" sz="1200" b="0" i="0" u="none" strike="noStrike" dirty="0">
                <a:solidFill>
                  <a:srgbClr val="000000"/>
                </a:solidFill>
                <a:effectLst/>
                <a:latin typeface="Calibri" panose="020F0502020204030204" pitchFamily="34" charset="0"/>
              </a:rPr>
              <a:t> (HCRM)</a:t>
            </a:r>
            <a:r>
              <a:rPr lang="en-US" sz="1200" dirty="0"/>
              <a:t> </a:t>
            </a:r>
          </a:p>
          <a:p>
            <a:r>
              <a:rPr lang="en-US" sz="1200" b="0" i="0" u="none" strike="noStrike" dirty="0">
                <a:solidFill>
                  <a:srgbClr val="000000"/>
                </a:solidFill>
                <a:effectLst/>
                <a:latin typeface="Calibri" panose="020F0502020204030204" pitchFamily="34" charset="0"/>
              </a:rPr>
              <a:t>R4: DoD liaison training (BAA) </a:t>
            </a:r>
          </a:p>
          <a:p>
            <a:r>
              <a:rPr lang="en-US" sz="1200" b="0" i="0" u="none" strike="noStrike" dirty="0">
                <a:solidFill>
                  <a:srgbClr val="000000"/>
                </a:solidFill>
                <a:effectLst/>
                <a:latin typeface="Calibri" panose="020F0502020204030204" pitchFamily="34" charset="0"/>
              </a:rPr>
              <a:t>R5: BLI consolidation (PB)</a:t>
            </a:r>
            <a:r>
              <a:rPr lang="en-US" dirty="0"/>
              <a:t> </a:t>
            </a:r>
            <a:endParaRPr lang="en-US" sz="1200" b="0" i="0" u="none" strike="noStrike" dirty="0">
              <a:solidFill>
                <a:srgbClr val="000000"/>
              </a:solidFill>
              <a:effectLst/>
              <a:latin typeface="Calibri" panose="020F0502020204030204" pitchFamily="34" charset="0"/>
            </a:endParaRPr>
          </a:p>
          <a:p>
            <a:r>
              <a:rPr lang="en-US" sz="1200" b="0" i="0" u="none" strike="noStrike" dirty="0">
                <a:solidFill>
                  <a:srgbClr val="000000"/>
                </a:solidFill>
                <a:effectLst/>
                <a:latin typeface="Calibri" panose="020F0502020204030204" pitchFamily="34" charset="0"/>
              </a:rPr>
              <a:t>R6: Update PPBE documents (DCFO)</a:t>
            </a:r>
            <a:r>
              <a:rPr lang="en-US" sz="1200" dirty="0"/>
              <a:t> </a:t>
            </a:r>
          </a:p>
          <a:p>
            <a:r>
              <a:rPr lang="en-US" sz="1200" b="0" i="0" u="none" strike="noStrike" dirty="0">
                <a:solidFill>
                  <a:srgbClr val="000000"/>
                </a:solidFill>
                <a:effectLst/>
                <a:latin typeface="Calibri" panose="020F0502020204030204" pitchFamily="34" charset="0"/>
              </a:rPr>
              <a:t>R7: Understanding of private sector practices (A&amp;S)</a:t>
            </a:r>
            <a:r>
              <a:rPr lang="en-US" sz="1200" dirty="0"/>
              <a:t> </a:t>
            </a:r>
          </a:p>
          <a:p>
            <a:r>
              <a:rPr lang="en-US" sz="1200" b="0" i="0" u="none" strike="noStrike" dirty="0">
                <a:solidFill>
                  <a:srgbClr val="000000"/>
                </a:solidFill>
                <a:effectLst/>
                <a:latin typeface="Calibri" panose="020F0502020204030204" pitchFamily="34" charset="0"/>
              </a:rPr>
              <a:t>R8: OSDC/CAPE IT consolidation (PB)</a:t>
            </a:r>
            <a:r>
              <a:rPr lang="en-US" dirty="0"/>
              <a:t> </a:t>
            </a:r>
          </a:p>
          <a:p>
            <a:r>
              <a:rPr lang="en-US" sz="1200" b="0" i="0" u="none" strike="noStrike" dirty="0">
                <a:solidFill>
                  <a:srgbClr val="000000"/>
                </a:solidFill>
                <a:effectLst/>
                <a:latin typeface="Calibri" panose="020F0502020204030204" pitchFamily="34" charset="0"/>
              </a:rPr>
              <a:t>R9: Advana PPBE analytics (EFT)</a:t>
            </a:r>
            <a:r>
              <a:rPr lang="en-US" sz="1200" dirty="0"/>
              <a:t> </a:t>
            </a:r>
            <a:r>
              <a:rPr lang="en-US" sz="1200" b="0" i="0" u="none" strike="noStrike" dirty="0">
                <a:solidFill>
                  <a:srgbClr val="000000"/>
                </a:solidFill>
                <a:effectLst/>
                <a:latin typeface="Calibri" panose="020F0502020204030204" pitchFamily="34" charset="0"/>
              </a:rPr>
              <a:t>R10: Annual report PPBE business systems (EFT)</a:t>
            </a:r>
            <a:r>
              <a:rPr lang="en-US" sz="1200" dirty="0"/>
              <a:t> </a:t>
            </a:r>
          </a:p>
          <a:p>
            <a:r>
              <a:rPr lang="en-US" sz="1200" b="0" i="0" u="none" strike="noStrike" dirty="0">
                <a:solidFill>
                  <a:srgbClr val="000000"/>
                </a:solidFill>
                <a:effectLst/>
                <a:latin typeface="Calibri" panose="020F0502020204030204" pitchFamily="34" charset="0"/>
              </a:rPr>
              <a:t>R11: Class/</a:t>
            </a:r>
            <a:r>
              <a:rPr lang="en-US" sz="1200" b="0" i="0" u="none" strike="noStrike" dirty="0" err="1">
                <a:solidFill>
                  <a:srgbClr val="000000"/>
                </a:solidFill>
                <a:effectLst/>
                <a:latin typeface="Calibri" panose="020F0502020204030204" pitchFamily="34" charset="0"/>
              </a:rPr>
              <a:t>Unclass</a:t>
            </a:r>
            <a:r>
              <a:rPr lang="en-US" sz="1200" b="0" i="0" u="none" strike="noStrike" dirty="0">
                <a:solidFill>
                  <a:srgbClr val="000000"/>
                </a:solidFill>
                <a:effectLst/>
                <a:latin typeface="Calibri" panose="020F0502020204030204" pitchFamily="34" charset="0"/>
              </a:rPr>
              <a:t> enclaves (CDAO)</a:t>
            </a:r>
            <a:r>
              <a:rPr lang="en-US" dirty="0"/>
              <a:t> </a:t>
            </a:r>
          </a:p>
          <a:p>
            <a:r>
              <a:rPr lang="en-US" sz="1200" b="0" i="0" u="none" strike="noStrike" dirty="0">
                <a:solidFill>
                  <a:srgbClr val="000000"/>
                </a:solidFill>
                <a:effectLst/>
                <a:latin typeface="Calibri" panose="020F0502020204030204" pitchFamily="34" charset="0"/>
              </a:rPr>
              <a:t>R12: Recruiting and retention (HCRM)</a:t>
            </a:r>
            <a:r>
              <a:rPr lang="en-US" dirty="0"/>
              <a:t> </a:t>
            </a:r>
          </a:p>
          <a:p>
            <a:r>
              <a:rPr lang="en-US" sz="1200" b="0" i="0" u="none" strike="noStrike" dirty="0">
                <a:solidFill>
                  <a:srgbClr val="000000"/>
                </a:solidFill>
                <a:effectLst/>
                <a:latin typeface="Calibri" panose="020F0502020204030204" pitchFamily="34" charset="0"/>
              </a:rPr>
              <a:t>R13: Streamline improve analytics reduce workload (EFT)</a:t>
            </a:r>
            <a:r>
              <a:rPr lang="en-US" dirty="0"/>
              <a:t> </a:t>
            </a:r>
          </a:p>
        </p:txBody>
      </p:sp>
      <p:sp>
        <p:nvSpPr>
          <p:cNvPr id="4" name="Slide Number Placeholder 3"/>
          <p:cNvSpPr>
            <a:spLocks noGrp="1"/>
          </p:cNvSpPr>
          <p:nvPr>
            <p:ph type="sldNum" sz="quarter" idx="5"/>
          </p:nvPr>
        </p:nvSpPr>
        <p:spPr/>
        <p:txBody>
          <a:bodyPr/>
          <a:lstStyle/>
          <a:p>
            <a:fld id="{54409F1B-9C52-4EE7-A08A-885DF7469204}" type="slidenum">
              <a:rPr lang="en-US" smtClean="0"/>
              <a:t>1</a:t>
            </a:fld>
            <a:endParaRPr lang="en-US"/>
          </a:p>
        </p:txBody>
      </p:sp>
    </p:spTree>
    <p:extLst>
      <p:ext uri="{BB962C8B-B14F-4D97-AF65-F5344CB8AC3E}">
        <p14:creationId xmlns:p14="http://schemas.microsoft.com/office/powerpoint/2010/main" val="3066211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Tighten these words up- </a:t>
            </a:r>
            <a:r>
              <a:rPr lang="en-US"/>
              <a:t>too wordy</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09F1B-9C52-4EE7-A08A-885DF74692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1582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Insert # of recommendations.  How many primary stakeholders. Other interesting items for the community.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09F1B-9C52-4EE7-A08A-885DF74692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9683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 Names and Titles of Deputy Comptrollers</a:t>
            </a:r>
          </a:p>
        </p:txBody>
      </p:sp>
      <p:sp>
        <p:nvSpPr>
          <p:cNvPr id="4" name="Slide Number Placeholder 3"/>
          <p:cNvSpPr>
            <a:spLocks noGrp="1"/>
          </p:cNvSpPr>
          <p:nvPr>
            <p:ph type="sldNum" sz="quarter" idx="5"/>
          </p:nvPr>
        </p:nvSpPr>
        <p:spPr/>
        <p:txBody>
          <a:bodyPr/>
          <a:lstStyle/>
          <a:p>
            <a:fld id="{54409F1B-9C52-4EE7-A08A-885DF7469204}" type="slidenum">
              <a:rPr lang="en-US" smtClean="0"/>
              <a:t>5</a:t>
            </a:fld>
            <a:endParaRPr lang="en-US"/>
          </a:p>
        </p:txBody>
      </p:sp>
    </p:spTree>
    <p:extLst>
      <p:ext uri="{BB962C8B-B14F-4D97-AF65-F5344CB8AC3E}">
        <p14:creationId xmlns:p14="http://schemas.microsoft.com/office/powerpoint/2010/main" val="3064452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 Names and Titles of Deputy Comptrollers</a:t>
            </a:r>
          </a:p>
        </p:txBody>
      </p:sp>
      <p:sp>
        <p:nvSpPr>
          <p:cNvPr id="4" name="Slide Number Placeholder 3"/>
          <p:cNvSpPr>
            <a:spLocks noGrp="1"/>
          </p:cNvSpPr>
          <p:nvPr>
            <p:ph type="sldNum" sz="quarter" idx="5"/>
          </p:nvPr>
        </p:nvSpPr>
        <p:spPr/>
        <p:txBody>
          <a:bodyPr/>
          <a:lstStyle/>
          <a:p>
            <a:fld id="{54409F1B-9C52-4EE7-A08A-885DF7469204}" type="slidenum">
              <a:rPr lang="en-US" smtClean="0"/>
              <a:t>6</a:t>
            </a:fld>
            <a:endParaRPr lang="en-US"/>
          </a:p>
        </p:txBody>
      </p:sp>
    </p:spTree>
    <p:extLst>
      <p:ext uri="{BB962C8B-B14F-4D97-AF65-F5344CB8AC3E}">
        <p14:creationId xmlns:p14="http://schemas.microsoft.com/office/powerpoint/2010/main" val="3245541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10-15 minutes each Deputy Comptroller is 50-75 minutes. Questions at the end. One slide per recommendation. Pictures are welcomed. </a:t>
            </a:r>
          </a:p>
          <a:p>
            <a:endParaRPr lang="en-US" dirty="0"/>
          </a:p>
          <a:p>
            <a:r>
              <a:rPr lang="en-US" sz="1800" b="0" i="0" u="none" strike="noStrike" dirty="0">
                <a:solidFill>
                  <a:srgbClr val="000000"/>
                </a:solidFill>
                <a:effectLst/>
                <a:latin typeface="Calibri" panose="020F0502020204030204" pitchFamily="34" charset="0"/>
              </a:rPr>
              <a:t>R1: </a:t>
            </a:r>
            <a:r>
              <a:rPr lang="en-US" sz="1800" b="0" i="0" u="none" strike="noStrike" dirty="0" err="1">
                <a:solidFill>
                  <a:srgbClr val="000000"/>
                </a:solidFill>
                <a:effectLst/>
                <a:latin typeface="Calibri" panose="020F0502020204030204" pitchFamily="34" charset="0"/>
              </a:rPr>
              <a:t>Midyr</a:t>
            </a:r>
            <a:r>
              <a:rPr lang="en-US" sz="1800" b="0" i="0" u="none" strike="noStrike" dirty="0">
                <a:solidFill>
                  <a:srgbClr val="000000"/>
                </a:solidFill>
                <a:effectLst/>
                <a:latin typeface="Calibri" panose="020F0502020204030204" pitchFamily="34" charset="0"/>
              </a:rPr>
              <a:t> update (PB)</a:t>
            </a:r>
            <a:r>
              <a:rPr lang="en-US" dirty="0"/>
              <a:t> </a:t>
            </a:r>
          </a:p>
          <a:p>
            <a:r>
              <a:rPr lang="en-US" sz="1800" b="0" i="0" u="none" strike="noStrike" dirty="0">
                <a:solidFill>
                  <a:srgbClr val="000000"/>
                </a:solidFill>
                <a:effectLst/>
                <a:latin typeface="Calibri" panose="020F0502020204030204" pitchFamily="34" charset="0"/>
              </a:rPr>
              <a:t>R2: Restructure j-books (PB)</a:t>
            </a:r>
            <a:r>
              <a:rPr lang="en-US" sz="1800" dirty="0"/>
              <a:t> </a:t>
            </a:r>
          </a:p>
          <a:p>
            <a:r>
              <a:rPr lang="en-US" sz="1800" b="0" i="0" u="none" strike="noStrike" dirty="0">
                <a:solidFill>
                  <a:srgbClr val="000000"/>
                </a:solidFill>
                <a:effectLst/>
                <a:latin typeface="Calibri" panose="020F0502020204030204" pitchFamily="34" charset="0"/>
              </a:rPr>
              <a:t>R3: Improve training </a:t>
            </a:r>
            <a:r>
              <a:rPr lang="en-US" sz="1800" b="0" i="0" u="none" strike="noStrike" dirty="0" err="1">
                <a:solidFill>
                  <a:srgbClr val="000000"/>
                </a:solidFill>
                <a:effectLst/>
                <a:latin typeface="Calibri" panose="020F0502020204030204" pitchFamily="34" charset="0"/>
              </a:rPr>
              <a:t>jbooks</a:t>
            </a:r>
            <a:r>
              <a:rPr lang="en-US" sz="1800" b="0" i="0" u="none" strike="noStrike" dirty="0">
                <a:solidFill>
                  <a:srgbClr val="000000"/>
                </a:solidFill>
                <a:effectLst/>
                <a:latin typeface="Calibri" panose="020F0502020204030204" pitchFamily="34" charset="0"/>
              </a:rPr>
              <a:t> (HCRM)</a:t>
            </a:r>
            <a:r>
              <a:rPr lang="en-US" sz="1800" dirty="0"/>
              <a:t> </a:t>
            </a:r>
          </a:p>
          <a:p>
            <a:r>
              <a:rPr lang="en-US" sz="1800" b="0" i="0" u="none" strike="noStrike" dirty="0">
                <a:solidFill>
                  <a:srgbClr val="000000"/>
                </a:solidFill>
                <a:effectLst/>
                <a:latin typeface="Calibri" panose="020F0502020204030204" pitchFamily="34" charset="0"/>
              </a:rPr>
              <a:t>R4: DoD liaison training (BAA) </a:t>
            </a:r>
          </a:p>
          <a:p>
            <a:r>
              <a:rPr lang="en-US" sz="1800" b="0" i="0" u="none" strike="noStrike" dirty="0">
                <a:solidFill>
                  <a:srgbClr val="000000"/>
                </a:solidFill>
                <a:effectLst/>
                <a:latin typeface="Calibri" panose="020F0502020204030204" pitchFamily="34" charset="0"/>
              </a:rPr>
              <a:t>R5: BLI consolidation (PB)</a:t>
            </a:r>
            <a:r>
              <a:rPr lang="en-US" dirty="0"/>
              <a:t> </a:t>
            </a:r>
            <a:endParaRPr lang="en-US" sz="1800" b="0" i="0" u="none" strike="noStrike" dirty="0">
              <a:solidFill>
                <a:srgbClr val="000000"/>
              </a:solidFill>
              <a:effectLst/>
              <a:latin typeface="Calibri" panose="020F0502020204030204" pitchFamily="34" charset="0"/>
            </a:endParaRPr>
          </a:p>
          <a:p>
            <a:r>
              <a:rPr lang="en-US" sz="1800" b="0" i="0" u="none" strike="noStrike" dirty="0">
                <a:solidFill>
                  <a:srgbClr val="000000"/>
                </a:solidFill>
                <a:effectLst/>
                <a:latin typeface="Calibri" panose="020F0502020204030204" pitchFamily="34" charset="0"/>
              </a:rPr>
              <a:t>R6: Update PPBE documents (DCFO)</a:t>
            </a:r>
            <a:r>
              <a:rPr lang="en-US" sz="1800" dirty="0"/>
              <a:t> </a:t>
            </a:r>
          </a:p>
          <a:p>
            <a:r>
              <a:rPr lang="en-US" sz="1800" b="0" i="0" u="none" strike="noStrike" dirty="0">
                <a:solidFill>
                  <a:srgbClr val="000000"/>
                </a:solidFill>
                <a:effectLst/>
                <a:latin typeface="Calibri" panose="020F0502020204030204" pitchFamily="34" charset="0"/>
              </a:rPr>
              <a:t>R7: Understanding of private sector practices (A&amp;S)</a:t>
            </a:r>
            <a:r>
              <a:rPr lang="en-US" sz="1800" dirty="0"/>
              <a:t> </a:t>
            </a:r>
          </a:p>
          <a:p>
            <a:r>
              <a:rPr lang="en-US" sz="1800" b="0" i="0" u="none" strike="noStrike" dirty="0">
                <a:solidFill>
                  <a:srgbClr val="000000"/>
                </a:solidFill>
                <a:effectLst/>
                <a:latin typeface="Calibri" panose="020F0502020204030204" pitchFamily="34" charset="0"/>
              </a:rPr>
              <a:t>R8: OSDC/CAPE IT consolidation (PB)</a:t>
            </a:r>
            <a:r>
              <a:rPr lang="en-US" dirty="0"/>
              <a:t> </a:t>
            </a:r>
          </a:p>
          <a:p>
            <a:r>
              <a:rPr lang="en-US" sz="1800" b="0" i="0" u="none" strike="noStrike" dirty="0">
                <a:solidFill>
                  <a:srgbClr val="000000"/>
                </a:solidFill>
                <a:effectLst/>
                <a:latin typeface="Calibri" panose="020F0502020204030204" pitchFamily="34" charset="0"/>
              </a:rPr>
              <a:t>R9: Advana PPBE analytics (EFT)</a:t>
            </a:r>
            <a:r>
              <a:rPr lang="en-US" sz="1800" dirty="0"/>
              <a:t> </a:t>
            </a:r>
            <a:r>
              <a:rPr lang="en-US" sz="1800" b="0" i="0" u="none" strike="noStrike" dirty="0">
                <a:solidFill>
                  <a:srgbClr val="000000"/>
                </a:solidFill>
                <a:effectLst/>
                <a:latin typeface="Calibri" panose="020F0502020204030204" pitchFamily="34" charset="0"/>
              </a:rPr>
              <a:t>R10: Annual report PPBE business systems (EFT)</a:t>
            </a:r>
            <a:r>
              <a:rPr lang="en-US" sz="1800" dirty="0"/>
              <a:t> </a:t>
            </a:r>
          </a:p>
          <a:p>
            <a:r>
              <a:rPr lang="en-US" sz="1800" b="0" i="0" u="none" strike="noStrike" dirty="0">
                <a:solidFill>
                  <a:srgbClr val="000000"/>
                </a:solidFill>
                <a:effectLst/>
                <a:latin typeface="Calibri" panose="020F0502020204030204" pitchFamily="34" charset="0"/>
              </a:rPr>
              <a:t>R11: Class/</a:t>
            </a:r>
            <a:r>
              <a:rPr lang="en-US" sz="1800" b="0" i="0" u="none" strike="noStrike" dirty="0" err="1">
                <a:solidFill>
                  <a:srgbClr val="000000"/>
                </a:solidFill>
                <a:effectLst/>
                <a:latin typeface="Calibri" panose="020F0502020204030204" pitchFamily="34" charset="0"/>
              </a:rPr>
              <a:t>Unclass</a:t>
            </a:r>
            <a:r>
              <a:rPr lang="en-US" sz="1800" b="0" i="0" u="none" strike="noStrike" dirty="0">
                <a:solidFill>
                  <a:srgbClr val="000000"/>
                </a:solidFill>
                <a:effectLst/>
                <a:latin typeface="Calibri" panose="020F0502020204030204" pitchFamily="34" charset="0"/>
              </a:rPr>
              <a:t> enclaves (CDAO)</a:t>
            </a:r>
            <a:r>
              <a:rPr lang="en-US" dirty="0"/>
              <a:t> </a:t>
            </a:r>
          </a:p>
          <a:p>
            <a:r>
              <a:rPr lang="en-US" sz="1800" b="0" i="0" u="none" strike="noStrike" dirty="0">
                <a:solidFill>
                  <a:srgbClr val="000000"/>
                </a:solidFill>
                <a:effectLst/>
                <a:latin typeface="Calibri" panose="020F0502020204030204" pitchFamily="34" charset="0"/>
              </a:rPr>
              <a:t>R12: Recruiting and retention (HCRM)</a:t>
            </a:r>
            <a:r>
              <a:rPr lang="en-US" dirty="0"/>
              <a:t> </a:t>
            </a:r>
          </a:p>
          <a:p>
            <a:r>
              <a:rPr lang="en-US" sz="1800" b="0" i="0" u="none" strike="noStrike" dirty="0">
                <a:solidFill>
                  <a:srgbClr val="000000"/>
                </a:solidFill>
                <a:effectLst/>
                <a:latin typeface="Calibri" panose="020F0502020204030204" pitchFamily="34" charset="0"/>
              </a:rPr>
              <a:t>R13: Streamline improve analytics reduce workload (EFT)</a:t>
            </a:r>
            <a:r>
              <a:rPr lang="en-US" dirty="0"/>
              <a:t> </a:t>
            </a:r>
          </a:p>
        </p:txBody>
      </p:sp>
      <p:sp>
        <p:nvSpPr>
          <p:cNvPr id="4" name="Slide Number Placeholder 3"/>
          <p:cNvSpPr>
            <a:spLocks noGrp="1"/>
          </p:cNvSpPr>
          <p:nvPr>
            <p:ph type="sldNum" sz="quarter" idx="5"/>
          </p:nvPr>
        </p:nvSpPr>
        <p:spPr/>
        <p:txBody>
          <a:bodyPr/>
          <a:lstStyle/>
          <a:p>
            <a:fld id="{54409F1B-9C52-4EE7-A08A-885DF7469204}" type="slidenum">
              <a:rPr lang="en-US" smtClean="0"/>
              <a:t>7</a:t>
            </a:fld>
            <a:endParaRPr lang="en-US"/>
          </a:p>
        </p:txBody>
      </p:sp>
    </p:spTree>
    <p:extLst>
      <p:ext uri="{BB962C8B-B14F-4D97-AF65-F5344CB8AC3E}">
        <p14:creationId xmlns:p14="http://schemas.microsoft.com/office/powerpoint/2010/main" val="2323004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10-15 minutes each Deputy Comptroller is 50-75 minutes. Questions at the end. One slide per recommendation. Pictures are welcomed. </a:t>
            </a:r>
          </a:p>
          <a:p>
            <a:endParaRPr lang="en-US" dirty="0"/>
          </a:p>
          <a:p>
            <a:r>
              <a:rPr lang="en-US" sz="1800" b="0" i="0" u="none" strike="noStrike" dirty="0">
                <a:solidFill>
                  <a:srgbClr val="000000"/>
                </a:solidFill>
                <a:effectLst/>
                <a:latin typeface="Calibri" panose="020F0502020204030204" pitchFamily="34" charset="0"/>
              </a:rPr>
              <a:t>R1: </a:t>
            </a:r>
            <a:r>
              <a:rPr lang="en-US" sz="1800" b="0" i="0" u="none" strike="noStrike" dirty="0" err="1">
                <a:solidFill>
                  <a:srgbClr val="000000"/>
                </a:solidFill>
                <a:effectLst/>
                <a:latin typeface="Calibri" panose="020F0502020204030204" pitchFamily="34" charset="0"/>
              </a:rPr>
              <a:t>Midyr</a:t>
            </a:r>
            <a:r>
              <a:rPr lang="en-US" sz="1800" b="0" i="0" u="none" strike="noStrike" dirty="0">
                <a:solidFill>
                  <a:srgbClr val="000000"/>
                </a:solidFill>
                <a:effectLst/>
                <a:latin typeface="Calibri" panose="020F0502020204030204" pitchFamily="34" charset="0"/>
              </a:rPr>
              <a:t> update (PB)</a:t>
            </a:r>
            <a:r>
              <a:rPr lang="en-US" dirty="0"/>
              <a:t> </a:t>
            </a:r>
          </a:p>
          <a:p>
            <a:r>
              <a:rPr lang="en-US" sz="1800" b="0" i="0" u="none" strike="noStrike" dirty="0">
                <a:solidFill>
                  <a:srgbClr val="000000"/>
                </a:solidFill>
                <a:effectLst/>
                <a:latin typeface="Calibri" panose="020F0502020204030204" pitchFamily="34" charset="0"/>
              </a:rPr>
              <a:t>R2: Restructure j-books (PB)</a:t>
            </a:r>
            <a:r>
              <a:rPr lang="en-US" sz="1800" dirty="0"/>
              <a:t> </a:t>
            </a:r>
          </a:p>
          <a:p>
            <a:r>
              <a:rPr lang="en-US" sz="1800" b="0" i="0" u="none" strike="noStrike" dirty="0">
                <a:solidFill>
                  <a:srgbClr val="000000"/>
                </a:solidFill>
                <a:effectLst/>
                <a:latin typeface="Calibri" panose="020F0502020204030204" pitchFamily="34" charset="0"/>
              </a:rPr>
              <a:t>R3: Improve training </a:t>
            </a:r>
            <a:r>
              <a:rPr lang="en-US" sz="1800" b="0" i="0" u="none" strike="noStrike" dirty="0" err="1">
                <a:solidFill>
                  <a:srgbClr val="000000"/>
                </a:solidFill>
                <a:effectLst/>
                <a:latin typeface="Calibri" panose="020F0502020204030204" pitchFamily="34" charset="0"/>
              </a:rPr>
              <a:t>jbooks</a:t>
            </a:r>
            <a:r>
              <a:rPr lang="en-US" sz="1800" b="0" i="0" u="none" strike="noStrike" dirty="0">
                <a:solidFill>
                  <a:srgbClr val="000000"/>
                </a:solidFill>
                <a:effectLst/>
                <a:latin typeface="Calibri" panose="020F0502020204030204" pitchFamily="34" charset="0"/>
              </a:rPr>
              <a:t> (HCRM)</a:t>
            </a:r>
            <a:r>
              <a:rPr lang="en-US" sz="1800" dirty="0"/>
              <a:t> </a:t>
            </a:r>
          </a:p>
          <a:p>
            <a:r>
              <a:rPr lang="en-US" sz="1800" b="0" i="0" u="none" strike="noStrike" dirty="0">
                <a:solidFill>
                  <a:srgbClr val="000000"/>
                </a:solidFill>
                <a:effectLst/>
                <a:latin typeface="Calibri" panose="020F0502020204030204" pitchFamily="34" charset="0"/>
              </a:rPr>
              <a:t>R4: DoD liaison training (BAA) </a:t>
            </a:r>
          </a:p>
          <a:p>
            <a:r>
              <a:rPr lang="en-US" sz="1800" b="0" i="0" u="none" strike="noStrike" dirty="0">
                <a:solidFill>
                  <a:srgbClr val="000000"/>
                </a:solidFill>
                <a:effectLst/>
                <a:latin typeface="Calibri" panose="020F0502020204030204" pitchFamily="34" charset="0"/>
              </a:rPr>
              <a:t>R5: BLI consolidation (PB)</a:t>
            </a:r>
            <a:r>
              <a:rPr lang="en-US" dirty="0"/>
              <a:t> </a:t>
            </a:r>
            <a:endParaRPr lang="en-US" sz="1800" b="0" i="0" u="none" strike="noStrike" dirty="0">
              <a:solidFill>
                <a:srgbClr val="000000"/>
              </a:solidFill>
              <a:effectLst/>
              <a:latin typeface="Calibri" panose="020F0502020204030204" pitchFamily="34" charset="0"/>
            </a:endParaRPr>
          </a:p>
          <a:p>
            <a:r>
              <a:rPr lang="en-US" sz="1800" b="0" i="0" u="none" strike="noStrike" dirty="0">
                <a:solidFill>
                  <a:srgbClr val="000000"/>
                </a:solidFill>
                <a:effectLst/>
                <a:latin typeface="Calibri" panose="020F0502020204030204" pitchFamily="34" charset="0"/>
              </a:rPr>
              <a:t>R6: Update PPBE documents (DCFO)</a:t>
            </a:r>
            <a:r>
              <a:rPr lang="en-US" sz="1800" dirty="0"/>
              <a:t> </a:t>
            </a:r>
          </a:p>
          <a:p>
            <a:r>
              <a:rPr lang="en-US" sz="1800" b="0" i="0" u="none" strike="noStrike" dirty="0">
                <a:solidFill>
                  <a:srgbClr val="000000"/>
                </a:solidFill>
                <a:effectLst/>
                <a:latin typeface="Calibri" panose="020F0502020204030204" pitchFamily="34" charset="0"/>
              </a:rPr>
              <a:t>R7: Understanding of private sector practices (A&amp;S)</a:t>
            </a:r>
            <a:r>
              <a:rPr lang="en-US" sz="1800" dirty="0"/>
              <a:t> </a:t>
            </a:r>
          </a:p>
          <a:p>
            <a:r>
              <a:rPr lang="en-US" sz="1800" b="0" i="0" u="none" strike="noStrike" dirty="0">
                <a:solidFill>
                  <a:srgbClr val="000000"/>
                </a:solidFill>
                <a:effectLst/>
                <a:latin typeface="Calibri" panose="020F0502020204030204" pitchFamily="34" charset="0"/>
              </a:rPr>
              <a:t>R8: OSDC/CAPE IT consolidation (PB)</a:t>
            </a:r>
            <a:r>
              <a:rPr lang="en-US" dirty="0"/>
              <a:t> </a:t>
            </a:r>
          </a:p>
          <a:p>
            <a:r>
              <a:rPr lang="en-US" sz="1800" b="0" i="0" u="none" strike="noStrike" dirty="0">
                <a:solidFill>
                  <a:srgbClr val="000000"/>
                </a:solidFill>
                <a:effectLst/>
                <a:latin typeface="Calibri" panose="020F0502020204030204" pitchFamily="34" charset="0"/>
              </a:rPr>
              <a:t>R9: Advana PPBE analytics (EFT)</a:t>
            </a:r>
            <a:r>
              <a:rPr lang="en-US" sz="1800" dirty="0"/>
              <a:t> </a:t>
            </a:r>
            <a:r>
              <a:rPr lang="en-US" sz="1800" b="0" i="0" u="none" strike="noStrike" dirty="0">
                <a:solidFill>
                  <a:srgbClr val="000000"/>
                </a:solidFill>
                <a:effectLst/>
                <a:latin typeface="Calibri" panose="020F0502020204030204" pitchFamily="34" charset="0"/>
              </a:rPr>
              <a:t>R10: Annual report PPBE business systems (EFT)</a:t>
            </a:r>
            <a:r>
              <a:rPr lang="en-US" sz="1800" dirty="0"/>
              <a:t> </a:t>
            </a:r>
          </a:p>
          <a:p>
            <a:r>
              <a:rPr lang="en-US" sz="1800" b="0" i="0" u="none" strike="noStrike" dirty="0">
                <a:solidFill>
                  <a:srgbClr val="000000"/>
                </a:solidFill>
                <a:effectLst/>
                <a:latin typeface="Calibri" panose="020F0502020204030204" pitchFamily="34" charset="0"/>
              </a:rPr>
              <a:t>R11: Class/</a:t>
            </a:r>
            <a:r>
              <a:rPr lang="en-US" sz="1800" b="0" i="0" u="none" strike="noStrike" dirty="0" err="1">
                <a:solidFill>
                  <a:srgbClr val="000000"/>
                </a:solidFill>
                <a:effectLst/>
                <a:latin typeface="Calibri" panose="020F0502020204030204" pitchFamily="34" charset="0"/>
              </a:rPr>
              <a:t>Unclass</a:t>
            </a:r>
            <a:r>
              <a:rPr lang="en-US" sz="1800" b="0" i="0" u="none" strike="noStrike" dirty="0">
                <a:solidFill>
                  <a:srgbClr val="000000"/>
                </a:solidFill>
                <a:effectLst/>
                <a:latin typeface="Calibri" panose="020F0502020204030204" pitchFamily="34" charset="0"/>
              </a:rPr>
              <a:t> enclaves (CDAO)</a:t>
            </a:r>
            <a:r>
              <a:rPr lang="en-US" dirty="0"/>
              <a:t> </a:t>
            </a:r>
          </a:p>
          <a:p>
            <a:r>
              <a:rPr lang="en-US" sz="1800" b="0" i="0" u="none" strike="noStrike" dirty="0">
                <a:solidFill>
                  <a:srgbClr val="000000"/>
                </a:solidFill>
                <a:effectLst/>
                <a:latin typeface="Calibri" panose="020F0502020204030204" pitchFamily="34" charset="0"/>
              </a:rPr>
              <a:t>R12: Recruiting and retention (HCRM)</a:t>
            </a:r>
            <a:r>
              <a:rPr lang="en-US" dirty="0"/>
              <a:t> </a:t>
            </a:r>
          </a:p>
          <a:p>
            <a:r>
              <a:rPr lang="en-US" sz="1800" b="0" i="0" u="none" strike="noStrike" dirty="0">
                <a:solidFill>
                  <a:srgbClr val="000000"/>
                </a:solidFill>
                <a:effectLst/>
                <a:latin typeface="Calibri" panose="020F0502020204030204" pitchFamily="34" charset="0"/>
              </a:rPr>
              <a:t>R13: Streamline improve analytics reduce workload (EFT)</a:t>
            </a:r>
            <a:r>
              <a:rPr lang="en-US" dirty="0"/>
              <a:t> </a:t>
            </a:r>
          </a:p>
        </p:txBody>
      </p:sp>
      <p:sp>
        <p:nvSpPr>
          <p:cNvPr id="4" name="Slide Number Placeholder 3"/>
          <p:cNvSpPr>
            <a:spLocks noGrp="1"/>
          </p:cNvSpPr>
          <p:nvPr>
            <p:ph type="sldNum" sz="quarter" idx="5"/>
          </p:nvPr>
        </p:nvSpPr>
        <p:spPr/>
        <p:txBody>
          <a:bodyPr/>
          <a:lstStyle/>
          <a:p>
            <a:fld id="{54409F1B-9C52-4EE7-A08A-885DF7469204}" type="slidenum">
              <a:rPr lang="en-US" smtClean="0"/>
              <a:t>8</a:t>
            </a:fld>
            <a:endParaRPr lang="en-US"/>
          </a:p>
        </p:txBody>
      </p:sp>
    </p:spTree>
    <p:extLst>
      <p:ext uri="{BB962C8B-B14F-4D97-AF65-F5344CB8AC3E}">
        <p14:creationId xmlns:p14="http://schemas.microsoft.com/office/powerpoint/2010/main" val="3626713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10-15 minutes each Deputy Comptroller is 50-75 minutes. Questions at the end. One slide per recommendation. Pictures are welcomed. </a:t>
            </a:r>
          </a:p>
          <a:p>
            <a:endParaRPr lang="en-US" dirty="0"/>
          </a:p>
          <a:p>
            <a:r>
              <a:rPr lang="en-US" sz="1800" b="0" i="0" u="none" strike="noStrike" dirty="0">
                <a:solidFill>
                  <a:srgbClr val="000000"/>
                </a:solidFill>
                <a:effectLst/>
                <a:latin typeface="Calibri" panose="020F0502020204030204" pitchFamily="34" charset="0"/>
              </a:rPr>
              <a:t>R1: </a:t>
            </a:r>
            <a:r>
              <a:rPr lang="en-US" sz="1800" b="0" i="0" u="none" strike="noStrike" dirty="0" err="1">
                <a:solidFill>
                  <a:srgbClr val="000000"/>
                </a:solidFill>
                <a:effectLst/>
                <a:latin typeface="Calibri" panose="020F0502020204030204" pitchFamily="34" charset="0"/>
              </a:rPr>
              <a:t>Midyr</a:t>
            </a:r>
            <a:r>
              <a:rPr lang="en-US" sz="1800" b="0" i="0" u="none" strike="noStrike" dirty="0">
                <a:solidFill>
                  <a:srgbClr val="000000"/>
                </a:solidFill>
                <a:effectLst/>
                <a:latin typeface="Calibri" panose="020F0502020204030204" pitchFamily="34" charset="0"/>
              </a:rPr>
              <a:t> update (PB)</a:t>
            </a:r>
            <a:r>
              <a:rPr lang="en-US" dirty="0"/>
              <a:t> </a:t>
            </a:r>
          </a:p>
          <a:p>
            <a:r>
              <a:rPr lang="en-US" sz="1800" b="0" i="0" u="none" strike="noStrike" dirty="0">
                <a:solidFill>
                  <a:srgbClr val="000000"/>
                </a:solidFill>
                <a:effectLst/>
                <a:latin typeface="Calibri" panose="020F0502020204030204" pitchFamily="34" charset="0"/>
              </a:rPr>
              <a:t>R2: Restructure j-books (PB)</a:t>
            </a:r>
            <a:r>
              <a:rPr lang="en-US" sz="1800" dirty="0"/>
              <a:t> </a:t>
            </a:r>
          </a:p>
          <a:p>
            <a:r>
              <a:rPr lang="en-US" sz="1800" b="0" i="0" u="none" strike="noStrike" dirty="0">
                <a:solidFill>
                  <a:srgbClr val="000000"/>
                </a:solidFill>
                <a:effectLst/>
                <a:latin typeface="Calibri" panose="020F0502020204030204" pitchFamily="34" charset="0"/>
              </a:rPr>
              <a:t>R3: Improve training </a:t>
            </a:r>
            <a:r>
              <a:rPr lang="en-US" sz="1800" b="0" i="0" u="none" strike="noStrike" dirty="0" err="1">
                <a:solidFill>
                  <a:srgbClr val="000000"/>
                </a:solidFill>
                <a:effectLst/>
                <a:latin typeface="Calibri" panose="020F0502020204030204" pitchFamily="34" charset="0"/>
              </a:rPr>
              <a:t>jbooks</a:t>
            </a:r>
            <a:r>
              <a:rPr lang="en-US" sz="1800" b="0" i="0" u="none" strike="noStrike" dirty="0">
                <a:solidFill>
                  <a:srgbClr val="000000"/>
                </a:solidFill>
                <a:effectLst/>
                <a:latin typeface="Calibri" panose="020F0502020204030204" pitchFamily="34" charset="0"/>
              </a:rPr>
              <a:t> (HCRM)</a:t>
            </a:r>
            <a:r>
              <a:rPr lang="en-US" sz="1800" dirty="0"/>
              <a:t> </a:t>
            </a:r>
          </a:p>
          <a:p>
            <a:r>
              <a:rPr lang="en-US" sz="1800" b="0" i="0" u="none" strike="noStrike" dirty="0">
                <a:solidFill>
                  <a:srgbClr val="000000"/>
                </a:solidFill>
                <a:effectLst/>
                <a:latin typeface="Calibri" panose="020F0502020204030204" pitchFamily="34" charset="0"/>
              </a:rPr>
              <a:t>R4: DoD liaison training (BAA) </a:t>
            </a:r>
          </a:p>
          <a:p>
            <a:r>
              <a:rPr lang="en-US" sz="1800" b="0" i="0" u="none" strike="noStrike" dirty="0">
                <a:solidFill>
                  <a:srgbClr val="000000"/>
                </a:solidFill>
                <a:effectLst/>
                <a:latin typeface="Calibri" panose="020F0502020204030204" pitchFamily="34" charset="0"/>
              </a:rPr>
              <a:t>R5: BLI consolidation (PB)</a:t>
            </a:r>
            <a:r>
              <a:rPr lang="en-US" dirty="0"/>
              <a:t> </a:t>
            </a:r>
            <a:endParaRPr lang="en-US" sz="1800" b="0" i="0" u="none" strike="noStrike" dirty="0">
              <a:solidFill>
                <a:srgbClr val="000000"/>
              </a:solidFill>
              <a:effectLst/>
              <a:latin typeface="Calibri" panose="020F0502020204030204" pitchFamily="34" charset="0"/>
            </a:endParaRPr>
          </a:p>
          <a:p>
            <a:r>
              <a:rPr lang="en-US" sz="1800" b="0" i="0" u="none" strike="noStrike" dirty="0">
                <a:solidFill>
                  <a:srgbClr val="000000"/>
                </a:solidFill>
                <a:effectLst/>
                <a:latin typeface="Calibri" panose="020F0502020204030204" pitchFamily="34" charset="0"/>
              </a:rPr>
              <a:t>R6: Update PPBE documents (DCFO)</a:t>
            </a:r>
            <a:r>
              <a:rPr lang="en-US" sz="1800" dirty="0"/>
              <a:t> </a:t>
            </a:r>
          </a:p>
          <a:p>
            <a:r>
              <a:rPr lang="en-US" sz="1800" b="0" i="0" u="none" strike="noStrike" dirty="0">
                <a:solidFill>
                  <a:srgbClr val="000000"/>
                </a:solidFill>
                <a:effectLst/>
                <a:latin typeface="Calibri" panose="020F0502020204030204" pitchFamily="34" charset="0"/>
              </a:rPr>
              <a:t>R7: Understanding of private sector practices (A&amp;S)</a:t>
            </a:r>
            <a:r>
              <a:rPr lang="en-US" sz="1800" dirty="0"/>
              <a:t> </a:t>
            </a:r>
          </a:p>
          <a:p>
            <a:r>
              <a:rPr lang="en-US" sz="1800" b="0" i="0" u="none" strike="noStrike" dirty="0">
                <a:solidFill>
                  <a:srgbClr val="000000"/>
                </a:solidFill>
                <a:effectLst/>
                <a:latin typeface="Calibri" panose="020F0502020204030204" pitchFamily="34" charset="0"/>
              </a:rPr>
              <a:t>R8: OSDC/CAPE IT consolidation (PB)</a:t>
            </a:r>
            <a:r>
              <a:rPr lang="en-US" dirty="0"/>
              <a:t> </a:t>
            </a:r>
          </a:p>
          <a:p>
            <a:r>
              <a:rPr lang="en-US" sz="1800" b="0" i="0" u="none" strike="noStrike" dirty="0">
                <a:solidFill>
                  <a:srgbClr val="000000"/>
                </a:solidFill>
                <a:effectLst/>
                <a:latin typeface="Calibri" panose="020F0502020204030204" pitchFamily="34" charset="0"/>
              </a:rPr>
              <a:t>R9: Advana PPBE analytics (EFT)</a:t>
            </a:r>
            <a:r>
              <a:rPr lang="en-US" sz="1800" dirty="0"/>
              <a:t> </a:t>
            </a:r>
            <a:r>
              <a:rPr lang="en-US" sz="1800" b="0" i="0" u="none" strike="noStrike" dirty="0">
                <a:solidFill>
                  <a:srgbClr val="000000"/>
                </a:solidFill>
                <a:effectLst/>
                <a:latin typeface="Calibri" panose="020F0502020204030204" pitchFamily="34" charset="0"/>
              </a:rPr>
              <a:t>R10: Annual report PPBE business systems (EFT)</a:t>
            </a:r>
            <a:r>
              <a:rPr lang="en-US" sz="1800" dirty="0"/>
              <a:t> </a:t>
            </a:r>
          </a:p>
          <a:p>
            <a:r>
              <a:rPr lang="en-US" sz="1800" b="0" i="0" u="none" strike="noStrike" dirty="0">
                <a:solidFill>
                  <a:srgbClr val="000000"/>
                </a:solidFill>
                <a:effectLst/>
                <a:latin typeface="Calibri" panose="020F0502020204030204" pitchFamily="34" charset="0"/>
              </a:rPr>
              <a:t>R11: Class/</a:t>
            </a:r>
            <a:r>
              <a:rPr lang="en-US" sz="1800" b="0" i="0" u="none" strike="noStrike" dirty="0" err="1">
                <a:solidFill>
                  <a:srgbClr val="000000"/>
                </a:solidFill>
                <a:effectLst/>
                <a:latin typeface="Calibri" panose="020F0502020204030204" pitchFamily="34" charset="0"/>
              </a:rPr>
              <a:t>Unclass</a:t>
            </a:r>
            <a:r>
              <a:rPr lang="en-US" sz="1800" b="0" i="0" u="none" strike="noStrike" dirty="0">
                <a:solidFill>
                  <a:srgbClr val="000000"/>
                </a:solidFill>
                <a:effectLst/>
                <a:latin typeface="Calibri" panose="020F0502020204030204" pitchFamily="34" charset="0"/>
              </a:rPr>
              <a:t> enclaves (CDAO)</a:t>
            </a:r>
            <a:r>
              <a:rPr lang="en-US" dirty="0"/>
              <a:t> </a:t>
            </a:r>
          </a:p>
          <a:p>
            <a:r>
              <a:rPr lang="en-US" sz="1800" b="0" i="0" u="none" strike="noStrike" dirty="0">
                <a:solidFill>
                  <a:srgbClr val="000000"/>
                </a:solidFill>
                <a:effectLst/>
                <a:latin typeface="Calibri" panose="020F0502020204030204" pitchFamily="34" charset="0"/>
              </a:rPr>
              <a:t>R12: Recruiting and retention (HCRM)</a:t>
            </a:r>
            <a:r>
              <a:rPr lang="en-US" dirty="0"/>
              <a:t> </a:t>
            </a:r>
          </a:p>
          <a:p>
            <a:r>
              <a:rPr lang="en-US" sz="1800" b="0" i="0" u="none" strike="noStrike" dirty="0">
                <a:solidFill>
                  <a:srgbClr val="000000"/>
                </a:solidFill>
                <a:effectLst/>
                <a:latin typeface="Calibri" panose="020F0502020204030204" pitchFamily="34" charset="0"/>
              </a:rPr>
              <a:t>R13: Streamline improve analytics reduce workload (EFT)</a:t>
            </a:r>
            <a:r>
              <a:rPr lang="en-US" dirty="0"/>
              <a:t> </a:t>
            </a:r>
          </a:p>
        </p:txBody>
      </p:sp>
      <p:sp>
        <p:nvSpPr>
          <p:cNvPr id="4" name="Slide Number Placeholder 3"/>
          <p:cNvSpPr>
            <a:spLocks noGrp="1"/>
          </p:cNvSpPr>
          <p:nvPr>
            <p:ph type="sldNum" sz="quarter" idx="5"/>
          </p:nvPr>
        </p:nvSpPr>
        <p:spPr/>
        <p:txBody>
          <a:bodyPr/>
          <a:lstStyle/>
          <a:p>
            <a:fld id="{54409F1B-9C52-4EE7-A08A-885DF7469204}" type="slidenum">
              <a:rPr lang="en-US" smtClean="0"/>
              <a:t>9</a:t>
            </a:fld>
            <a:endParaRPr lang="en-US"/>
          </a:p>
        </p:txBody>
      </p:sp>
    </p:spTree>
    <p:extLst>
      <p:ext uri="{BB962C8B-B14F-4D97-AF65-F5344CB8AC3E}">
        <p14:creationId xmlns:p14="http://schemas.microsoft.com/office/powerpoint/2010/main" val="3053928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10-15 minutes each Deputy Comptroller is 50-75 minutes. Questions at the end. One slide per recommendation. Pictures are welcomed. </a:t>
            </a:r>
          </a:p>
          <a:p>
            <a:endParaRPr lang="en-US" dirty="0"/>
          </a:p>
          <a:p>
            <a:r>
              <a:rPr lang="en-US" sz="1800" b="0" i="0" u="none" strike="noStrike" dirty="0">
                <a:solidFill>
                  <a:srgbClr val="000000"/>
                </a:solidFill>
                <a:effectLst/>
                <a:latin typeface="Calibri" panose="020F0502020204030204" pitchFamily="34" charset="0"/>
              </a:rPr>
              <a:t>R1: </a:t>
            </a:r>
            <a:r>
              <a:rPr lang="en-US" sz="1800" b="0" i="0" u="none" strike="noStrike" dirty="0" err="1">
                <a:solidFill>
                  <a:srgbClr val="000000"/>
                </a:solidFill>
                <a:effectLst/>
                <a:latin typeface="Calibri" panose="020F0502020204030204" pitchFamily="34" charset="0"/>
              </a:rPr>
              <a:t>Midyr</a:t>
            </a:r>
            <a:r>
              <a:rPr lang="en-US" sz="1800" b="0" i="0" u="none" strike="noStrike" dirty="0">
                <a:solidFill>
                  <a:srgbClr val="000000"/>
                </a:solidFill>
                <a:effectLst/>
                <a:latin typeface="Calibri" panose="020F0502020204030204" pitchFamily="34" charset="0"/>
              </a:rPr>
              <a:t> update (PB)</a:t>
            </a:r>
            <a:r>
              <a:rPr lang="en-US" dirty="0"/>
              <a:t> </a:t>
            </a:r>
          </a:p>
          <a:p>
            <a:r>
              <a:rPr lang="en-US" sz="1800" b="0" i="0" u="none" strike="noStrike" dirty="0">
                <a:solidFill>
                  <a:srgbClr val="000000"/>
                </a:solidFill>
                <a:effectLst/>
                <a:latin typeface="Calibri" panose="020F0502020204030204" pitchFamily="34" charset="0"/>
              </a:rPr>
              <a:t>R2: Restructure j-books (PB)</a:t>
            </a:r>
            <a:r>
              <a:rPr lang="en-US" sz="1800" dirty="0"/>
              <a:t> </a:t>
            </a:r>
          </a:p>
          <a:p>
            <a:r>
              <a:rPr lang="en-US" sz="1800" b="0" i="0" u="none" strike="noStrike" dirty="0">
                <a:solidFill>
                  <a:srgbClr val="000000"/>
                </a:solidFill>
                <a:effectLst/>
                <a:latin typeface="Calibri" panose="020F0502020204030204" pitchFamily="34" charset="0"/>
              </a:rPr>
              <a:t>R3: Improve training </a:t>
            </a:r>
            <a:r>
              <a:rPr lang="en-US" sz="1800" b="0" i="0" u="none" strike="noStrike" dirty="0" err="1">
                <a:solidFill>
                  <a:srgbClr val="000000"/>
                </a:solidFill>
                <a:effectLst/>
                <a:latin typeface="Calibri" panose="020F0502020204030204" pitchFamily="34" charset="0"/>
              </a:rPr>
              <a:t>jbooks</a:t>
            </a:r>
            <a:r>
              <a:rPr lang="en-US" sz="1800" b="0" i="0" u="none" strike="noStrike" dirty="0">
                <a:solidFill>
                  <a:srgbClr val="000000"/>
                </a:solidFill>
                <a:effectLst/>
                <a:latin typeface="Calibri" panose="020F0502020204030204" pitchFamily="34" charset="0"/>
              </a:rPr>
              <a:t> (HCRM)</a:t>
            </a:r>
            <a:r>
              <a:rPr lang="en-US" sz="1800" dirty="0"/>
              <a:t> </a:t>
            </a:r>
          </a:p>
          <a:p>
            <a:r>
              <a:rPr lang="en-US" sz="1800" b="0" i="0" u="none" strike="noStrike" dirty="0">
                <a:solidFill>
                  <a:srgbClr val="000000"/>
                </a:solidFill>
                <a:effectLst/>
                <a:latin typeface="Calibri" panose="020F0502020204030204" pitchFamily="34" charset="0"/>
              </a:rPr>
              <a:t>R4: DoD liaison training (BAA) </a:t>
            </a:r>
          </a:p>
          <a:p>
            <a:r>
              <a:rPr lang="en-US" sz="1800" b="0" i="0" u="none" strike="noStrike" dirty="0">
                <a:solidFill>
                  <a:srgbClr val="000000"/>
                </a:solidFill>
                <a:effectLst/>
                <a:latin typeface="Calibri" panose="020F0502020204030204" pitchFamily="34" charset="0"/>
              </a:rPr>
              <a:t>R5: BLI consolidation (PB)</a:t>
            </a:r>
            <a:r>
              <a:rPr lang="en-US" dirty="0"/>
              <a:t> </a:t>
            </a:r>
            <a:endParaRPr lang="en-US" sz="1800" b="0" i="0" u="none" strike="noStrike" dirty="0">
              <a:solidFill>
                <a:srgbClr val="000000"/>
              </a:solidFill>
              <a:effectLst/>
              <a:latin typeface="Calibri" panose="020F0502020204030204" pitchFamily="34" charset="0"/>
            </a:endParaRPr>
          </a:p>
          <a:p>
            <a:r>
              <a:rPr lang="en-US" sz="1800" b="0" i="0" u="none" strike="noStrike" dirty="0">
                <a:solidFill>
                  <a:srgbClr val="000000"/>
                </a:solidFill>
                <a:effectLst/>
                <a:latin typeface="Calibri" panose="020F0502020204030204" pitchFamily="34" charset="0"/>
              </a:rPr>
              <a:t>R6: Update PPBE documents (DCFO)</a:t>
            </a:r>
            <a:r>
              <a:rPr lang="en-US" sz="1800" dirty="0"/>
              <a:t> </a:t>
            </a:r>
          </a:p>
          <a:p>
            <a:r>
              <a:rPr lang="en-US" sz="1800" b="0" i="0" u="none" strike="noStrike" dirty="0">
                <a:solidFill>
                  <a:srgbClr val="000000"/>
                </a:solidFill>
                <a:effectLst/>
                <a:latin typeface="Calibri" panose="020F0502020204030204" pitchFamily="34" charset="0"/>
              </a:rPr>
              <a:t>R7: Understanding of private sector practices (A&amp;S)</a:t>
            </a:r>
            <a:r>
              <a:rPr lang="en-US" sz="1800" dirty="0"/>
              <a:t> </a:t>
            </a:r>
          </a:p>
          <a:p>
            <a:r>
              <a:rPr lang="en-US" sz="1800" b="0" i="0" u="none" strike="noStrike" dirty="0">
                <a:solidFill>
                  <a:srgbClr val="000000"/>
                </a:solidFill>
                <a:effectLst/>
                <a:latin typeface="Calibri" panose="020F0502020204030204" pitchFamily="34" charset="0"/>
              </a:rPr>
              <a:t>R8: OSDC/CAPE IT consolidation (PB)</a:t>
            </a:r>
            <a:r>
              <a:rPr lang="en-US" dirty="0"/>
              <a:t> </a:t>
            </a:r>
          </a:p>
          <a:p>
            <a:r>
              <a:rPr lang="en-US" sz="1800" b="0" i="0" u="none" strike="noStrike" dirty="0">
                <a:solidFill>
                  <a:srgbClr val="000000"/>
                </a:solidFill>
                <a:effectLst/>
                <a:latin typeface="Calibri" panose="020F0502020204030204" pitchFamily="34" charset="0"/>
              </a:rPr>
              <a:t>R9: Advana PPBE analytics (EFT)</a:t>
            </a:r>
            <a:r>
              <a:rPr lang="en-US" sz="1800" dirty="0"/>
              <a:t> </a:t>
            </a:r>
            <a:r>
              <a:rPr lang="en-US" sz="1800" b="0" i="0" u="none" strike="noStrike" dirty="0">
                <a:solidFill>
                  <a:srgbClr val="000000"/>
                </a:solidFill>
                <a:effectLst/>
                <a:latin typeface="Calibri" panose="020F0502020204030204" pitchFamily="34" charset="0"/>
              </a:rPr>
              <a:t>R10: Annual report PPBE business systems (EFT)</a:t>
            </a:r>
            <a:r>
              <a:rPr lang="en-US" sz="1800" dirty="0"/>
              <a:t> </a:t>
            </a:r>
          </a:p>
          <a:p>
            <a:r>
              <a:rPr lang="en-US" sz="1800" b="0" i="0" u="none" strike="noStrike" dirty="0">
                <a:solidFill>
                  <a:srgbClr val="000000"/>
                </a:solidFill>
                <a:effectLst/>
                <a:latin typeface="Calibri" panose="020F0502020204030204" pitchFamily="34" charset="0"/>
              </a:rPr>
              <a:t>R11: Class/</a:t>
            </a:r>
            <a:r>
              <a:rPr lang="en-US" sz="1800" b="0" i="0" u="none" strike="noStrike" dirty="0" err="1">
                <a:solidFill>
                  <a:srgbClr val="000000"/>
                </a:solidFill>
                <a:effectLst/>
                <a:latin typeface="Calibri" panose="020F0502020204030204" pitchFamily="34" charset="0"/>
              </a:rPr>
              <a:t>Unclass</a:t>
            </a:r>
            <a:r>
              <a:rPr lang="en-US" sz="1800" b="0" i="0" u="none" strike="noStrike" dirty="0">
                <a:solidFill>
                  <a:srgbClr val="000000"/>
                </a:solidFill>
                <a:effectLst/>
                <a:latin typeface="Calibri" panose="020F0502020204030204" pitchFamily="34" charset="0"/>
              </a:rPr>
              <a:t> enclaves (CDAO)</a:t>
            </a:r>
            <a:r>
              <a:rPr lang="en-US" dirty="0"/>
              <a:t> </a:t>
            </a:r>
          </a:p>
          <a:p>
            <a:r>
              <a:rPr lang="en-US" sz="1800" b="0" i="0" u="none" strike="noStrike" dirty="0">
                <a:solidFill>
                  <a:srgbClr val="000000"/>
                </a:solidFill>
                <a:effectLst/>
                <a:latin typeface="Calibri" panose="020F0502020204030204" pitchFamily="34" charset="0"/>
              </a:rPr>
              <a:t>R12: Recruiting and retention (HCRM)</a:t>
            </a:r>
            <a:r>
              <a:rPr lang="en-US" dirty="0"/>
              <a:t> </a:t>
            </a:r>
          </a:p>
          <a:p>
            <a:r>
              <a:rPr lang="en-US" sz="1800" b="0" i="0" u="none" strike="noStrike" dirty="0">
                <a:solidFill>
                  <a:srgbClr val="000000"/>
                </a:solidFill>
                <a:effectLst/>
                <a:latin typeface="Calibri" panose="020F0502020204030204" pitchFamily="34" charset="0"/>
              </a:rPr>
              <a:t>R13: Streamline improve analytics reduce workload (EFT)</a:t>
            </a:r>
            <a:r>
              <a:rPr lang="en-US" dirty="0"/>
              <a:t> </a:t>
            </a:r>
          </a:p>
        </p:txBody>
      </p:sp>
      <p:sp>
        <p:nvSpPr>
          <p:cNvPr id="4" name="Slide Number Placeholder 3"/>
          <p:cNvSpPr>
            <a:spLocks noGrp="1"/>
          </p:cNvSpPr>
          <p:nvPr>
            <p:ph type="sldNum" sz="quarter" idx="5"/>
          </p:nvPr>
        </p:nvSpPr>
        <p:spPr/>
        <p:txBody>
          <a:bodyPr/>
          <a:lstStyle/>
          <a:p>
            <a:fld id="{54409F1B-9C52-4EE7-A08A-885DF7469204}" type="slidenum">
              <a:rPr lang="en-US" smtClean="0"/>
              <a:t>10</a:t>
            </a:fld>
            <a:endParaRPr lang="en-US"/>
          </a:p>
        </p:txBody>
      </p:sp>
    </p:spTree>
    <p:extLst>
      <p:ext uri="{BB962C8B-B14F-4D97-AF65-F5344CB8AC3E}">
        <p14:creationId xmlns:p14="http://schemas.microsoft.com/office/powerpoint/2010/main" val="33263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 Names and Titles of Deputy Comptrollers</a:t>
            </a:r>
          </a:p>
        </p:txBody>
      </p:sp>
      <p:sp>
        <p:nvSpPr>
          <p:cNvPr id="4" name="Slide Number Placeholder 3"/>
          <p:cNvSpPr>
            <a:spLocks noGrp="1"/>
          </p:cNvSpPr>
          <p:nvPr>
            <p:ph type="sldNum" sz="quarter" idx="5"/>
          </p:nvPr>
        </p:nvSpPr>
        <p:spPr/>
        <p:txBody>
          <a:bodyPr/>
          <a:lstStyle/>
          <a:p>
            <a:fld id="{54409F1B-9C52-4EE7-A08A-885DF7469204}" type="slidenum">
              <a:rPr lang="en-US" smtClean="0"/>
              <a:t>11</a:t>
            </a:fld>
            <a:endParaRPr lang="en-US"/>
          </a:p>
        </p:txBody>
      </p:sp>
    </p:spTree>
    <p:extLst>
      <p:ext uri="{BB962C8B-B14F-4D97-AF65-F5344CB8AC3E}">
        <p14:creationId xmlns:p14="http://schemas.microsoft.com/office/powerpoint/2010/main" val="3796992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10-15 minutes each Deputy Comptroller is 50-75 minutes. Questions at the end. One slide per recommendation. Pictures are welcomed. </a:t>
            </a:r>
          </a:p>
          <a:p>
            <a:endParaRPr lang="en-US" dirty="0"/>
          </a:p>
          <a:p>
            <a:r>
              <a:rPr lang="en-US" sz="1800" b="0" i="0" u="none" strike="noStrike" dirty="0">
                <a:solidFill>
                  <a:srgbClr val="000000"/>
                </a:solidFill>
                <a:effectLst/>
                <a:latin typeface="Calibri" panose="020F0502020204030204" pitchFamily="34" charset="0"/>
              </a:rPr>
              <a:t>R1: </a:t>
            </a:r>
            <a:r>
              <a:rPr lang="en-US" sz="1800" b="0" i="0" u="none" strike="noStrike" dirty="0" err="1">
                <a:solidFill>
                  <a:srgbClr val="000000"/>
                </a:solidFill>
                <a:effectLst/>
                <a:latin typeface="Calibri" panose="020F0502020204030204" pitchFamily="34" charset="0"/>
              </a:rPr>
              <a:t>Midyr</a:t>
            </a:r>
            <a:r>
              <a:rPr lang="en-US" sz="1800" b="0" i="0" u="none" strike="noStrike" dirty="0">
                <a:solidFill>
                  <a:srgbClr val="000000"/>
                </a:solidFill>
                <a:effectLst/>
                <a:latin typeface="Calibri" panose="020F0502020204030204" pitchFamily="34" charset="0"/>
              </a:rPr>
              <a:t> update (PB)</a:t>
            </a:r>
            <a:r>
              <a:rPr lang="en-US" dirty="0"/>
              <a:t> </a:t>
            </a:r>
          </a:p>
          <a:p>
            <a:r>
              <a:rPr lang="en-US" sz="1800" b="0" i="0" u="none" strike="noStrike" dirty="0">
                <a:solidFill>
                  <a:srgbClr val="000000"/>
                </a:solidFill>
                <a:effectLst/>
                <a:latin typeface="Calibri" panose="020F0502020204030204" pitchFamily="34" charset="0"/>
              </a:rPr>
              <a:t>R2: Restructure j-books (PB)</a:t>
            </a:r>
            <a:r>
              <a:rPr lang="en-US" sz="1800" dirty="0"/>
              <a:t> </a:t>
            </a:r>
          </a:p>
          <a:p>
            <a:r>
              <a:rPr lang="en-US" sz="1800" b="0" i="0" u="none" strike="noStrike" dirty="0">
                <a:solidFill>
                  <a:srgbClr val="000000"/>
                </a:solidFill>
                <a:effectLst/>
                <a:latin typeface="Calibri" panose="020F0502020204030204" pitchFamily="34" charset="0"/>
              </a:rPr>
              <a:t>R3: Improve training </a:t>
            </a:r>
            <a:r>
              <a:rPr lang="en-US" sz="1800" b="0" i="0" u="none" strike="noStrike" dirty="0" err="1">
                <a:solidFill>
                  <a:srgbClr val="000000"/>
                </a:solidFill>
                <a:effectLst/>
                <a:latin typeface="Calibri" panose="020F0502020204030204" pitchFamily="34" charset="0"/>
              </a:rPr>
              <a:t>jbooks</a:t>
            </a:r>
            <a:r>
              <a:rPr lang="en-US" sz="1800" b="0" i="0" u="none" strike="noStrike" dirty="0">
                <a:solidFill>
                  <a:srgbClr val="000000"/>
                </a:solidFill>
                <a:effectLst/>
                <a:latin typeface="Calibri" panose="020F0502020204030204" pitchFamily="34" charset="0"/>
              </a:rPr>
              <a:t> (HCRM)</a:t>
            </a:r>
            <a:r>
              <a:rPr lang="en-US" sz="1800" dirty="0"/>
              <a:t> </a:t>
            </a:r>
          </a:p>
          <a:p>
            <a:r>
              <a:rPr lang="en-US" sz="1800" b="0" i="0" u="none" strike="noStrike" dirty="0">
                <a:solidFill>
                  <a:srgbClr val="000000"/>
                </a:solidFill>
                <a:effectLst/>
                <a:latin typeface="Calibri" panose="020F0502020204030204" pitchFamily="34" charset="0"/>
              </a:rPr>
              <a:t>R4: DoD liaison training (BAA) </a:t>
            </a:r>
          </a:p>
          <a:p>
            <a:r>
              <a:rPr lang="en-US" sz="1800" b="0" i="0" u="none" strike="noStrike" dirty="0">
                <a:solidFill>
                  <a:srgbClr val="000000"/>
                </a:solidFill>
                <a:effectLst/>
                <a:latin typeface="Calibri" panose="020F0502020204030204" pitchFamily="34" charset="0"/>
              </a:rPr>
              <a:t>R5: BLI consolidation (PB)</a:t>
            </a:r>
            <a:r>
              <a:rPr lang="en-US" dirty="0"/>
              <a:t> </a:t>
            </a:r>
            <a:endParaRPr lang="en-US" sz="1800" b="0" i="0" u="none" strike="noStrike" dirty="0">
              <a:solidFill>
                <a:srgbClr val="000000"/>
              </a:solidFill>
              <a:effectLst/>
              <a:latin typeface="Calibri" panose="020F0502020204030204" pitchFamily="34" charset="0"/>
            </a:endParaRPr>
          </a:p>
          <a:p>
            <a:r>
              <a:rPr lang="en-US" sz="1800" b="0" i="0" u="none" strike="noStrike" dirty="0">
                <a:solidFill>
                  <a:srgbClr val="000000"/>
                </a:solidFill>
                <a:effectLst/>
                <a:latin typeface="Calibri" panose="020F0502020204030204" pitchFamily="34" charset="0"/>
              </a:rPr>
              <a:t>R6: Update PPBE documents (DCFO)</a:t>
            </a:r>
            <a:r>
              <a:rPr lang="en-US" sz="1800" dirty="0"/>
              <a:t> </a:t>
            </a:r>
          </a:p>
          <a:p>
            <a:r>
              <a:rPr lang="en-US" sz="1800" b="0" i="0" u="none" strike="noStrike" dirty="0">
                <a:solidFill>
                  <a:srgbClr val="000000"/>
                </a:solidFill>
                <a:effectLst/>
                <a:latin typeface="Calibri" panose="020F0502020204030204" pitchFamily="34" charset="0"/>
              </a:rPr>
              <a:t>R7: Understanding of private sector practices (A&amp;S)</a:t>
            </a:r>
            <a:r>
              <a:rPr lang="en-US" sz="1800" dirty="0"/>
              <a:t> </a:t>
            </a:r>
          </a:p>
          <a:p>
            <a:r>
              <a:rPr lang="en-US" sz="1800" b="0" i="0" u="none" strike="noStrike" dirty="0">
                <a:solidFill>
                  <a:srgbClr val="000000"/>
                </a:solidFill>
                <a:effectLst/>
                <a:latin typeface="Calibri" panose="020F0502020204030204" pitchFamily="34" charset="0"/>
              </a:rPr>
              <a:t>R8: OSDC/CAPE IT consolidation (PB)</a:t>
            </a:r>
            <a:r>
              <a:rPr lang="en-US" dirty="0"/>
              <a:t> </a:t>
            </a:r>
          </a:p>
          <a:p>
            <a:r>
              <a:rPr lang="en-US" sz="1800" b="0" i="0" u="none" strike="noStrike" dirty="0">
                <a:solidFill>
                  <a:srgbClr val="000000"/>
                </a:solidFill>
                <a:effectLst/>
                <a:latin typeface="Calibri" panose="020F0502020204030204" pitchFamily="34" charset="0"/>
              </a:rPr>
              <a:t>R9: Advana PPBE analytics (EFT)</a:t>
            </a:r>
            <a:r>
              <a:rPr lang="en-US" sz="1800" dirty="0"/>
              <a:t> </a:t>
            </a:r>
            <a:r>
              <a:rPr lang="en-US" sz="1800" b="0" i="0" u="none" strike="noStrike" dirty="0">
                <a:solidFill>
                  <a:srgbClr val="000000"/>
                </a:solidFill>
                <a:effectLst/>
                <a:latin typeface="Calibri" panose="020F0502020204030204" pitchFamily="34" charset="0"/>
              </a:rPr>
              <a:t>R10: Annual report PPBE business systems (EFT)</a:t>
            </a:r>
            <a:r>
              <a:rPr lang="en-US" sz="1800" dirty="0"/>
              <a:t> </a:t>
            </a:r>
          </a:p>
          <a:p>
            <a:r>
              <a:rPr lang="en-US" sz="1800" b="0" i="0" u="none" strike="noStrike" dirty="0">
                <a:solidFill>
                  <a:srgbClr val="000000"/>
                </a:solidFill>
                <a:effectLst/>
                <a:latin typeface="Calibri" panose="020F0502020204030204" pitchFamily="34" charset="0"/>
              </a:rPr>
              <a:t>R11: Class/</a:t>
            </a:r>
            <a:r>
              <a:rPr lang="en-US" sz="1800" b="0" i="0" u="none" strike="noStrike" dirty="0" err="1">
                <a:solidFill>
                  <a:srgbClr val="000000"/>
                </a:solidFill>
                <a:effectLst/>
                <a:latin typeface="Calibri" panose="020F0502020204030204" pitchFamily="34" charset="0"/>
              </a:rPr>
              <a:t>Unclass</a:t>
            </a:r>
            <a:r>
              <a:rPr lang="en-US" sz="1800" b="0" i="0" u="none" strike="noStrike" dirty="0">
                <a:solidFill>
                  <a:srgbClr val="000000"/>
                </a:solidFill>
                <a:effectLst/>
                <a:latin typeface="Calibri" panose="020F0502020204030204" pitchFamily="34" charset="0"/>
              </a:rPr>
              <a:t> enclaves (CDAO)</a:t>
            </a:r>
            <a:r>
              <a:rPr lang="en-US" dirty="0"/>
              <a:t> </a:t>
            </a:r>
          </a:p>
          <a:p>
            <a:r>
              <a:rPr lang="en-US" sz="1800" b="0" i="0" u="none" strike="noStrike" dirty="0">
                <a:solidFill>
                  <a:srgbClr val="000000"/>
                </a:solidFill>
                <a:effectLst/>
                <a:latin typeface="Calibri" panose="020F0502020204030204" pitchFamily="34" charset="0"/>
              </a:rPr>
              <a:t>R12: Recruiting and retention (HCRM)</a:t>
            </a:r>
            <a:r>
              <a:rPr lang="en-US" dirty="0"/>
              <a:t> </a:t>
            </a:r>
          </a:p>
          <a:p>
            <a:r>
              <a:rPr lang="en-US" sz="1800" b="0" i="0" u="none" strike="noStrike" dirty="0">
                <a:solidFill>
                  <a:srgbClr val="000000"/>
                </a:solidFill>
                <a:effectLst/>
                <a:latin typeface="Calibri" panose="020F0502020204030204" pitchFamily="34" charset="0"/>
              </a:rPr>
              <a:t>R13: Streamline improve analytics reduce workload (EFT)</a:t>
            </a:r>
            <a:r>
              <a:rPr lang="en-US" dirty="0"/>
              <a:t> </a:t>
            </a:r>
          </a:p>
        </p:txBody>
      </p:sp>
      <p:sp>
        <p:nvSpPr>
          <p:cNvPr id="4" name="Slide Number Placeholder 3"/>
          <p:cNvSpPr>
            <a:spLocks noGrp="1"/>
          </p:cNvSpPr>
          <p:nvPr>
            <p:ph type="sldNum" sz="quarter" idx="5"/>
          </p:nvPr>
        </p:nvSpPr>
        <p:spPr/>
        <p:txBody>
          <a:bodyPr/>
          <a:lstStyle/>
          <a:p>
            <a:fld id="{54409F1B-9C52-4EE7-A08A-885DF7469204}" type="slidenum">
              <a:rPr lang="en-US" smtClean="0"/>
              <a:t>12</a:t>
            </a:fld>
            <a:endParaRPr lang="en-US"/>
          </a:p>
        </p:txBody>
      </p:sp>
    </p:spTree>
    <p:extLst>
      <p:ext uri="{BB962C8B-B14F-4D97-AF65-F5344CB8AC3E}">
        <p14:creationId xmlns:p14="http://schemas.microsoft.com/office/powerpoint/2010/main" val="1168380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 Names and Titles of Deputy Comptrollers</a:t>
            </a:r>
          </a:p>
        </p:txBody>
      </p:sp>
      <p:sp>
        <p:nvSpPr>
          <p:cNvPr id="4" name="Slide Number Placeholder 3"/>
          <p:cNvSpPr>
            <a:spLocks noGrp="1"/>
          </p:cNvSpPr>
          <p:nvPr>
            <p:ph type="sldNum" sz="quarter" idx="5"/>
          </p:nvPr>
        </p:nvSpPr>
        <p:spPr/>
        <p:txBody>
          <a:bodyPr/>
          <a:lstStyle/>
          <a:p>
            <a:fld id="{54409F1B-9C52-4EE7-A08A-885DF7469204}" type="slidenum">
              <a:rPr lang="en-US" smtClean="0"/>
              <a:t>13</a:t>
            </a:fld>
            <a:endParaRPr lang="en-US"/>
          </a:p>
        </p:txBody>
      </p:sp>
    </p:spTree>
    <p:extLst>
      <p:ext uri="{BB962C8B-B14F-4D97-AF65-F5344CB8AC3E}">
        <p14:creationId xmlns:p14="http://schemas.microsoft.com/office/powerpoint/2010/main" val="4002733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10-15 minutes each Deputy Comptroller is 50-75 minutes. Questions at the end. One slide per recommendation. Pictures are welcomed. </a:t>
            </a:r>
          </a:p>
          <a:p>
            <a:endParaRPr lang="en-US" dirty="0"/>
          </a:p>
          <a:p>
            <a:r>
              <a:rPr lang="en-US" sz="1800" b="0" i="0" u="none" strike="noStrike" dirty="0">
                <a:solidFill>
                  <a:srgbClr val="000000"/>
                </a:solidFill>
                <a:effectLst/>
                <a:latin typeface="Calibri" panose="020F0502020204030204" pitchFamily="34" charset="0"/>
              </a:rPr>
              <a:t>R1: </a:t>
            </a:r>
            <a:r>
              <a:rPr lang="en-US" sz="1800" b="0" i="0" u="none" strike="noStrike" dirty="0" err="1">
                <a:solidFill>
                  <a:srgbClr val="000000"/>
                </a:solidFill>
                <a:effectLst/>
                <a:latin typeface="Calibri" panose="020F0502020204030204" pitchFamily="34" charset="0"/>
              </a:rPr>
              <a:t>Midyr</a:t>
            </a:r>
            <a:r>
              <a:rPr lang="en-US" sz="1800" b="0" i="0" u="none" strike="noStrike" dirty="0">
                <a:solidFill>
                  <a:srgbClr val="000000"/>
                </a:solidFill>
                <a:effectLst/>
                <a:latin typeface="Calibri" panose="020F0502020204030204" pitchFamily="34" charset="0"/>
              </a:rPr>
              <a:t> update (PB)</a:t>
            </a:r>
            <a:r>
              <a:rPr lang="en-US" dirty="0"/>
              <a:t> </a:t>
            </a:r>
          </a:p>
          <a:p>
            <a:r>
              <a:rPr lang="en-US" sz="1800" b="0" i="0" u="none" strike="noStrike" dirty="0">
                <a:solidFill>
                  <a:srgbClr val="000000"/>
                </a:solidFill>
                <a:effectLst/>
                <a:latin typeface="Calibri" panose="020F0502020204030204" pitchFamily="34" charset="0"/>
              </a:rPr>
              <a:t>R2: Restructure j-books (PB)</a:t>
            </a:r>
            <a:r>
              <a:rPr lang="en-US" sz="1800" dirty="0"/>
              <a:t> </a:t>
            </a:r>
          </a:p>
          <a:p>
            <a:r>
              <a:rPr lang="en-US" sz="1800" b="0" i="0" u="none" strike="noStrike" dirty="0">
                <a:solidFill>
                  <a:srgbClr val="000000"/>
                </a:solidFill>
                <a:effectLst/>
                <a:latin typeface="Calibri" panose="020F0502020204030204" pitchFamily="34" charset="0"/>
              </a:rPr>
              <a:t>R3: Improve training </a:t>
            </a:r>
            <a:r>
              <a:rPr lang="en-US" sz="1800" b="0" i="0" u="none" strike="noStrike" dirty="0" err="1">
                <a:solidFill>
                  <a:srgbClr val="000000"/>
                </a:solidFill>
                <a:effectLst/>
                <a:latin typeface="Calibri" panose="020F0502020204030204" pitchFamily="34" charset="0"/>
              </a:rPr>
              <a:t>jbooks</a:t>
            </a:r>
            <a:r>
              <a:rPr lang="en-US" sz="1800" b="0" i="0" u="none" strike="noStrike" dirty="0">
                <a:solidFill>
                  <a:srgbClr val="000000"/>
                </a:solidFill>
                <a:effectLst/>
                <a:latin typeface="Calibri" panose="020F0502020204030204" pitchFamily="34" charset="0"/>
              </a:rPr>
              <a:t> (HCRM)</a:t>
            </a:r>
            <a:r>
              <a:rPr lang="en-US" sz="1800" dirty="0"/>
              <a:t> </a:t>
            </a:r>
          </a:p>
          <a:p>
            <a:r>
              <a:rPr lang="en-US" sz="1800" b="0" i="0" u="none" strike="noStrike" dirty="0">
                <a:solidFill>
                  <a:srgbClr val="000000"/>
                </a:solidFill>
                <a:effectLst/>
                <a:latin typeface="Calibri" panose="020F0502020204030204" pitchFamily="34" charset="0"/>
              </a:rPr>
              <a:t>R4: DoD liaison training (BAA) </a:t>
            </a:r>
          </a:p>
          <a:p>
            <a:r>
              <a:rPr lang="en-US" sz="1800" b="0" i="0" u="none" strike="noStrike" dirty="0">
                <a:solidFill>
                  <a:srgbClr val="000000"/>
                </a:solidFill>
                <a:effectLst/>
                <a:latin typeface="Calibri" panose="020F0502020204030204" pitchFamily="34" charset="0"/>
              </a:rPr>
              <a:t>R5: BLI consolidation (PB)</a:t>
            </a:r>
            <a:r>
              <a:rPr lang="en-US" dirty="0"/>
              <a:t> </a:t>
            </a:r>
            <a:endParaRPr lang="en-US" sz="1800" b="0" i="0" u="none" strike="noStrike" dirty="0">
              <a:solidFill>
                <a:srgbClr val="000000"/>
              </a:solidFill>
              <a:effectLst/>
              <a:latin typeface="Calibri" panose="020F0502020204030204" pitchFamily="34" charset="0"/>
            </a:endParaRPr>
          </a:p>
          <a:p>
            <a:r>
              <a:rPr lang="en-US" sz="1800" b="0" i="0" u="none" strike="noStrike" dirty="0">
                <a:solidFill>
                  <a:srgbClr val="000000"/>
                </a:solidFill>
                <a:effectLst/>
                <a:latin typeface="Calibri" panose="020F0502020204030204" pitchFamily="34" charset="0"/>
              </a:rPr>
              <a:t>R6: Update PPBE documents (DCFO)</a:t>
            </a:r>
            <a:r>
              <a:rPr lang="en-US" sz="1800" dirty="0"/>
              <a:t> </a:t>
            </a:r>
          </a:p>
          <a:p>
            <a:r>
              <a:rPr lang="en-US" sz="1800" b="0" i="0" u="none" strike="noStrike" dirty="0">
                <a:solidFill>
                  <a:srgbClr val="000000"/>
                </a:solidFill>
                <a:effectLst/>
                <a:latin typeface="Calibri" panose="020F0502020204030204" pitchFamily="34" charset="0"/>
              </a:rPr>
              <a:t>R7: Understanding of private sector practices (A&amp;S)</a:t>
            </a:r>
            <a:r>
              <a:rPr lang="en-US" sz="1800" dirty="0"/>
              <a:t> </a:t>
            </a:r>
          </a:p>
          <a:p>
            <a:r>
              <a:rPr lang="en-US" sz="1800" b="0" i="0" u="none" strike="noStrike" dirty="0">
                <a:solidFill>
                  <a:srgbClr val="000000"/>
                </a:solidFill>
                <a:effectLst/>
                <a:latin typeface="Calibri" panose="020F0502020204030204" pitchFamily="34" charset="0"/>
              </a:rPr>
              <a:t>R8: OSDC/CAPE IT consolidation (PB)</a:t>
            </a:r>
            <a:r>
              <a:rPr lang="en-US" dirty="0"/>
              <a:t> </a:t>
            </a:r>
          </a:p>
          <a:p>
            <a:r>
              <a:rPr lang="en-US" sz="1800" b="0" i="0" u="none" strike="noStrike" dirty="0">
                <a:solidFill>
                  <a:srgbClr val="000000"/>
                </a:solidFill>
                <a:effectLst/>
                <a:latin typeface="Calibri" panose="020F0502020204030204" pitchFamily="34" charset="0"/>
              </a:rPr>
              <a:t>R9: Advana PPBE analytics (EFT)</a:t>
            </a:r>
            <a:r>
              <a:rPr lang="en-US" sz="1800" dirty="0"/>
              <a:t> </a:t>
            </a:r>
            <a:r>
              <a:rPr lang="en-US" sz="1800" b="0" i="0" u="none" strike="noStrike" dirty="0">
                <a:solidFill>
                  <a:srgbClr val="000000"/>
                </a:solidFill>
                <a:effectLst/>
                <a:latin typeface="Calibri" panose="020F0502020204030204" pitchFamily="34" charset="0"/>
              </a:rPr>
              <a:t>R10: Annual report PPBE business systems (EFT)</a:t>
            </a:r>
            <a:r>
              <a:rPr lang="en-US" sz="1800" dirty="0"/>
              <a:t> </a:t>
            </a:r>
          </a:p>
          <a:p>
            <a:r>
              <a:rPr lang="en-US" sz="1800" b="0" i="0" u="none" strike="noStrike" dirty="0">
                <a:solidFill>
                  <a:srgbClr val="000000"/>
                </a:solidFill>
                <a:effectLst/>
                <a:latin typeface="Calibri" panose="020F0502020204030204" pitchFamily="34" charset="0"/>
              </a:rPr>
              <a:t>R11: Class/</a:t>
            </a:r>
            <a:r>
              <a:rPr lang="en-US" sz="1800" b="0" i="0" u="none" strike="noStrike" dirty="0" err="1">
                <a:solidFill>
                  <a:srgbClr val="000000"/>
                </a:solidFill>
                <a:effectLst/>
                <a:latin typeface="Calibri" panose="020F0502020204030204" pitchFamily="34" charset="0"/>
              </a:rPr>
              <a:t>Unclass</a:t>
            </a:r>
            <a:r>
              <a:rPr lang="en-US" sz="1800" b="0" i="0" u="none" strike="noStrike" dirty="0">
                <a:solidFill>
                  <a:srgbClr val="000000"/>
                </a:solidFill>
                <a:effectLst/>
                <a:latin typeface="Calibri" panose="020F0502020204030204" pitchFamily="34" charset="0"/>
              </a:rPr>
              <a:t> enclaves (CDAO)</a:t>
            </a:r>
            <a:r>
              <a:rPr lang="en-US" dirty="0"/>
              <a:t> </a:t>
            </a:r>
          </a:p>
          <a:p>
            <a:r>
              <a:rPr lang="en-US" sz="1800" b="0" i="0" u="none" strike="noStrike" dirty="0">
                <a:solidFill>
                  <a:srgbClr val="000000"/>
                </a:solidFill>
                <a:effectLst/>
                <a:latin typeface="Calibri" panose="020F0502020204030204" pitchFamily="34" charset="0"/>
              </a:rPr>
              <a:t>R12: Recruiting and retention (HCRM)</a:t>
            </a:r>
            <a:r>
              <a:rPr lang="en-US" dirty="0"/>
              <a:t> </a:t>
            </a:r>
          </a:p>
          <a:p>
            <a:r>
              <a:rPr lang="en-US" sz="1800" b="0" i="0" u="none" strike="noStrike" dirty="0">
                <a:solidFill>
                  <a:srgbClr val="000000"/>
                </a:solidFill>
                <a:effectLst/>
                <a:latin typeface="Calibri" panose="020F0502020204030204" pitchFamily="34" charset="0"/>
              </a:rPr>
              <a:t>R13: Streamline improve analytics reduce workload (EFT)</a:t>
            </a:r>
            <a:r>
              <a:rPr lang="en-US" dirty="0"/>
              <a:t> </a:t>
            </a:r>
          </a:p>
        </p:txBody>
      </p:sp>
      <p:sp>
        <p:nvSpPr>
          <p:cNvPr id="4" name="Slide Number Placeholder 3"/>
          <p:cNvSpPr>
            <a:spLocks noGrp="1"/>
          </p:cNvSpPr>
          <p:nvPr>
            <p:ph type="sldNum" sz="quarter" idx="5"/>
          </p:nvPr>
        </p:nvSpPr>
        <p:spPr/>
        <p:txBody>
          <a:bodyPr/>
          <a:lstStyle/>
          <a:p>
            <a:fld id="{54409F1B-9C52-4EE7-A08A-885DF7469204}" type="slidenum">
              <a:rPr lang="en-US" smtClean="0"/>
              <a:t>14</a:t>
            </a:fld>
            <a:endParaRPr lang="en-US"/>
          </a:p>
        </p:txBody>
      </p:sp>
    </p:spTree>
    <p:extLst>
      <p:ext uri="{BB962C8B-B14F-4D97-AF65-F5344CB8AC3E}">
        <p14:creationId xmlns:p14="http://schemas.microsoft.com/office/powerpoint/2010/main" val="27755940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10-15 minutes each Deputy Comptroller is 50-75 minutes. Questions at the end. One slide per recommendation. Pictures are welcomed. </a:t>
            </a:r>
          </a:p>
          <a:p>
            <a:endParaRPr lang="en-US" dirty="0"/>
          </a:p>
          <a:p>
            <a:r>
              <a:rPr lang="en-US" sz="1800" b="0" i="0" u="none" strike="noStrike" dirty="0">
                <a:solidFill>
                  <a:srgbClr val="000000"/>
                </a:solidFill>
                <a:effectLst/>
                <a:latin typeface="Calibri" panose="020F0502020204030204" pitchFamily="34" charset="0"/>
              </a:rPr>
              <a:t>R1: </a:t>
            </a:r>
            <a:r>
              <a:rPr lang="en-US" sz="1800" b="0" i="0" u="none" strike="noStrike" dirty="0" err="1">
                <a:solidFill>
                  <a:srgbClr val="000000"/>
                </a:solidFill>
                <a:effectLst/>
                <a:latin typeface="Calibri" panose="020F0502020204030204" pitchFamily="34" charset="0"/>
              </a:rPr>
              <a:t>Midyr</a:t>
            </a:r>
            <a:r>
              <a:rPr lang="en-US" sz="1800" b="0" i="0" u="none" strike="noStrike" dirty="0">
                <a:solidFill>
                  <a:srgbClr val="000000"/>
                </a:solidFill>
                <a:effectLst/>
                <a:latin typeface="Calibri" panose="020F0502020204030204" pitchFamily="34" charset="0"/>
              </a:rPr>
              <a:t> update (PB)</a:t>
            </a:r>
            <a:r>
              <a:rPr lang="en-US" dirty="0"/>
              <a:t> </a:t>
            </a:r>
          </a:p>
          <a:p>
            <a:r>
              <a:rPr lang="en-US" sz="1800" b="0" i="0" u="none" strike="noStrike" dirty="0">
                <a:solidFill>
                  <a:srgbClr val="000000"/>
                </a:solidFill>
                <a:effectLst/>
                <a:latin typeface="Calibri" panose="020F0502020204030204" pitchFamily="34" charset="0"/>
              </a:rPr>
              <a:t>R2: Restructure j-books (PB)</a:t>
            </a:r>
            <a:r>
              <a:rPr lang="en-US" sz="1800" dirty="0"/>
              <a:t> </a:t>
            </a:r>
          </a:p>
          <a:p>
            <a:r>
              <a:rPr lang="en-US" sz="1800" b="0" i="0" u="none" strike="noStrike" dirty="0">
                <a:solidFill>
                  <a:srgbClr val="000000"/>
                </a:solidFill>
                <a:effectLst/>
                <a:latin typeface="Calibri" panose="020F0502020204030204" pitchFamily="34" charset="0"/>
              </a:rPr>
              <a:t>R3: Improve training </a:t>
            </a:r>
            <a:r>
              <a:rPr lang="en-US" sz="1800" b="0" i="0" u="none" strike="noStrike" dirty="0" err="1">
                <a:solidFill>
                  <a:srgbClr val="000000"/>
                </a:solidFill>
                <a:effectLst/>
                <a:latin typeface="Calibri" panose="020F0502020204030204" pitchFamily="34" charset="0"/>
              </a:rPr>
              <a:t>jbooks</a:t>
            </a:r>
            <a:r>
              <a:rPr lang="en-US" sz="1800" b="0" i="0" u="none" strike="noStrike" dirty="0">
                <a:solidFill>
                  <a:srgbClr val="000000"/>
                </a:solidFill>
                <a:effectLst/>
                <a:latin typeface="Calibri" panose="020F0502020204030204" pitchFamily="34" charset="0"/>
              </a:rPr>
              <a:t> (HCRM)</a:t>
            </a:r>
            <a:r>
              <a:rPr lang="en-US" sz="1800" dirty="0"/>
              <a:t> </a:t>
            </a:r>
          </a:p>
          <a:p>
            <a:r>
              <a:rPr lang="en-US" sz="1800" b="0" i="0" u="none" strike="noStrike" dirty="0">
                <a:solidFill>
                  <a:srgbClr val="000000"/>
                </a:solidFill>
                <a:effectLst/>
                <a:latin typeface="Calibri" panose="020F0502020204030204" pitchFamily="34" charset="0"/>
              </a:rPr>
              <a:t>R4: DoD liaison training (BAA) </a:t>
            </a:r>
          </a:p>
          <a:p>
            <a:r>
              <a:rPr lang="en-US" sz="1800" b="0" i="0" u="none" strike="noStrike" dirty="0">
                <a:solidFill>
                  <a:srgbClr val="000000"/>
                </a:solidFill>
                <a:effectLst/>
                <a:latin typeface="Calibri" panose="020F0502020204030204" pitchFamily="34" charset="0"/>
              </a:rPr>
              <a:t>R5: BLI consolidation (PB)</a:t>
            </a:r>
            <a:r>
              <a:rPr lang="en-US" dirty="0"/>
              <a:t> </a:t>
            </a:r>
            <a:endParaRPr lang="en-US" sz="1800" b="0" i="0" u="none" strike="noStrike" dirty="0">
              <a:solidFill>
                <a:srgbClr val="000000"/>
              </a:solidFill>
              <a:effectLst/>
              <a:latin typeface="Calibri" panose="020F0502020204030204" pitchFamily="34" charset="0"/>
            </a:endParaRPr>
          </a:p>
          <a:p>
            <a:r>
              <a:rPr lang="en-US" sz="1800" b="0" i="0" u="none" strike="noStrike" dirty="0">
                <a:solidFill>
                  <a:srgbClr val="000000"/>
                </a:solidFill>
                <a:effectLst/>
                <a:latin typeface="Calibri" panose="020F0502020204030204" pitchFamily="34" charset="0"/>
              </a:rPr>
              <a:t>R6: Update PPBE documents (DCFO)</a:t>
            </a:r>
            <a:r>
              <a:rPr lang="en-US" sz="1800" dirty="0"/>
              <a:t> </a:t>
            </a:r>
          </a:p>
          <a:p>
            <a:r>
              <a:rPr lang="en-US" sz="1800" b="0" i="0" u="none" strike="noStrike" dirty="0">
                <a:solidFill>
                  <a:srgbClr val="000000"/>
                </a:solidFill>
                <a:effectLst/>
                <a:latin typeface="Calibri" panose="020F0502020204030204" pitchFamily="34" charset="0"/>
              </a:rPr>
              <a:t>R7: Understanding of private sector practices (A&amp;S)</a:t>
            </a:r>
            <a:r>
              <a:rPr lang="en-US" sz="1800" dirty="0"/>
              <a:t> </a:t>
            </a:r>
          </a:p>
          <a:p>
            <a:r>
              <a:rPr lang="en-US" sz="1800" b="0" i="0" u="none" strike="noStrike" dirty="0">
                <a:solidFill>
                  <a:srgbClr val="000000"/>
                </a:solidFill>
                <a:effectLst/>
                <a:latin typeface="Calibri" panose="020F0502020204030204" pitchFamily="34" charset="0"/>
              </a:rPr>
              <a:t>R8: OSDC/CAPE IT consolidation (PB)</a:t>
            </a:r>
            <a:r>
              <a:rPr lang="en-US" dirty="0"/>
              <a:t> </a:t>
            </a:r>
          </a:p>
          <a:p>
            <a:r>
              <a:rPr lang="en-US" sz="1800" b="0" i="0" u="none" strike="noStrike" dirty="0">
                <a:solidFill>
                  <a:srgbClr val="000000"/>
                </a:solidFill>
                <a:effectLst/>
                <a:latin typeface="Calibri" panose="020F0502020204030204" pitchFamily="34" charset="0"/>
              </a:rPr>
              <a:t>R9: Advana PPBE analytics (EFT)</a:t>
            </a:r>
            <a:r>
              <a:rPr lang="en-US" sz="1800" dirty="0"/>
              <a:t> </a:t>
            </a:r>
            <a:r>
              <a:rPr lang="en-US" sz="1800" b="0" i="0" u="none" strike="noStrike" dirty="0">
                <a:solidFill>
                  <a:srgbClr val="000000"/>
                </a:solidFill>
                <a:effectLst/>
                <a:latin typeface="Calibri" panose="020F0502020204030204" pitchFamily="34" charset="0"/>
              </a:rPr>
              <a:t>R10: Annual report PPBE business systems (EFT)</a:t>
            </a:r>
            <a:r>
              <a:rPr lang="en-US" sz="1800" dirty="0"/>
              <a:t> </a:t>
            </a:r>
          </a:p>
          <a:p>
            <a:r>
              <a:rPr lang="en-US" sz="1800" b="0" i="0" u="none" strike="noStrike" dirty="0">
                <a:solidFill>
                  <a:srgbClr val="000000"/>
                </a:solidFill>
                <a:effectLst/>
                <a:latin typeface="Calibri" panose="020F0502020204030204" pitchFamily="34" charset="0"/>
              </a:rPr>
              <a:t>R11: Class/</a:t>
            </a:r>
            <a:r>
              <a:rPr lang="en-US" sz="1800" b="0" i="0" u="none" strike="noStrike" dirty="0" err="1">
                <a:solidFill>
                  <a:srgbClr val="000000"/>
                </a:solidFill>
                <a:effectLst/>
                <a:latin typeface="Calibri" panose="020F0502020204030204" pitchFamily="34" charset="0"/>
              </a:rPr>
              <a:t>Unclass</a:t>
            </a:r>
            <a:r>
              <a:rPr lang="en-US" sz="1800" b="0" i="0" u="none" strike="noStrike" dirty="0">
                <a:solidFill>
                  <a:srgbClr val="000000"/>
                </a:solidFill>
                <a:effectLst/>
                <a:latin typeface="Calibri" panose="020F0502020204030204" pitchFamily="34" charset="0"/>
              </a:rPr>
              <a:t> enclaves (CDAO)</a:t>
            </a:r>
            <a:r>
              <a:rPr lang="en-US" dirty="0"/>
              <a:t> </a:t>
            </a:r>
          </a:p>
          <a:p>
            <a:r>
              <a:rPr lang="en-US" sz="1800" b="0" i="0" u="none" strike="noStrike" dirty="0">
                <a:solidFill>
                  <a:srgbClr val="000000"/>
                </a:solidFill>
                <a:effectLst/>
                <a:latin typeface="Calibri" panose="020F0502020204030204" pitchFamily="34" charset="0"/>
              </a:rPr>
              <a:t>R12: Recruiting and retention (HCRM)</a:t>
            </a:r>
            <a:r>
              <a:rPr lang="en-US" dirty="0"/>
              <a:t> </a:t>
            </a:r>
          </a:p>
          <a:p>
            <a:r>
              <a:rPr lang="en-US" sz="1800" b="0" i="0" u="none" strike="noStrike" dirty="0">
                <a:solidFill>
                  <a:srgbClr val="000000"/>
                </a:solidFill>
                <a:effectLst/>
                <a:latin typeface="Calibri" panose="020F0502020204030204" pitchFamily="34" charset="0"/>
              </a:rPr>
              <a:t>R13: Streamline improve analytics reduce workload (EFT)</a:t>
            </a:r>
            <a:r>
              <a:rPr lang="en-US" dirty="0"/>
              <a:t> </a:t>
            </a:r>
          </a:p>
        </p:txBody>
      </p:sp>
      <p:sp>
        <p:nvSpPr>
          <p:cNvPr id="4" name="Slide Number Placeholder 3"/>
          <p:cNvSpPr>
            <a:spLocks noGrp="1"/>
          </p:cNvSpPr>
          <p:nvPr>
            <p:ph type="sldNum" sz="quarter" idx="5"/>
          </p:nvPr>
        </p:nvSpPr>
        <p:spPr/>
        <p:txBody>
          <a:bodyPr/>
          <a:lstStyle/>
          <a:p>
            <a:fld id="{54409F1B-9C52-4EE7-A08A-885DF7469204}" type="slidenum">
              <a:rPr lang="en-US" smtClean="0"/>
              <a:t>15</a:t>
            </a:fld>
            <a:endParaRPr lang="en-US"/>
          </a:p>
        </p:txBody>
      </p:sp>
    </p:spTree>
    <p:extLst>
      <p:ext uri="{BB962C8B-B14F-4D97-AF65-F5344CB8AC3E}">
        <p14:creationId xmlns:p14="http://schemas.microsoft.com/office/powerpoint/2010/main" val="1504839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10-15 minutes each Deputy Comptroller is 50-75 minutes. Questions at the end. One slide per recommendation. Pictures are welcomed. </a:t>
            </a:r>
          </a:p>
          <a:p>
            <a:endParaRPr lang="en-US" dirty="0"/>
          </a:p>
          <a:p>
            <a:r>
              <a:rPr lang="en-US" sz="1800" b="0" i="0" u="none" strike="noStrike" dirty="0">
                <a:solidFill>
                  <a:srgbClr val="000000"/>
                </a:solidFill>
                <a:effectLst/>
                <a:latin typeface="Calibri" panose="020F0502020204030204" pitchFamily="34" charset="0"/>
              </a:rPr>
              <a:t>R1: </a:t>
            </a:r>
            <a:r>
              <a:rPr lang="en-US" sz="1800" b="0" i="0" u="none" strike="noStrike" dirty="0" err="1">
                <a:solidFill>
                  <a:srgbClr val="000000"/>
                </a:solidFill>
                <a:effectLst/>
                <a:latin typeface="Calibri" panose="020F0502020204030204" pitchFamily="34" charset="0"/>
              </a:rPr>
              <a:t>Midyr</a:t>
            </a:r>
            <a:r>
              <a:rPr lang="en-US" sz="1800" b="0" i="0" u="none" strike="noStrike" dirty="0">
                <a:solidFill>
                  <a:srgbClr val="000000"/>
                </a:solidFill>
                <a:effectLst/>
                <a:latin typeface="Calibri" panose="020F0502020204030204" pitchFamily="34" charset="0"/>
              </a:rPr>
              <a:t> update (PB)</a:t>
            </a:r>
            <a:r>
              <a:rPr lang="en-US" dirty="0"/>
              <a:t> </a:t>
            </a:r>
          </a:p>
          <a:p>
            <a:r>
              <a:rPr lang="en-US" sz="1800" b="0" i="0" u="none" strike="noStrike" dirty="0">
                <a:solidFill>
                  <a:srgbClr val="000000"/>
                </a:solidFill>
                <a:effectLst/>
                <a:latin typeface="Calibri" panose="020F0502020204030204" pitchFamily="34" charset="0"/>
              </a:rPr>
              <a:t>R2: Restructure j-books (PB)</a:t>
            </a:r>
            <a:r>
              <a:rPr lang="en-US" sz="1800" dirty="0"/>
              <a:t> </a:t>
            </a:r>
          </a:p>
          <a:p>
            <a:r>
              <a:rPr lang="en-US" sz="1800" b="0" i="0" u="none" strike="noStrike" dirty="0">
                <a:solidFill>
                  <a:srgbClr val="000000"/>
                </a:solidFill>
                <a:effectLst/>
                <a:latin typeface="Calibri" panose="020F0502020204030204" pitchFamily="34" charset="0"/>
              </a:rPr>
              <a:t>R3: Improve training </a:t>
            </a:r>
            <a:r>
              <a:rPr lang="en-US" sz="1800" b="0" i="0" u="none" strike="noStrike" dirty="0" err="1">
                <a:solidFill>
                  <a:srgbClr val="000000"/>
                </a:solidFill>
                <a:effectLst/>
                <a:latin typeface="Calibri" panose="020F0502020204030204" pitchFamily="34" charset="0"/>
              </a:rPr>
              <a:t>jbooks</a:t>
            </a:r>
            <a:r>
              <a:rPr lang="en-US" sz="1800" b="0" i="0" u="none" strike="noStrike" dirty="0">
                <a:solidFill>
                  <a:srgbClr val="000000"/>
                </a:solidFill>
                <a:effectLst/>
                <a:latin typeface="Calibri" panose="020F0502020204030204" pitchFamily="34" charset="0"/>
              </a:rPr>
              <a:t> (HCRM)</a:t>
            </a:r>
            <a:r>
              <a:rPr lang="en-US" sz="1800" dirty="0"/>
              <a:t> </a:t>
            </a:r>
          </a:p>
          <a:p>
            <a:r>
              <a:rPr lang="en-US" sz="1800" b="0" i="0" u="none" strike="noStrike" dirty="0">
                <a:solidFill>
                  <a:srgbClr val="000000"/>
                </a:solidFill>
                <a:effectLst/>
                <a:latin typeface="Calibri" panose="020F0502020204030204" pitchFamily="34" charset="0"/>
              </a:rPr>
              <a:t>R4: DoD liaison training (BAA) </a:t>
            </a:r>
          </a:p>
          <a:p>
            <a:r>
              <a:rPr lang="en-US" sz="1800" b="0" i="0" u="none" strike="noStrike" dirty="0">
                <a:solidFill>
                  <a:srgbClr val="000000"/>
                </a:solidFill>
                <a:effectLst/>
                <a:latin typeface="Calibri" panose="020F0502020204030204" pitchFamily="34" charset="0"/>
              </a:rPr>
              <a:t>R5: BLI consolidation (PB)</a:t>
            </a:r>
            <a:r>
              <a:rPr lang="en-US" dirty="0"/>
              <a:t> </a:t>
            </a:r>
            <a:endParaRPr lang="en-US" sz="1800" b="0" i="0" u="none" strike="noStrike" dirty="0">
              <a:solidFill>
                <a:srgbClr val="000000"/>
              </a:solidFill>
              <a:effectLst/>
              <a:latin typeface="Calibri" panose="020F0502020204030204" pitchFamily="34" charset="0"/>
            </a:endParaRPr>
          </a:p>
          <a:p>
            <a:r>
              <a:rPr lang="en-US" sz="1800" b="0" i="0" u="none" strike="noStrike" dirty="0">
                <a:solidFill>
                  <a:srgbClr val="000000"/>
                </a:solidFill>
                <a:effectLst/>
                <a:latin typeface="Calibri" panose="020F0502020204030204" pitchFamily="34" charset="0"/>
              </a:rPr>
              <a:t>R6: Update PPBE documents (DCFO)</a:t>
            </a:r>
            <a:r>
              <a:rPr lang="en-US" sz="1800" dirty="0"/>
              <a:t> </a:t>
            </a:r>
          </a:p>
          <a:p>
            <a:r>
              <a:rPr lang="en-US" sz="1800" b="0" i="0" u="none" strike="noStrike" dirty="0">
                <a:solidFill>
                  <a:srgbClr val="000000"/>
                </a:solidFill>
                <a:effectLst/>
                <a:latin typeface="Calibri" panose="020F0502020204030204" pitchFamily="34" charset="0"/>
              </a:rPr>
              <a:t>R7: Understanding of private sector practices (A&amp;S)</a:t>
            </a:r>
            <a:r>
              <a:rPr lang="en-US" sz="1800" dirty="0"/>
              <a:t> </a:t>
            </a:r>
          </a:p>
          <a:p>
            <a:r>
              <a:rPr lang="en-US" sz="1800" b="0" i="0" u="none" strike="noStrike" dirty="0">
                <a:solidFill>
                  <a:srgbClr val="000000"/>
                </a:solidFill>
                <a:effectLst/>
                <a:latin typeface="Calibri" panose="020F0502020204030204" pitchFamily="34" charset="0"/>
              </a:rPr>
              <a:t>R8: OSDC/CAPE IT consolidation (PB)</a:t>
            </a:r>
            <a:r>
              <a:rPr lang="en-US" dirty="0"/>
              <a:t> </a:t>
            </a:r>
          </a:p>
          <a:p>
            <a:r>
              <a:rPr lang="en-US" sz="1800" b="0" i="0" u="none" strike="noStrike" dirty="0">
                <a:solidFill>
                  <a:srgbClr val="000000"/>
                </a:solidFill>
                <a:effectLst/>
                <a:latin typeface="Calibri" panose="020F0502020204030204" pitchFamily="34" charset="0"/>
              </a:rPr>
              <a:t>R9: Advana PPBE analytics (EFT)</a:t>
            </a:r>
            <a:r>
              <a:rPr lang="en-US" sz="1800" dirty="0"/>
              <a:t> </a:t>
            </a:r>
            <a:r>
              <a:rPr lang="en-US" sz="1800" b="0" i="0" u="none" strike="noStrike" dirty="0">
                <a:solidFill>
                  <a:srgbClr val="000000"/>
                </a:solidFill>
                <a:effectLst/>
                <a:latin typeface="Calibri" panose="020F0502020204030204" pitchFamily="34" charset="0"/>
              </a:rPr>
              <a:t>R10: Annual report PPBE business systems (EFT)</a:t>
            </a:r>
            <a:r>
              <a:rPr lang="en-US" sz="1800" dirty="0"/>
              <a:t> </a:t>
            </a:r>
          </a:p>
          <a:p>
            <a:r>
              <a:rPr lang="en-US" sz="1800" b="0" i="0" u="none" strike="noStrike" dirty="0">
                <a:solidFill>
                  <a:srgbClr val="000000"/>
                </a:solidFill>
                <a:effectLst/>
                <a:latin typeface="Calibri" panose="020F0502020204030204" pitchFamily="34" charset="0"/>
              </a:rPr>
              <a:t>R11: Class/</a:t>
            </a:r>
            <a:r>
              <a:rPr lang="en-US" sz="1800" b="0" i="0" u="none" strike="noStrike" dirty="0" err="1">
                <a:solidFill>
                  <a:srgbClr val="000000"/>
                </a:solidFill>
                <a:effectLst/>
                <a:latin typeface="Calibri" panose="020F0502020204030204" pitchFamily="34" charset="0"/>
              </a:rPr>
              <a:t>Unclass</a:t>
            </a:r>
            <a:r>
              <a:rPr lang="en-US" sz="1800" b="0" i="0" u="none" strike="noStrike" dirty="0">
                <a:solidFill>
                  <a:srgbClr val="000000"/>
                </a:solidFill>
                <a:effectLst/>
                <a:latin typeface="Calibri" panose="020F0502020204030204" pitchFamily="34" charset="0"/>
              </a:rPr>
              <a:t> enclaves (CDAO)</a:t>
            </a:r>
            <a:r>
              <a:rPr lang="en-US" dirty="0"/>
              <a:t> </a:t>
            </a:r>
          </a:p>
          <a:p>
            <a:r>
              <a:rPr lang="en-US" sz="1800" b="0" i="0" u="none" strike="noStrike" dirty="0">
                <a:solidFill>
                  <a:srgbClr val="000000"/>
                </a:solidFill>
                <a:effectLst/>
                <a:latin typeface="Calibri" panose="020F0502020204030204" pitchFamily="34" charset="0"/>
              </a:rPr>
              <a:t>R12: Recruiting and retention (HCRM)</a:t>
            </a:r>
            <a:r>
              <a:rPr lang="en-US" dirty="0"/>
              <a:t> </a:t>
            </a:r>
          </a:p>
          <a:p>
            <a:r>
              <a:rPr lang="en-US" sz="1800" b="0" i="0" u="none" strike="noStrike" dirty="0">
                <a:solidFill>
                  <a:srgbClr val="000000"/>
                </a:solidFill>
                <a:effectLst/>
                <a:latin typeface="Calibri" panose="020F0502020204030204" pitchFamily="34" charset="0"/>
              </a:rPr>
              <a:t>R13: Streamline improve analytics reduce workload (EFT)</a:t>
            </a:r>
            <a:r>
              <a:rPr lang="en-US" dirty="0"/>
              <a:t> </a:t>
            </a:r>
          </a:p>
        </p:txBody>
      </p:sp>
      <p:sp>
        <p:nvSpPr>
          <p:cNvPr id="4" name="Slide Number Placeholder 3"/>
          <p:cNvSpPr>
            <a:spLocks noGrp="1"/>
          </p:cNvSpPr>
          <p:nvPr>
            <p:ph type="sldNum" sz="quarter" idx="5"/>
          </p:nvPr>
        </p:nvSpPr>
        <p:spPr/>
        <p:txBody>
          <a:bodyPr/>
          <a:lstStyle/>
          <a:p>
            <a:fld id="{54409F1B-9C52-4EE7-A08A-885DF7469204}" type="slidenum">
              <a:rPr lang="en-US" smtClean="0"/>
              <a:t>16</a:t>
            </a:fld>
            <a:endParaRPr lang="en-US"/>
          </a:p>
        </p:txBody>
      </p:sp>
    </p:spTree>
    <p:extLst>
      <p:ext uri="{BB962C8B-B14F-4D97-AF65-F5344CB8AC3E}">
        <p14:creationId xmlns:p14="http://schemas.microsoft.com/office/powerpoint/2010/main" val="393845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 Names and Titles of Deputy Comptrollers</a:t>
            </a:r>
          </a:p>
        </p:txBody>
      </p:sp>
      <p:sp>
        <p:nvSpPr>
          <p:cNvPr id="4" name="Slide Number Placeholder 3"/>
          <p:cNvSpPr>
            <a:spLocks noGrp="1"/>
          </p:cNvSpPr>
          <p:nvPr>
            <p:ph type="sldNum" sz="quarter" idx="5"/>
          </p:nvPr>
        </p:nvSpPr>
        <p:spPr/>
        <p:txBody>
          <a:bodyPr/>
          <a:lstStyle/>
          <a:p>
            <a:fld id="{54409F1B-9C52-4EE7-A08A-885DF7469204}" type="slidenum">
              <a:rPr lang="en-US" smtClean="0"/>
              <a:t>17</a:t>
            </a:fld>
            <a:endParaRPr lang="en-US"/>
          </a:p>
        </p:txBody>
      </p:sp>
    </p:spTree>
    <p:extLst>
      <p:ext uri="{BB962C8B-B14F-4D97-AF65-F5344CB8AC3E}">
        <p14:creationId xmlns:p14="http://schemas.microsoft.com/office/powerpoint/2010/main" val="25401614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10-15 minutes each Deputy Comptroller is 50-75 minutes. Questions at the end. One slide per recommendation. Pictures are welcomed. </a:t>
            </a:r>
          </a:p>
          <a:p>
            <a:endParaRPr lang="en-US" dirty="0"/>
          </a:p>
          <a:p>
            <a:r>
              <a:rPr lang="en-US" sz="1800" b="0" i="0" u="none" strike="noStrike" dirty="0">
                <a:solidFill>
                  <a:srgbClr val="000000"/>
                </a:solidFill>
                <a:effectLst/>
                <a:latin typeface="Calibri" panose="020F0502020204030204" pitchFamily="34" charset="0"/>
              </a:rPr>
              <a:t>R1: </a:t>
            </a:r>
            <a:r>
              <a:rPr lang="en-US" sz="1800" b="0" i="0" u="none" strike="noStrike" dirty="0" err="1">
                <a:solidFill>
                  <a:srgbClr val="000000"/>
                </a:solidFill>
                <a:effectLst/>
                <a:latin typeface="Calibri" panose="020F0502020204030204" pitchFamily="34" charset="0"/>
              </a:rPr>
              <a:t>Midyr</a:t>
            </a:r>
            <a:r>
              <a:rPr lang="en-US" sz="1800" b="0" i="0" u="none" strike="noStrike" dirty="0">
                <a:solidFill>
                  <a:srgbClr val="000000"/>
                </a:solidFill>
                <a:effectLst/>
                <a:latin typeface="Calibri" panose="020F0502020204030204" pitchFamily="34" charset="0"/>
              </a:rPr>
              <a:t> update (PB)</a:t>
            </a:r>
            <a:r>
              <a:rPr lang="en-US" dirty="0"/>
              <a:t> </a:t>
            </a:r>
          </a:p>
          <a:p>
            <a:r>
              <a:rPr lang="en-US" sz="1800" b="0" i="0" u="none" strike="noStrike" dirty="0">
                <a:solidFill>
                  <a:srgbClr val="000000"/>
                </a:solidFill>
                <a:effectLst/>
                <a:latin typeface="Calibri" panose="020F0502020204030204" pitchFamily="34" charset="0"/>
              </a:rPr>
              <a:t>R2: Restructure j-books (PB)</a:t>
            </a:r>
            <a:r>
              <a:rPr lang="en-US" sz="1800" dirty="0"/>
              <a:t> </a:t>
            </a:r>
          </a:p>
          <a:p>
            <a:r>
              <a:rPr lang="en-US" sz="1800" b="0" i="0" u="none" strike="noStrike" dirty="0">
                <a:solidFill>
                  <a:srgbClr val="000000"/>
                </a:solidFill>
                <a:effectLst/>
                <a:latin typeface="Calibri" panose="020F0502020204030204" pitchFamily="34" charset="0"/>
              </a:rPr>
              <a:t>R3: Improve training </a:t>
            </a:r>
            <a:r>
              <a:rPr lang="en-US" sz="1800" b="0" i="0" u="none" strike="noStrike" dirty="0" err="1">
                <a:solidFill>
                  <a:srgbClr val="000000"/>
                </a:solidFill>
                <a:effectLst/>
                <a:latin typeface="Calibri" panose="020F0502020204030204" pitchFamily="34" charset="0"/>
              </a:rPr>
              <a:t>jbooks</a:t>
            </a:r>
            <a:r>
              <a:rPr lang="en-US" sz="1800" b="0" i="0" u="none" strike="noStrike" dirty="0">
                <a:solidFill>
                  <a:srgbClr val="000000"/>
                </a:solidFill>
                <a:effectLst/>
                <a:latin typeface="Calibri" panose="020F0502020204030204" pitchFamily="34" charset="0"/>
              </a:rPr>
              <a:t> (HCRM)</a:t>
            </a:r>
            <a:r>
              <a:rPr lang="en-US" sz="1800" dirty="0"/>
              <a:t> </a:t>
            </a:r>
          </a:p>
          <a:p>
            <a:r>
              <a:rPr lang="en-US" sz="1800" b="0" i="0" u="none" strike="noStrike" dirty="0">
                <a:solidFill>
                  <a:srgbClr val="000000"/>
                </a:solidFill>
                <a:effectLst/>
                <a:latin typeface="Calibri" panose="020F0502020204030204" pitchFamily="34" charset="0"/>
              </a:rPr>
              <a:t>R4: DoD liaison training (BAA) </a:t>
            </a:r>
          </a:p>
          <a:p>
            <a:r>
              <a:rPr lang="en-US" sz="1800" b="0" i="0" u="none" strike="noStrike" dirty="0">
                <a:solidFill>
                  <a:srgbClr val="000000"/>
                </a:solidFill>
                <a:effectLst/>
                <a:latin typeface="Calibri" panose="020F0502020204030204" pitchFamily="34" charset="0"/>
              </a:rPr>
              <a:t>R5: BLI consolidation (PB)</a:t>
            </a:r>
            <a:r>
              <a:rPr lang="en-US" dirty="0"/>
              <a:t> </a:t>
            </a:r>
            <a:endParaRPr lang="en-US" sz="1800" b="0" i="0" u="none" strike="noStrike" dirty="0">
              <a:solidFill>
                <a:srgbClr val="000000"/>
              </a:solidFill>
              <a:effectLst/>
              <a:latin typeface="Calibri" panose="020F0502020204030204" pitchFamily="34" charset="0"/>
            </a:endParaRPr>
          </a:p>
          <a:p>
            <a:r>
              <a:rPr lang="en-US" sz="1800" b="0" i="0" u="none" strike="noStrike" dirty="0">
                <a:solidFill>
                  <a:srgbClr val="000000"/>
                </a:solidFill>
                <a:effectLst/>
                <a:latin typeface="Calibri" panose="020F0502020204030204" pitchFamily="34" charset="0"/>
              </a:rPr>
              <a:t>R6: Update PPBE documents (DCFO)</a:t>
            </a:r>
            <a:r>
              <a:rPr lang="en-US" sz="1800" dirty="0"/>
              <a:t> </a:t>
            </a:r>
          </a:p>
          <a:p>
            <a:r>
              <a:rPr lang="en-US" sz="1800" b="0" i="0" u="none" strike="noStrike" dirty="0">
                <a:solidFill>
                  <a:srgbClr val="000000"/>
                </a:solidFill>
                <a:effectLst/>
                <a:latin typeface="Calibri" panose="020F0502020204030204" pitchFamily="34" charset="0"/>
              </a:rPr>
              <a:t>R7: Understanding of private sector practices (A&amp;S)</a:t>
            </a:r>
            <a:r>
              <a:rPr lang="en-US" sz="1800" dirty="0"/>
              <a:t> </a:t>
            </a:r>
          </a:p>
          <a:p>
            <a:r>
              <a:rPr lang="en-US" sz="1800" b="0" i="0" u="none" strike="noStrike" dirty="0">
                <a:solidFill>
                  <a:srgbClr val="000000"/>
                </a:solidFill>
                <a:effectLst/>
                <a:latin typeface="Calibri" panose="020F0502020204030204" pitchFamily="34" charset="0"/>
              </a:rPr>
              <a:t>R8: OSDC/CAPE IT consolidation (PB)</a:t>
            </a:r>
            <a:r>
              <a:rPr lang="en-US" dirty="0"/>
              <a:t> </a:t>
            </a:r>
          </a:p>
          <a:p>
            <a:r>
              <a:rPr lang="en-US" sz="1800" b="0" i="0" u="none" strike="noStrike" dirty="0">
                <a:solidFill>
                  <a:srgbClr val="000000"/>
                </a:solidFill>
                <a:effectLst/>
                <a:latin typeface="Calibri" panose="020F0502020204030204" pitchFamily="34" charset="0"/>
              </a:rPr>
              <a:t>R9: Advana PPBE analytics (EFT)</a:t>
            </a:r>
            <a:r>
              <a:rPr lang="en-US" sz="1800" dirty="0"/>
              <a:t> </a:t>
            </a:r>
            <a:r>
              <a:rPr lang="en-US" sz="1800" b="0" i="0" u="none" strike="noStrike" dirty="0">
                <a:solidFill>
                  <a:srgbClr val="000000"/>
                </a:solidFill>
                <a:effectLst/>
                <a:latin typeface="Calibri" panose="020F0502020204030204" pitchFamily="34" charset="0"/>
              </a:rPr>
              <a:t>R10: Annual report PPBE business systems (EFT)</a:t>
            </a:r>
            <a:r>
              <a:rPr lang="en-US" sz="1800" dirty="0"/>
              <a:t> </a:t>
            </a:r>
          </a:p>
          <a:p>
            <a:r>
              <a:rPr lang="en-US" sz="1800" b="0" i="0" u="none" strike="noStrike" dirty="0">
                <a:solidFill>
                  <a:srgbClr val="000000"/>
                </a:solidFill>
                <a:effectLst/>
                <a:latin typeface="Calibri" panose="020F0502020204030204" pitchFamily="34" charset="0"/>
              </a:rPr>
              <a:t>R11: Class/</a:t>
            </a:r>
            <a:r>
              <a:rPr lang="en-US" sz="1800" b="0" i="0" u="none" strike="noStrike" dirty="0" err="1">
                <a:solidFill>
                  <a:srgbClr val="000000"/>
                </a:solidFill>
                <a:effectLst/>
                <a:latin typeface="Calibri" panose="020F0502020204030204" pitchFamily="34" charset="0"/>
              </a:rPr>
              <a:t>Unclass</a:t>
            </a:r>
            <a:r>
              <a:rPr lang="en-US" sz="1800" b="0" i="0" u="none" strike="noStrike" dirty="0">
                <a:solidFill>
                  <a:srgbClr val="000000"/>
                </a:solidFill>
                <a:effectLst/>
                <a:latin typeface="Calibri" panose="020F0502020204030204" pitchFamily="34" charset="0"/>
              </a:rPr>
              <a:t> enclaves (CDAO)</a:t>
            </a:r>
            <a:r>
              <a:rPr lang="en-US" dirty="0"/>
              <a:t> </a:t>
            </a:r>
          </a:p>
          <a:p>
            <a:r>
              <a:rPr lang="en-US" sz="1800" b="0" i="0" u="none" strike="noStrike" dirty="0">
                <a:solidFill>
                  <a:srgbClr val="000000"/>
                </a:solidFill>
                <a:effectLst/>
                <a:latin typeface="Calibri" panose="020F0502020204030204" pitchFamily="34" charset="0"/>
              </a:rPr>
              <a:t>R12: Recruiting and retention (HCRM)</a:t>
            </a:r>
            <a:r>
              <a:rPr lang="en-US" dirty="0"/>
              <a:t> </a:t>
            </a:r>
          </a:p>
          <a:p>
            <a:r>
              <a:rPr lang="en-US" sz="1800" b="0" i="0" u="none" strike="noStrike" dirty="0">
                <a:solidFill>
                  <a:srgbClr val="000000"/>
                </a:solidFill>
                <a:effectLst/>
                <a:latin typeface="Calibri" panose="020F0502020204030204" pitchFamily="34" charset="0"/>
              </a:rPr>
              <a:t>R13: Streamline improve analytics reduce workload (EFT)</a:t>
            </a:r>
            <a:r>
              <a:rPr lang="en-US" dirty="0"/>
              <a:t> </a:t>
            </a:r>
          </a:p>
        </p:txBody>
      </p:sp>
      <p:sp>
        <p:nvSpPr>
          <p:cNvPr id="4" name="Slide Number Placeholder 3"/>
          <p:cNvSpPr>
            <a:spLocks noGrp="1"/>
          </p:cNvSpPr>
          <p:nvPr>
            <p:ph type="sldNum" sz="quarter" idx="5"/>
          </p:nvPr>
        </p:nvSpPr>
        <p:spPr/>
        <p:txBody>
          <a:bodyPr/>
          <a:lstStyle/>
          <a:p>
            <a:fld id="{54409F1B-9C52-4EE7-A08A-885DF7469204}" type="slidenum">
              <a:rPr lang="en-US" smtClean="0"/>
              <a:t>18</a:t>
            </a:fld>
            <a:endParaRPr lang="en-US"/>
          </a:p>
        </p:txBody>
      </p:sp>
    </p:spTree>
    <p:extLst>
      <p:ext uri="{BB962C8B-B14F-4D97-AF65-F5344CB8AC3E}">
        <p14:creationId xmlns:p14="http://schemas.microsoft.com/office/powerpoint/2010/main" val="41825673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 Names and Titles of Deputy Comptrollers</a:t>
            </a:r>
          </a:p>
        </p:txBody>
      </p:sp>
      <p:sp>
        <p:nvSpPr>
          <p:cNvPr id="4" name="Slide Number Placeholder 3"/>
          <p:cNvSpPr>
            <a:spLocks noGrp="1"/>
          </p:cNvSpPr>
          <p:nvPr>
            <p:ph type="sldNum" sz="quarter" idx="5"/>
          </p:nvPr>
        </p:nvSpPr>
        <p:spPr/>
        <p:txBody>
          <a:bodyPr/>
          <a:lstStyle/>
          <a:p>
            <a:fld id="{54409F1B-9C52-4EE7-A08A-885DF7469204}" type="slidenum">
              <a:rPr lang="en-US" smtClean="0"/>
              <a:t>19</a:t>
            </a:fld>
            <a:endParaRPr lang="en-US"/>
          </a:p>
        </p:txBody>
      </p:sp>
    </p:spTree>
    <p:extLst>
      <p:ext uri="{BB962C8B-B14F-4D97-AF65-F5344CB8AC3E}">
        <p14:creationId xmlns:p14="http://schemas.microsoft.com/office/powerpoint/2010/main" val="16938553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10-15 minutes each Deputy Comptroller is 50-75 minutes. Questions at the end. One slide per recommendation. Pictures are welcomed. </a:t>
            </a:r>
          </a:p>
          <a:p>
            <a:endParaRPr lang="en-US" dirty="0"/>
          </a:p>
          <a:p>
            <a:r>
              <a:rPr lang="en-US" sz="1800" b="0" i="0" u="none" strike="noStrike" dirty="0">
                <a:solidFill>
                  <a:srgbClr val="000000"/>
                </a:solidFill>
                <a:effectLst/>
                <a:latin typeface="Calibri" panose="020F0502020204030204" pitchFamily="34" charset="0"/>
              </a:rPr>
              <a:t>R1: </a:t>
            </a:r>
            <a:r>
              <a:rPr lang="en-US" sz="1800" b="0" i="0" u="none" strike="noStrike" dirty="0" err="1">
                <a:solidFill>
                  <a:srgbClr val="000000"/>
                </a:solidFill>
                <a:effectLst/>
                <a:latin typeface="Calibri" panose="020F0502020204030204" pitchFamily="34" charset="0"/>
              </a:rPr>
              <a:t>Midyr</a:t>
            </a:r>
            <a:r>
              <a:rPr lang="en-US" sz="1800" b="0" i="0" u="none" strike="noStrike" dirty="0">
                <a:solidFill>
                  <a:srgbClr val="000000"/>
                </a:solidFill>
                <a:effectLst/>
                <a:latin typeface="Calibri" panose="020F0502020204030204" pitchFamily="34" charset="0"/>
              </a:rPr>
              <a:t> update (PB)</a:t>
            </a:r>
            <a:r>
              <a:rPr lang="en-US" dirty="0"/>
              <a:t> </a:t>
            </a:r>
          </a:p>
          <a:p>
            <a:r>
              <a:rPr lang="en-US" sz="1800" b="0" i="0" u="none" strike="noStrike" dirty="0">
                <a:solidFill>
                  <a:srgbClr val="000000"/>
                </a:solidFill>
                <a:effectLst/>
                <a:latin typeface="Calibri" panose="020F0502020204030204" pitchFamily="34" charset="0"/>
              </a:rPr>
              <a:t>R2: Restructure j-books (PB)</a:t>
            </a:r>
            <a:r>
              <a:rPr lang="en-US" sz="1800" dirty="0"/>
              <a:t> </a:t>
            </a:r>
          </a:p>
          <a:p>
            <a:r>
              <a:rPr lang="en-US" sz="1800" b="0" i="0" u="none" strike="noStrike" dirty="0">
                <a:solidFill>
                  <a:srgbClr val="000000"/>
                </a:solidFill>
                <a:effectLst/>
                <a:latin typeface="Calibri" panose="020F0502020204030204" pitchFamily="34" charset="0"/>
              </a:rPr>
              <a:t>R3: Improve training </a:t>
            </a:r>
            <a:r>
              <a:rPr lang="en-US" sz="1800" b="0" i="0" u="none" strike="noStrike" dirty="0" err="1">
                <a:solidFill>
                  <a:srgbClr val="000000"/>
                </a:solidFill>
                <a:effectLst/>
                <a:latin typeface="Calibri" panose="020F0502020204030204" pitchFamily="34" charset="0"/>
              </a:rPr>
              <a:t>jbooks</a:t>
            </a:r>
            <a:r>
              <a:rPr lang="en-US" sz="1800" b="0" i="0" u="none" strike="noStrike" dirty="0">
                <a:solidFill>
                  <a:srgbClr val="000000"/>
                </a:solidFill>
                <a:effectLst/>
                <a:latin typeface="Calibri" panose="020F0502020204030204" pitchFamily="34" charset="0"/>
              </a:rPr>
              <a:t> (HCRM)</a:t>
            </a:r>
            <a:r>
              <a:rPr lang="en-US" sz="1800" dirty="0"/>
              <a:t> </a:t>
            </a:r>
          </a:p>
          <a:p>
            <a:r>
              <a:rPr lang="en-US" sz="1800" b="0" i="0" u="none" strike="noStrike" dirty="0">
                <a:solidFill>
                  <a:srgbClr val="000000"/>
                </a:solidFill>
                <a:effectLst/>
                <a:latin typeface="Calibri" panose="020F0502020204030204" pitchFamily="34" charset="0"/>
              </a:rPr>
              <a:t>R4: DoD liaison training (BAA) </a:t>
            </a:r>
          </a:p>
          <a:p>
            <a:r>
              <a:rPr lang="en-US" sz="1800" b="0" i="0" u="none" strike="noStrike" dirty="0">
                <a:solidFill>
                  <a:srgbClr val="000000"/>
                </a:solidFill>
                <a:effectLst/>
                <a:latin typeface="Calibri" panose="020F0502020204030204" pitchFamily="34" charset="0"/>
              </a:rPr>
              <a:t>R5: BLI consolidation (PB)</a:t>
            </a:r>
            <a:r>
              <a:rPr lang="en-US" dirty="0"/>
              <a:t> </a:t>
            </a:r>
            <a:endParaRPr lang="en-US" sz="1800" b="0" i="0" u="none" strike="noStrike" dirty="0">
              <a:solidFill>
                <a:srgbClr val="000000"/>
              </a:solidFill>
              <a:effectLst/>
              <a:latin typeface="Calibri" panose="020F0502020204030204" pitchFamily="34" charset="0"/>
            </a:endParaRPr>
          </a:p>
          <a:p>
            <a:r>
              <a:rPr lang="en-US" sz="1800" b="0" i="0" u="none" strike="noStrike" dirty="0">
                <a:solidFill>
                  <a:srgbClr val="000000"/>
                </a:solidFill>
                <a:effectLst/>
                <a:latin typeface="Calibri" panose="020F0502020204030204" pitchFamily="34" charset="0"/>
              </a:rPr>
              <a:t>R6: Update PPBE documents (DCFO)</a:t>
            </a:r>
            <a:r>
              <a:rPr lang="en-US" sz="1800" dirty="0"/>
              <a:t> </a:t>
            </a:r>
          </a:p>
          <a:p>
            <a:r>
              <a:rPr lang="en-US" sz="1800" b="0" i="0" u="none" strike="noStrike" dirty="0">
                <a:solidFill>
                  <a:srgbClr val="000000"/>
                </a:solidFill>
                <a:effectLst/>
                <a:latin typeface="Calibri" panose="020F0502020204030204" pitchFamily="34" charset="0"/>
              </a:rPr>
              <a:t>R7: Understanding of private sector practices (A&amp;S)</a:t>
            </a:r>
            <a:r>
              <a:rPr lang="en-US" sz="1800" dirty="0"/>
              <a:t> </a:t>
            </a:r>
          </a:p>
          <a:p>
            <a:r>
              <a:rPr lang="en-US" sz="1800" b="0" i="0" u="none" strike="noStrike" dirty="0">
                <a:solidFill>
                  <a:srgbClr val="000000"/>
                </a:solidFill>
                <a:effectLst/>
                <a:latin typeface="Calibri" panose="020F0502020204030204" pitchFamily="34" charset="0"/>
              </a:rPr>
              <a:t>R8: OSDC/CAPE IT consolidation (PB)</a:t>
            </a:r>
            <a:r>
              <a:rPr lang="en-US" dirty="0"/>
              <a:t> </a:t>
            </a:r>
          </a:p>
          <a:p>
            <a:r>
              <a:rPr lang="en-US" sz="1800" b="0" i="0" u="none" strike="noStrike" dirty="0">
                <a:solidFill>
                  <a:srgbClr val="000000"/>
                </a:solidFill>
                <a:effectLst/>
                <a:latin typeface="Calibri" panose="020F0502020204030204" pitchFamily="34" charset="0"/>
              </a:rPr>
              <a:t>R9: Advana PPBE analytics (EFT)</a:t>
            </a:r>
            <a:r>
              <a:rPr lang="en-US" sz="1800" dirty="0"/>
              <a:t> </a:t>
            </a:r>
            <a:r>
              <a:rPr lang="en-US" sz="1800" b="0" i="0" u="none" strike="noStrike" dirty="0">
                <a:solidFill>
                  <a:srgbClr val="000000"/>
                </a:solidFill>
                <a:effectLst/>
                <a:latin typeface="Calibri" panose="020F0502020204030204" pitchFamily="34" charset="0"/>
              </a:rPr>
              <a:t>R10: Annual report PPBE business systems (EFT)</a:t>
            </a:r>
            <a:r>
              <a:rPr lang="en-US" sz="1800" dirty="0"/>
              <a:t> </a:t>
            </a:r>
          </a:p>
          <a:p>
            <a:r>
              <a:rPr lang="en-US" sz="1800" b="0" i="0" u="none" strike="noStrike" dirty="0">
                <a:solidFill>
                  <a:srgbClr val="000000"/>
                </a:solidFill>
                <a:effectLst/>
                <a:latin typeface="Calibri" panose="020F0502020204030204" pitchFamily="34" charset="0"/>
              </a:rPr>
              <a:t>R11: Class/</a:t>
            </a:r>
            <a:r>
              <a:rPr lang="en-US" sz="1800" b="0" i="0" u="none" strike="noStrike" dirty="0" err="1">
                <a:solidFill>
                  <a:srgbClr val="000000"/>
                </a:solidFill>
                <a:effectLst/>
                <a:latin typeface="Calibri" panose="020F0502020204030204" pitchFamily="34" charset="0"/>
              </a:rPr>
              <a:t>Unclass</a:t>
            </a:r>
            <a:r>
              <a:rPr lang="en-US" sz="1800" b="0" i="0" u="none" strike="noStrike" dirty="0">
                <a:solidFill>
                  <a:srgbClr val="000000"/>
                </a:solidFill>
                <a:effectLst/>
                <a:latin typeface="Calibri" panose="020F0502020204030204" pitchFamily="34" charset="0"/>
              </a:rPr>
              <a:t> enclaves (CDAO)</a:t>
            </a:r>
            <a:r>
              <a:rPr lang="en-US" dirty="0"/>
              <a:t> </a:t>
            </a:r>
          </a:p>
          <a:p>
            <a:r>
              <a:rPr lang="en-US" sz="1800" b="0" i="0" u="none" strike="noStrike" dirty="0">
                <a:solidFill>
                  <a:srgbClr val="000000"/>
                </a:solidFill>
                <a:effectLst/>
                <a:latin typeface="Calibri" panose="020F0502020204030204" pitchFamily="34" charset="0"/>
              </a:rPr>
              <a:t>R12: Recruiting and retention (HCRM)</a:t>
            </a:r>
            <a:r>
              <a:rPr lang="en-US" dirty="0"/>
              <a:t> </a:t>
            </a:r>
          </a:p>
          <a:p>
            <a:r>
              <a:rPr lang="en-US" sz="1800" b="0" i="0" u="none" strike="noStrike" dirty="0">
                <a:solidFill>
                  <a:srgbClr val="000000"/>
                </a:solidFill>
                <a:effectLst/>
                <a:latin typeface="Calibri" panose="020F0502020204030204" pitchFamily="34" charset="0"/>
              </a:rPr>
              <a:t>R13: Streamline improve analytics reduce workload (EFT)</a:t>
            </a:r>
            <a:r>
              <a:rPr lang="en-US" dirty="0"/>
              <a:t> </a:t>
            </a:r>
          </a:p>
        </p:txBody>
      </p:sp>
      <p:sp>
        <p:nvSpPr>
          <p:cNvPr id="4" name="Slide Number Placeholder 3"/>
          <p:cNvSpPr>
            <a:spLocks noGrp="1"/>
          </p:cNvSpPr>
          <p:nvPr>
            <p:ph type="sldNum" sz="quarter" idx="5"/>
          </p:nvPr>
        </p:nvSpPr>
        <p:spPr/>
        <p:txBody>
          <a:bodyPr/>
          <a:lstStyle/>
          <a:p>
            <a:fld id="{54409F1B-9C52-4EE7-A08A-885DF7469204}" type="slidenum">
              <a:rPr lang="en-US" smtClean="0"/>
              <a:t>20</a:t>
            </a:fld>
            <a:endParaRPr lang="en-US"/>
          </a:p>
        </p:txBody>
      </p:sp>
    </p:spTree>
    <p:extLst>
      <p:ext uri="{BB962C8B-B14F-4D97-AF65-F5344CB8AC3E}">
        <p14:creationId xmlns:p14="http://schemas.microsoft.com/office/powerpoint/2010/main" val="1398936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10-15 minutes each Deputy Comptroller is 50-75 minutes. Questions at the end. One slide per recommendation. Pictures are welcomed. </a:t>
            </a:r>
          </a:p>
          <a:p>
            <a:endParaRPr lang="en-US" dirty="0"/>
          </a:p>
          <a:p>
            <a:r>
              <a:rPr lang="en-US" sz="1800" b="0" i="0" u="none" strike="noStrike" dirty="0">
                <a:solidFill>
                  <a:srgbClr val="000000"/>
                </a:solidFill>
                <a:effectLst/>
                <a:latin typeface="Calibri" panose="020F0502020204030204" pitchFamily="34" charset="0"/>
              </a:rPr>
              <a:t>R1: </a:t>
            </a:r>
            <a:r>
              <a:rPr lang="en-US" sz="1800" b="0" i="0" u="none" strike="noStrike" dirty="0" err="1">
                <a:solidFill>
                  <a:srgbClr val="000000"/>
                </a:solidFill>
                <a:effectLst/>
                <a:latin typeface="Calibri" panose="020F0502020204030204" pitchFamily="34" charset="0"/>
              </a:rPr>
              <a:t>Midyr</a:t>
            </a:r>
            <a:r>
              <a:rPr lang="en-US" sz="1800" b="0" i="0" u="none" strike="noStrike" dirty="0">
                <a:solidFill>
                  <a:srgbClr val="000000"/>
                </a:solidFill>
                <a:effectLst/>
                <a:latin typeface="Calibri" panose="020F0502020204030204" pitchFamily="34" charset="0"/>
              </a:rPr>
              <a:t> update (PB)</a:t>
            </a:r>
            <a:r>
              <a:rPr lang="en-US" dirty="0"/>
              <a:t> </a:t>
            </a:r>
          </a:p>
          <a:p>
            <a:r>
              <a:rPr lang="en-US" sz="1800" b="0" i="0" u="none" strike="noStrike" dirty="0">
                <a:solidFill>
                  <a:srgbClr val="000000"/>
                </a:solidFill>
                <a:effectLst/>
                <a:latin typeface="Calibri" panose="020F0502020204030204" pitchFamily="34" charset="0"/>
              </a:rPr>
              <a:t>R2: Restructure j-books (PB)</a:t>
            </a:r>
            <a:r>
              <a:rPr lang="en-US" sz="1800" dirty="0"/>
              <a:t> </a:t>
            </a:r>
          </a:p>
          <a:p>
            <a:r>
              <a:rPr lang="en-US" sz="1800" b="0" i="0" u="none" strike="noStrike" dirty="0">
                <a:solidFill>
                  <a:srgbClr val="000000"/>
                </a:solidFill>
                <a:effectLst/>
                <a:latin typeface="Calibri" panose="020F0502020204030204" pitchFamily="34" charset="0"/>
              </a:rPr>
              <a:t>R3: Improve training </a:t>
            </a:r>
            <a:r>
              <a:rPr lang="en-US" sz="1800" b="0" i="0" u="none" strike="noStrike" dirty="0" err="1">
                <a:solidFill>
                  <a:srgbClr val="000000"/>
                </a:solidFill>
                <a:effectLst/>
                <a:latin typeface="Calibri" panose="020F0502020204030204" pitchFamily="34" charset="0"/>
              </a:rPr>
              <a:t>jbooks</a:t>
            </a:r>
            <a:r>
              <a:rPr lang="en-US" sz="1800" b="0" i="0" u="none" strike="noStrike" dirty="0">
                <a:solidFill>
                  <a:srgbClr val="000000"/>
                </a:solidFill>
                <a:effectLst/>
                <a:latin typeface="Calibri" panose="020F0502020204030204" pitchFamily="34" charset="0"/>
              </a:rPr>
              <a:t> (HCRM)</a:t>
            </a:r>
            <a:r>
              <a:rPr lang="en-US" sz="1800" dirty="0"/>
              <a:t> </a:t>
            </a:r>
          </a:p>
          <a:p>
            <a:r>
              <a:rPr lang="en-US" sz="1800" b="0" i="0" u="none" strike="noStrike" dirty="0">
                <a:solidFill>
                  <a:srgbClr val="000000"/>
                </a:solidFill>
                <a:effectLst/>
                <a:latin typeface="Calibri" panose="020F0502020204030204" pitchFamily="34" charset="0"/>
              </a:rPr>
              <a:t>R4: DoD liaison training (BAA) </a:t>
            </a:r>
          </a:p>
          <a:p>
            <a:r>
              <a:rPr lang="en-US" sz="1800" b="0" i="0" u="none" strike="noStrike" dirty="0">
                <a:solidFill>
                  <a:srgbClr val="000000"/>
                </a:solidFill>
                <a:effectLst/>
                <a:latin typeface="Calibri" panose="020F0502020204030204" pitchFamily="34" charset="0"/>
              </a:rPr>
              <a:t>R5: BLI consolidation (PB)</a:t>
            </a:r>
            <a:r>
              <a:rPr lang="en-US" dirty="0"/>
              <a:t> </a:t>
            </a:r>
            <a:endParaRPr lang="en-US" sz="1800" b="0" i="0" u="none" strike="noStrike" dirty="0">
              <a:solidFill>
                <a:srgbClr val="000000"/>
              </a:solidFill>
              <a:effectLst/>
              <a:latin typeface="Calibri" panose="020F0502020204030204" pitchFamily="34" charset="0"/>
            </a:endParaRPr>
          </a:p>
          <a:p>
            <a:r>
              <a:rPr lang="en-US" sz="1800" b="0" i="0" u="none" strike="noStrike" dirty="0">
                <a:solidFill>
                  <a:srgbClr val="000000"/>
                </a:solidFill>
                <a:effectLst/>
                <a:latin typeface="Calibri" panose="020F0502020204030204" pitchFamily="34" charset="0"/>
              </a:rPr>
              <a:t>R6: Update PPBE documents (DCFO)</a:t>
            </a:r>
            <a:r>
              <a:rPr lang="en-US" sz="1800" dirty="0"/>
              <a:t> </a:t>
            </a:r>
          </a:p>
          <a:p>
            <a:r>
              <a:rPr lang="en-US" sz="1800" b="0" i="0" u="none" strike="noStrike" dirty="0">
                <a:solidFill>
                  <a:srgbClr val="000000"/>
                </a:solidFill>
                <a:effectLst/>
                <a:latin typeface="Calibri" panose="020F0502020204030204" pitchFamily="34" charset="0"/>
              </a:rPr>
              <a:t>R7: Understanding of private sector practices (A&amp;S)</a:t>
            </a:r>
            <a:r>
              <a:rPr lang="en-US" sz="1800" dirty="0"/>
              <a:t> </a:t>
            </a:r>
          </a:p>
          <a:p>
            <a:r>
              <a:rPr lang="en-US" sz="1800" b="0" i="0" u="none" strike="noStrike" dirty="0">
                <a:solidFill>
                  <a:srgbClr val="000000"/>
                </a:solidFill>
                <a:effectLst/>
                <a:latin typeface="Calibri" panose="020F0502020204030204" pitchFamily="34" charset="0"/>
              </a:rPr>
              <a:t>R8: OSDC/CAPE IT consolidation (PB)</a:t>
            </a:r>
            <a:r>
              <a:rPr lang="en-US" dirty="0"/>
              <a:t> </a:t>
            </a:r>
          </a:p>
          <a:p>
            <a:r>
              <a:rPr lang="en-US" sz="1800" b="0" i="0" u="none" strike="noStrike" dirty="0">
                <a:solidFill>
                  <a:srgbClr val="000000"/>
                </a:solidFill>
                <a:effectLst/>
                <a:latin typeface="Calibri" panose="020F0502020204030204" pitchFamily="34" charset="0"/>
              </a:rPr>
              <a:t>R9: Advana PPBE analytics (EFT)</a:t>
            </a:r>
            <a:r>
              <a:rPr lang="en-US" sz="1800" dirty="0"/>
              <a:t> </a:t>
            </a:r>
            <a:r>
              <a:rPr lang="en-US" sz="1800" b="0" i="0" u="none" strike="noStrike" dirty="0">
                <a:solidFill>
                  <a:srgbClr val="000000"/>
                </a:solidFill>
                <a:effectLst/>
                <a:latin typeface="Calibri" panose="020F0502020204030204" pitchFamily="34" charset="0"/>
              </a:rPr>
              <a:t>R10: Annual report PPBE business systems (EFT)</a:t>
            </a:r>
            <a:r>
              <a:rPr lang="en-US" sz="1800" dirty="0"/>
              <a:t> </a:t>
            </a:r>
          </a:p>
          <a:p>
            <a:r>
              <a:rPr lang="en-US" sz="1800" b="0" i="0" u="none" strike="noStrike" dirty="0">
                <a:solidFill>
                  <a:srgbClr val="000000"/>
                </a:solidFill>
                <a:effectLst/>
                <a:latin typeface="Calibri" panose="020F0502020204030204" pitchFamily="34" charset="0"/>
              </a:rPr>
              <a:t>R11: Class/</a:t>
            </a:r>
            <a:r>
              <a:rPr lang="en-US" sz="1800" b="0" i="0" u="none" strike="noStrike" dirty="0" err="1">
                <a:solidFill>
                  <a:srgbClr val="000000"/>
                </a:solidFill>
                <a:effectLst/>
                <a:latin typeface="Calibri" panose="020F0502020204030204" pitchFamily="34" charset="0"/>
              </a:rPr>
              <a:t>Unclass</a:t>
            </a:r>
            <a:r>
              <a:rPr lang="en-US" sz="1800" b="0" i="0" u="none" strike="noStrike" dirty="0">
                <a:solidFill>
                  <a:srgbClr val="000000"/>
                </a:solidFill>
                <a:effectLst/>
                <a:latin typeface="Calibri" panose="020F0502020204030204" pitchFamily="34" charset="0"/>
              </a:rPr>
              <a:t> enclaves (CDAO)</a:t>
            </a:r>
            <a:r>
              <a:rPr lang="en-US" dirty="0"/>
              <a:t> </a:t>
            </a:r>
          </a:p>
          <a:p>
            <a:r>
              <a:rPr lang="en-US" sz="1800" b="0" i="0" u="none" strike="noStrike" dirty="0">
                <a:solidFill>
                  <a:srgbClr val="000000"/>
                </a:solidFill>
                <a:effectLst/>
                <a:latin typeface="Calibri" panose="020F0502020204030204" pitchFamily="34" charset="0"/>
              </a:rPr>
              <a:t>R12: Recruiting and retention (HCRM)</a:t>
            </a:r>
            <a:r>
              <a:rPr lang="en-US" dirty="0"/>
              <a:t> </a:t>
            </a:r>
          </a:p>
          <a:p>
            <a:r>
              <a:rPr lang="en-US" sz="1800" b="0" i="0" u="none" strike="noStrike" dirty="0">
                <a:solidFill>
                  <a:srgbClr val="000000"/>
                </a:solidFill>
                <a:effectLst/>
                <a:latin typeface="Calibri" panose="020F0502020204030204" pitchFamily="34" charset="0"/>
              </a:rPr>
              <a:t>R13: Streamline improve analytics reduce workload (EFT)</a:t>
            </a:r>
            <a:r>
              <a:rPr lang="en-US" dirty="0"/>
              <a:t> </a:t>
            </a:r>
          </a:p>
        </p:txBody>
      </p:sp>
      <p:sp>
        <p:nvSpPr>
          <p:cNvPr id="4" name="Slide Number Placeholder 3"/>
          <p:cNvSpPr>
            <a:spLocks noGrp="1"/>
          </p:cNvSpPr>
          <p:nvPr>
            <p:ph type="sldNum" sz="quarter" idx="5"/>
          </p:nvPr>
        </p:nvSpPr>
        <p:spPr/>
        <p:txBody>
          <a:bodyPr/>
          <a:lstStyle/>
          <a:p>
            <a:fld id="{54409F1B-9C52-4EE7-A08A-885DF7469204}" type="slidenum">
              <a:rPr lang="en-US" smtClean="0"/>
              <a:t>21</a:t>
            </a:fld>
            <a:endParaRPr lang="en-US"/>
          </a:p>
        </p:txBody>
      </p:sp>
    </p:spTree>
    <p:extLst>
      <p:ext uri="{BB962C8B-B14F-4D97-AF65-F5344CB8AC3E}">
        <p14:creationId xmlns:p14="http://schemas.microsoft.com/office/powerpoint/2010/main" val="19700418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09F1B-9C52-4EE7-A08A-885DF74692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46182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665844" y="3848022"/>
            <a:ext cx="6379302" cy="1508784"/>
          </a:xfrm>
        </p:spPr>
        <p:txBody>
          <a:bodyPr anchor="b">
            <a:normAutofit/>
          </a:bodyPr>
          <a:lstStyle>
            <a:lvl1pPr algn="l">
              <a:defRPr sz="4000">
                <a:solidFill>
                  <a:srgbClr val="002060"/>
                </a:solidFill>
                <a:latin typeface="+mj-lt"/>
              </a:defRPr>
            </a:lvl1pPr>
          </a:lstStyle>
          <a:p>
            <a:r>
              <a:rPr lang="en-US" dirty="0"/>
              <a:t>Click to edit Master title style</a:t>
            </a:r>
          </a:p>
        </p:txBody>
      </p:sp>
      <p:sp>
        <p:nvSpPr>
          <p:cNvPr id="3" name="Subtitle 2"/>
          <p:cNvSpPr>
            <a:spLocks noGrp="1"/>
          </p:cNvSpPr>
          <p:nvPr>
            <p:ph type="subTitle" idx="1"/>
          </p:nvPr>
        </p:nvSpPr>
        <p:spPr>
          <a:xfrm>
            <a:off x="2665844" y="5356806"/>
            <a:ext cx="6379302" cy="911271"/>
          </a:xfrm>
        </p:spPr>
        <p:txBody>
          <a:bodyPr>
            <a:normAutofit/>
          </a:bodyPr>
          <a:lstStyle>
            <a:lvl1pPr marL="0" indent="0" algn="l">
              <a:buNone/>
              <a:defRPr sz="2000">
                <a:solidFill>
                  <a:schemeClr val="accent6">
                    <a:lumMod val="50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7773" y="3848022"/>
            <a:ext cx="2159217" cy="2176021"/>
          </a:xfrm>
          <a:prstGeom prst="rect">
            <a:avLst/>
          </a:prstGeom>
        </p:spPr>
      </p:pic>
      <p:sp>
        <p:nvSpPr>
          <p:cNvPr id="10" name="Rectangle 9">
            <a:extLst>
              <a:ext uri="{FF2B5EF4-FFF2-40B4-BE49-F238E27FC236}">
                <a16:creationId xmlns:a16="http://schemas.microsoft.com/office/drawing/2014/main" id="{B81F15ED-BD80-87BB-6304-EE5A4DE3BF21}"/>
              </a:ext>
            </a:extLst>
          </p:cNvPr>
          <p:cNvSpPr/>
          <p:nvPr userDrawn="1"/>
        </p:nvSpPr>
        <p:spPr>
          <a:xfrm>
            <a:off x="74141" y="90616"/>
            <a:ext cx="864973" cy="7166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48556D-655E-5760-4D26-6C3933B31DCC}"/>
              </a:ext>
            </a:extLst>
          </p:cNvPr>
          <p:cNvSpPr/>
          <p:nvPr userDrawn="1"/>
        </p:nvSpPr>
        <p:spPr>
          <a:xfrm>
            <a:off x="8180173" y="90616"/>
            <a:ext cx="864973" cy="832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7A723881-45F0-FE4E-F2E7-576A7E8B4766}"/>
              </a:ext>
            </a:extLst>
          </p:cNvPr>
          <p:cNvPicPr>
            <a:picLocks noChangeAspect="1"/>
          </p:cNvPicPr>
          <p:nvPr userDrawn="1"/>
        </p:nvPicPr>
        <p:blipFill>
          <a:blip r:embed="rId3"/>
          <a:stretch>
            <a:fillRect/>
          </a:stretch>
        </p:blipFill>
        <p:spPr>
          <a:xfrm>
            <a:off x="0" y="-32495"/>
            <a:ext cx="9144000" cy="3592286"/>
          </a:xfrm>
          <a:prstGeom prst="rect">
            <a:avLst/>
          </a:prstGeom>
        </p:spPr>
      </p:pic>
    </p:spTree>
    <p:extLst>
      <p:ext uri="{BB962C8B-B14F-4D97-AF65-F5344CB8AC3E}">
        <p14:creationId xmlns:p14="http://schemas.microsoft.com/office/powerpoint/2010/main" val="1450868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72994" y="1178011"/>
            <a:ext cx="8789773" cy="531340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2"/>
          </p:nvPr>
        </p:nvSpPr>
        <p:spPr>
          <a:xfrm>
            <a:off x="202074" y="6672648"/>
            <a:ext cx="2743200" cy="160637"/>
          </a:xfrm>
          <a:prstGeom prst="rect">
            <a:avLst/>
          </a:prstGeom>
        </p:spPr>
        <p:txBody>
          <a:bodyPr vert="horz" lIns="91440" tIns="45720" rIns="91440" bIns="45720" rtlCol="0" anchor="ctr"/>
          <a:lstStyle>
            <a:lvl1pPr algn="l">
              <a:defRPr sz="900">
                <a:solidFill>
                  <a:schemeClr val="bg1"/>
                </a:solidFill>
              </a:defRPr>
            </a:lvl1pPr>
          </a:lstStyle>
          <a:p>
            <a:endParaRPr lang="en-US"/>
          </a:p>
        </p:txBody>
      </p:sp>
      <p:sp>
        <p:nvSpPr>
          <p:cNvPr id="11" name="Slide Number Placeholder 5"/>
          <p:cNvSpPr>
            <a:spLocks noGrp="1"/>
          </p:cNvSpPr>
          <p:nvPr>
            <p:ph type="sldNum" sz="quarter" idx="4"/>
          </p:nvPr>
        </p:nvSpPr>
        <p:spPr>
          <a:xfrm>
            <a:off x="8159632" y="6672648"/>
            <a:ext cx="822960" cy="160637"/>
          </a:xfrm>
          <a:prstGeom prst="rect">
            <a:avLst/>
          </a:prstGeom>
        </p:spPr>
        <p:txBody>
          <a:bodyPr vert="horz" lIns="91440" tIns="45720" rIns="91440" bIns="45720" rtlCol="0" anchor="ctr"/>
          <a:lstStyle>
            <a:lvl1pPr algn="ctr">
              <a:defRPr sz="900">
                <a:solidFill>
                  <a:srgbClr val="002060"/>
                </a:solidFill>
              </a:defRPr>
            </a:lvl1pPr>
          </a:lstStyle>
          <a:p>
            <a:fld id="{D3C50FAF-FDB4-47E3-9B32-F33882150ABC}" type="slidenum">
              <a:rPr lang="en-US" smtClean="0"/>
              <a:pPr/>
              <a:t>‹#›</a:t>
            </a:fld>
            <a:endParaRPr lang="en-US"/>
          </a:p>
        </p:txBody>
      </p:sp>
    </p:spTree>
    <p:extLst>
      <p:ext uri="{BB962C8B-B14F-4D97-AF65-F5344CB8AC3E}">
        <p14:creationId xmlns:p14="http://schemas.microsoft.com/office/powerpoint/2010/main" val="3008692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823949-9BD9-9915-8A7C-75EBD4423884}"/>
              </a:ext>
            </a:extLst>
          </p:cNvPr>
          <p:cNvSpPr/>
          <p:nvPr userDrawn="1"/>
        </p:nvSpPr>
        <p:spPr>
          <a:xfrm>
            <a:off x="0" y="0"/>
            <a:ext cx="9144000" cy="1709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3888" y="1709739"/>
            <a:ext cx="7886700" cy="2852737"/>
          </a:xfrm>
        </p:spPr>
        <p:txBody>
          <a:bodyPr anchor="b">
            <a:normAutofit/>
          </a:bodyPr>
          <a:lstStyle>
            <a:lvl1pPr>
              <a:defRPr sz="4800">
                <a:solidFill>
                  <a:srgbClr val="002060"/>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rgbClr val="00206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Date Placeholder 3"/>
          <p:cNvSpPr>
            <a:spLocks noGrp="1"/>
          </p:cNvSpPr>
          <p:nvPr>
            <p:ph type="dt" sz="half" idx="2"/>
          </p:nvPr>
        </p:nvSpPr>
        <p:spPr>
          <a:xfrm>
            <a:off x="202074" y="6672648"/>
            <a:ext cx="2743200" cy="160637"/>
          </a:xfrm>
          <a:prstGeom prst="rect">
            <a:avLst/>
          </a:prstGeom>
        </p:spPr>
        <p:txBody>
          <a:bodyPr vert="horz" lIns="91440" tIns="45720" rIns="91440" bIns="45720" rtlCol="0" anchor="ctr"/>
          <a:lstStyle>
            <a:lvl1pPr algn="l">
              <a:defRPr sz="900">
                <a:solidFill>
                  <a:schemeClr val="bg1"/>
                </a:solidFill>
              </a:defRPr>
            </a:lvl1pPr>
          </a:lstStyle>
          <a:p>
            <a:endParaRPr lang="en-US"/>
          </a:p>
        </p:txBody>
      </p:sp>
      <p:sp>
        <p:nvSpPr>
          <p:cNvPr id="9" name="Slide Number Placeholder 5"/>
          <p:cNvSpPr>
            <a:spLocks noGrp="1"/>
          </p:cNvSpPr>
          <p:nvPr>
            <p:ph type="sldNum" sz="quarter" idx="4"/>
          </p:nvPr>
        </p:nvSpPr>
        <p:spPr>
          <a:xfrm>
            <a:off x="8159632" y="6672648"/>
            <a:ext cx="822960" cy="160637"/>
          </a:xfrm>
          <a:prstGeom prst="rect">
            <a:avLst/>
          </a:prstGeom>
        </p:spPr>
        <p:txBody>
          <a:bodyPr vert="horz" lIns="91440" tIns="45720" rIns="91440" bIns="45720" rtlCol="0" anchor="ctr"/>
          <a:lstStyle>
            <a:lvl1pPr algn="ctr">
              <a:defRPr sz="900">
                <a:solidFill>
                  <a:srgbClr val="002060"/>
                </a:solidFill>
              </a:defRPr>
            </a:lvl1pPr>
          </a:lstStyle>
          <a:p>
            <a:fld id="{D3C50FAF-FDB4-47E3-9B32-F33882150ABC}" type="slidenum">
              <a:rPr lang="en-US" smtClean="0"/>
              <a:pPr/>
              <a:t>‹#›</a:t>
            </a:fld>
            <a:endParaRPr lang="en-US"/>
          </a:p>
        </p:txBody>
      </p:sp>
      <p:pic>
        <p:nvPicPr>
          <p:cNvPr id="4" name="Picture 3">
            <a:extLst>
              <a:ext uri="{FF2B5EF4-FFF2-40B4-BE49-F238E27FC236}">
                <a16:creationId xmlns:a16="http://schemas.microsoft.com/office/drawing/2014/main" id="{B3879DCC-235B-753E-9CC9-279A0565D184}"/>
              </a:ext>
            </a:extLst>
          </p:cNvPr>
          <p:cNvPicPr>
            <a:picLocks noChangeAspect="1"/>
          </p:cNvPicPr>
          <p:nvPr userDrawn="1"/>
        </p:nvPicPr>
        <p:blipFill rotWithShape="1">
          <a:blip r:embed="rId2"/>
          <a:srcRect t="58239" b="13284"/>
          <a:stretch/>
        </p:blipFill>
        <p:spPr>
          <a:xfrm>
            <a:off x="0" y="1"/>
            <a:ext cx="9144000" cy="768348"/>
          </a:xfrm>
          <a:prstGeom prst="rect">
            <a:avLst/>
          </a:prstGeom>
        </p:spPr>
      </p:pic>
    </p:spTree>
    <p:extLst>
      <p:ext uri="{BB962C8B-B14F-4D97-AF65-F5344CB8AC3E}">
        <p14:creationId xmlns:p14="http://schemas.microsoft.com/office/powerpoint/2010/main" val="954746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02074" y="1136822"/>
            <a:ext cx="4312776" cy="528045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49" y="1136822"/>
            <a:ext cx="4275953" cy="528045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a:xfrm>
            <a:off x="202074" y="6672648"/>
            <a:ext cx="2743200" cy="160637"/>
          </a:xfrm>
          <a:prstGeom prst="rect">
            <a:avLst/>
          </a:prstGeom>
        </p:spPr>
        <p:txBody>
          <a:bodyPr vert="horz" lIns="91440" tIns="45720" rIns="91440" bIns="45720" rtlCol="0" anchor="ctr"/>
          <a:lstStyle>
            <a:lvl1pPr algn="l">
              <a:defRPr sz="900">
                <a:solidFill>
                  <a:schemeClr val="bg1"/>
                </a:solidFill>
              </a:defRPr>
            </a:lvl1pPr>
          </a:lstStyle>
          <a:p>
            <a:endParaRPr lang="en-US"/>
          </a:p>
        </p:txBody>
      </p:sp>
      <p:sp>
        <p:nvSpPr>
          <p:cNvPr id="10" name="Slide Number Placeholder 5"/>
          <p:cNvSpPr>
            <a:spLocks noGrp="1"/>
          </p:cNvSpPr>
          <p:nvPr>
            <p:ph type="sldNum" sz="quarter" idx="4"/>
          </p:nvPr>
        </p:nvSpPr>
        <p:spPr>
          <a:xfrm>
            <a:off x="8159632" y="6672648"/>
            <a:ext cx="822960" cy="160637"/>
          </a:xfrm>
          <a:prstGeom prst="rect">
            <a:avLst/>
          </a:prstGeom>
        </p:spPr>
        <p:txBody>
          <a:bodyPr vert="horz" lIns="91440" tIns="45720" rIns="91440" bIns="45720" rtlCol="0" anchor="ctr"/>
          <a:lstStyle>
            <a:lvl1pPr algn="ctr">
              <a:defRPr sz="900">
                <a:solidFill>
                  <a:srgbClr val="002060"/>
                </a:solidFill>
              </a:defRPr>
            </a:lvl1pPr>
          </a:lstStyle>
          <a:p>
            <a:fld id="{D3C50FAF-FDB4-47E3-9B32-F33882150ABC}" type="slidenum">
              <a:rPr lang="en-US" smtClean="0"/>
              <a:pPr/>
              <a:t>‹#›</a:t>
            </a:fld>
            <a:endParaRPr lang="en-US"/>
          </a:p>
        </p:txBody>
      </p:sp>
    </p:spTree>
    <p:extLst>
      <p:ext uri="{BB962C8B-B14F-4D97-AF65-F5344CB8AC3E}">
        <p14:creationId xmlns:p14="http://schemas.microsoft.com/office/powerpoint/2010/main" val="1280838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10"/>
          </p:nvPr>
        </p:nvSpPr>
        <p:spPr>
          <a:xfrm>
            <a:off x="202074" y="6672648"/>
            <a:ext cx="2743200" cy="160637"/>
          </a:xfrm>
          <a:prstGeom prst="rect">
            <a:avLst/>
          </a:prstGeom>
        </p:spPr>
        <p:txBody>
          <a:bodyPr vert="horz" lIns="91440" tIns="45720" rIns="91440" bIns="45720" rtlCol="0" anchor="ctr"/>
          <a:lstStyle>
            <a:lvl1pPr algn="l">
              <a:defRPr sz="900">
                <a:solidFill>
                  <a:schemeClr val="bg1"/>
                </a:solidFill>
              </a:defRPr>
            </a:lvl1pPr>
          </a:lstStyle>
          <a:p>
            <a:endParaRPr lang="en-US"/>
          </a:p>
        </p:txBody>
      </p:sp>
      <p:sp>
        <p:nvSpPr>
          <p:cNvPr id="10" name="Slide Number Placeholder 5"/>
          <p:cNvSpPr>
            <a:spLocks noGrp="1"/>
          </p:cNvSpPr>
          <p:nvPr>
            <p:ph type="sldNum" sz="quarter" idx="11"/>
          </p:nvPr>
        </p:nvSpPr>
        <p:spPr>
          <a:xfrm>
            <a:off x="8159632" y="6672648"/>
            <a:ext cx="822960" cy="160637"/>
          </a:xfrm>
          <a:prstGeom prst="rect">
            <a:avLst/>
          </a:prstGeom>
        </p:spPr>
        <p:txBody>
          <a:bodyPr vert="horz" lIns="91440" tIns="45720" rIns="91440" bIns="45720" rtlCol="0" anchor="ctr"/>
          <a:lstStyle>
            <a:lvl1pPr algn="ctr">
              <a:defRPr sz="900">
                <a:solidFill>
                  <a:srgbClr val="002060"/>
                </a:solidFill>
              </a:defRPr>
            </a:lvl1pPr>
          </a:lstStyle>
          <a:p>
            <a:fld id="{D3C50FAF-FDB4-47E3-9B32-F33882150ABC}" type="slidenum">
              <a:rPr lang="en-US" smtClean="0"/>
              <a:pPr/>
              <a:t>‹#›</a:t>
            </a:fld>
            <a:endParaRPr lang="en-US"/>
          </a:p>
        </p:txBody>
      </p:sp>
      <p:sp>
        <p:nvSpPr>
          <p:cNvPr id="11" name="Title 1"/>
          <p:cNvSpPr>
            <a:spLocks noGrp="1"/>
          </p:cNvSpPr>
          <p:nvPr>
            <p:ph type="title"/>
          </p:nvPr>
        </p:nvSpPr>
        <p:spPr>
          <a:xfrm>
            <a:off x="869359" y="177801"/>
            <a:ext cx="7701753" cy="637746"/>
          </a:xfrm>
        </p:spPr>
        <p:txBody>
          <a:bodyPr/>
          <a:lstStyle/>
          <a:p>
            <a:r>
              <a:rPr lang="en-US" dirty="0"/>
              <a:t>Click to edit Master title style</a:t>
            </a:r>
          </a:p>
        </p:txBody>
      </p:sp>
    </p:spTree>
    <p:extLst>
      <p:ext uri="{BB962C8B-B14F-4D97-AF65-F5344CB8AC3E}">
        <p14:creationId xmlns:p14="http://schemas.microsoft.com/office/powerpoint/2010/main" val="1416900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3"/>
          <p:cNvSpPr>
            <a:spLocks noGrp="1"/>
          </p:cNvSpPr>
          <p:nvPr>
            <p:ph type="dt" sz="half" idx="2"/>
          </p:nvPr>
        </p:nvSpPr>
        <p:spPr>
          <a:xfrm>
            <a:off x="202074" y="6672648"/>
            <a:ext cx="2743200" cy="160637"/>
          </a:xfrm>
          <a:prstGeom prst="rect">
            <a:avLst/>
          </a:prstGeom>
        </p:spPr>
        <p:txBody>
          <a:bodyPr vert="horz" lIns="91440" tIns="45720" rIns="91440" bIns="45720" rtlCol="0" anchor="ctr"/>
          <a:lstStyle>
            <a:lvl1pPr algn="l">
              <a:defRPr sz="900">
                <a:solidFill>
                  <a:schemeClr val="bg1"/>
                </a:solidFill>
              </a:defRPr>
            </a:lvl1pPr>
          </a:lstStyle>
          <a:p>
            <a:endParaRPr lang="en-US"/>
          </a:p>
        </p:txBody>
      </p:sp>
      <p:sp>
        <p:nvSpPr>
          <p:cNvPr id="8" name="Slide Number Placeholder 5"/>
          <p:cNvSpPr>
            <a:spLocks noGrp="1"/>
          </p:cNvSpPr>
          <p:nvPr>
            <p:ph type="sldNum" sz="quarter" idx="4"/>
          </p:nvPr>
        </p:nvSpPr>
        <p:spPr>
          <a:xfrm>
            <a:off x="8159632" y="6672648"/>
            <a:ext cx="822960" cy="160637"/>
          </a:xfrm>
          <a:prstGeom prst="rect">
            <a:avLst/>
          </a:prstGeom>
        </p:spPr>
        <p:txBody>
          <a:bodyPr vert="horz" lIns="91440" tIns="45720" rIns="91440" bIns="45720" rtlCol="0" anchor="ctr"/>
          <a:lstStyle>
            <a:lvl1pPr algn="ctr">
              <a:defRPr sz="900">
                <a:solidFill>
                  <a:srgbClr val="002060"/>
                </a:solidFill>
              </a:defRPr>
            </a:lvl1pPr>
          </a:lstStyle>
          <a:p>
            <a:fld id="{D3C50FAF-FDB4-47E3-9B32-F33882150ABC}" type="slidenum">
              <a:rPr lang="en-US" smtClean="0"/>
              <a:pPr/>
              <a:t>‹#›</a:t>
            </a:fld>
            <a:endParaRPr lang="en-US"/>
          </a:p>
        </p:txBody>
      </p:sp>
    </p:spTree>
    <p:extLst>
      <p:ext uri="{BB962C8B-B14F-4D97-AF65-F5344CB8AC3E}">
        <p14:creationId xmlns:p14="http://schemas.microsoft.com/office/powerpoint/2010/main" val="1497437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202074" y="6672648"/>
            <a:ext cx="2743200" cy="160637"/>
          </a:xfrm>
          <a:prstGeom prst="rect">
            <a:avLst/>
          </a:prstGeom>
        </p:spPr>
        <p:txBody>
          <a:bodyPr vert="horz" lIns="91440" tIns="45720" rIns="91440" bIns="45720" rtlCol="0" anchor="ctr"/>
          <a:lstStyle>
            <a:lvl1pPr algn="l">
              <a:defRPr sz="900">
                <a:solidFill>
                  <a:schemeClr val="bg1"/>
                </a:solidFill>
              </a:defRPr>
            </a:lvl1pPr>
          </a:lstStyle>
          <a:p>
            <a:endParaRPr lang="en-US"/>
          </a:p>
        </p:txBody>
      </p:sp>
      <p:sp>
        <p:nvSpPr>
          <p:cNvPr id="5" name="Slide Number Placeholder 5"/>
          <p:cNvSpPr>
            <a:spLocks noGrp="1"/>
          </p:cNvSpPr>
          <p:nvPr>
            <p:ph type="sldNum" sz="quarter" idx="4"/>
          </p:nvPr>
        </p:nvSpPr>
        <p:spPr>
          <a:xfrm>
            <a:off x="8159632" y="6672648"/>
            <a:ext cx="822960" cy="160637"/>
          </a:xfrm>
          <a:prstGeom prst="rect">
            <a:avLst/>
          </a:prstGeom>
        </p:spPr>
        <p:txBody>
          <a:bodyPr vert="horz" lIns="91440" tIns="45720" rIns="91440" bIns="45720" rtlCol="0" anchor="ctr"/>
          <a:lstStyle>
            <a:lvl1pPr algn="ctr">
              <a:defRPr sz="900">
                <a:solidFill>
                  <a:srgbClr val="002060"/>
                </a:solidFill>
              </a:defRPr>
            </a:lvl1pPr>
          </a:lstStyle>
          <a:p>
            <a:fld id="{D3C50FAF-FDB4-47E3-9B32-F33882150ABC}" type="slidenum">
              <a:rPr lang="en-US" smtClean="0"/>
              <a:pPr/>
              <a:t>‹#›</a:t>
            </a:fld>
            <a:endParaRPr lang="en-US"/>
          </a:p>
        </p:txBody>
      </p:sp>
      <p:pic>
        <p:nvPicPr>
          <p:cNvPr id="2" name="Picture 1">
            <a:extLst>
              <a:ext uri="{FF2B5EF4-FFF2-40B4-BE49-F238E27FC236}">
                <a16:creationId xmlns:a16="http://schemas.microsoft.com/office/drawing/2014/main" id="{E3B2F58F-5043-A233-4EE1-56C7F25AC6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70452" y="3429000"/>
            <a:ext cx="2088293" cy="2088293"/>
          </a:xfrm>
          <a:prstGeom prst="rect">
            <a:avLst/>
          </a:prstGeom>
        </p:spPr>
      </p:pic>
    </p:spTree>
    <p:extLst>
      <p:ext uri="{BB962C8B-B14F-4D97-AF65-F5344CB8AC3E}">
        <p14:creationId xmlns:p14="http://schemas.microsoft.com/office/powerpoint/2010/main" val="2103064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722268"/>
            <a:ext cx="2949178" cy="1097132"/>
          </a:xfrm>
        </p:spPr>
        <p:txBody>
          <a:bodyPr anchor="b"/>
          <a:lstStyle>
            <a:lvl1pPr>
              <a:defRPr sz="3200">
                <a:solidFill>
                  <a:srgbClr val="002060"/>
                </a:solidFill>
              </a:defRPr>
            </a:lvl1pPr>
          </a:lstStyle>
          <a:p>
            <a:r>
              <a:rPr lang="en-US"/>
              <a:t>Click to edit Master title style</a:t>
            </a:r>
          </a:p>
        </p:txBody>
      </p:sp>
      <p:sp>
        <p:nvSpPr>
          <p:cNvPr id="3" name="Content Placeholder 2"/>
          <p:cNvSpPr>
            <a:spLocks noGrp="1"/>
          </p:cNvSpPr>
          <p:nvPr>
            <p:ph idx="1"/>
          </p:nvPr>
        </p:nvSpPr>
        <p:spPr>
          <a:xfrm>
            <a:off x="3887391" y="1749427"/>
            <a:ext cx="4629150" cy="4820050"/>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828279"/>
            <a:ext cx="2949178" cy="374119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Date Placeholder 3"/>
          <p:cNvSpPr>
            <a:spLocks noGrp="1"/>
          </p:cNvSpPr>
          <p:nvPr>
            <p:ph type="dt" sz="half" idx="10"/>
          </p:nvPr>
        </p:nvSpPr>
        <p:spPr>
          <a:xfrm>
            <a:off x="202074" y="6672648"/>
            <a:ext cx="2743200" cy="160637"/>
          </a:xfrm>
          <a:prstGeom prst="rect">
            <a:avLst/>
          </a:prstGeom>
        </p:spPr>
        <p:txBody>
          <a:bodyPr vert="horz" lIns="91440" tIns="45720" rIns="91440" bIns="45720" rtlCol="0" anchor="ctr"/>
          <a:lstStyle>
            <a:lvl1pPr algn="l">
              <a:defRPr sz="900">
                <a:solidFill>
                  <a:schemeClr val="bg1"/>
                </a:solidFill>
              </a:defRPr>
            </a:lvl1pPr>
          </a:lstStyle>
          <a:p>
            <a:endParaRPr lang="en-US"/>
          </a:p>
        </p:txBody>
      </p:sp>
      <p:sp>
        <p:nvSpPr>
          <p:cNvPr id="10" name="Slide Number Placeholder 5"/>
          <p:cNvSpPr>
            <a:spLocks noGrp="1"/>
          </p:cNvSpPr>
          <p:nvPr>
            <p:ph type="sldNum" sz="quarter" idx="4"/>
          </p:nvPr>
        </p:nvSpPr>
        <p:spPr>
          <a:xfrm>
            <a:off x="8159632" y="6672648"/>
            <a:ext cx="822960" cy="160637"/>
          </a:xfrm>
          <a:prstGeom prst="rect">
            <a:avLst/>
          </a:prstGeom>
        </p:spPr>
        <p:txBody>
          <a:bodyPr vert="horz" lIns="91440" tIns="45720" rIns="91440" bIns="45720" rtlCol="0" anchor="ctr"/>
          <a:lstStyle>
            <a:lvl1pPr algn="ctr">
              <a:defRPr sz="900">
                <a:solidFill>
                  <a:srgbClr val="002060"/>
                </a:solidFill>
              </a:defRPr>
            </a:lvl1pPr>
          </a:lstStyle>
          <a:p>
            <a:fld id="{D3C50FAF-FDB4-47E3-9B32-F33882150ABC}" type="slidenum">
              <a:rPr lang="en-US" smtClean="0"/>
              <a:pPr/>
              <a:t>‹#›</a:t>
            </a:fld>
            <a:endParaRPr lang="en-US"/>
          </a:p>
        </p:txBody>
      </p:sp>
    </p:spTree>
    <p:extLst>
      <p:ext uri="{BB962C8B-B14F-4D97-AF65-F5344CB8AC3E}">
        <p14:creationId xmlns:p14="http://schemas.microsoft.com/office/powerpoint/2010/main" val="652505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624614"/>
            <a:ext cx="2949178" cy="1067786"/>
          </a:xfrm>
        </p:spPr>
        <p:txBody>
          <a:bodyPr anchor="b"/>
          <a:lstStyle>
            <a:lvl1pPr>
              <a:defRPr sz="3200">
                <a:solidFill>
                  <a:srgbClr val="002060"/>
                </a:solidFill>
              </a:defRPr>
            </a:lvl1pPr>
          </a:lstStyle>
          <a:p>
            <a:r>
              <a:rPr lang="en-US"/>
              <a:t>Click to edit Master title style</a:t>
            </a:r>
          </a:p>
        </p:txBody>
      </p:sp>
      <p:sp>
        <p:nvSpPr>
          <p:cNvPr id="3" name="Picture Placeholder 2"/>
          <p:cNvSpPr>
            <a:spLocks noGrp="1" noChangeAspect="1"/>
          </p:cNvSpPr>
          <p:nvPr>
            <p:ph type="pic" idx="1"/>
          </p:nvPr>
        </p:nvSpPr>
        <p:spPr>
          <a:xfrm>
            <a:off x="3887391" y="1630363"/>
            <a:ext cx="4629150" cy="4935194"/>
          </a:xfrm>
        </p:spPr>
        <p:txBody>
          <a:bodyPr anchor="t"/>
          <a:lstStyle>
            <a:lvl1pPr marL="0" indent="0">
              <a:buNone/>
              <a:defRPr sz="3200">
                <a:solidFill>
                  <a:srgbClr val="00206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692400"/>
            <a:ext cx="2949178" cy="3859740"/>
          </a:xfrm>
        </p:spPr>
        <p:txBody>
          <a:bodyPr/>
          <a:lstStyle>
            <a:lvl1pPr marL="0" indent="0">
              <a:buNone/>
              <a:defRPr sz="1600">
                <a:solidFill>
                  <a:srgbClr val="00206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Date Placeholder 3"/>
          <p:cNvSpPr>
            <a:spLocks noGrp="1"/>
          </p:cNvSpPr>
          <p:nvPr>
            <p:ph type="dt" sz="half" idx="10"/>
          </p:nvPr>
        </p:nvSpPr>
        <p:spPr>
          <a:xfrm>
            <a:off x="202074" y="6672648"/>
            <a:ext cx="2743200" cy="160637"/>
          </a:xfrm>
          <a:prstGeom prst="rect">
            <a:avLst/>
          </a:prstGeom>
        </p:spPr>
        <p:txBody>
          <a:bodyPr vert="horz" lIns="91440" tIns="45720" rIns="91440" bIns="45720" rtlCol="0" anchor="ctr"/>
          <a:lstStyle>
            <a:lvl1pPr algn="l">
              <a:defRPr sz="900">
                <a:solidFill>
                  <a:schemeClr val="bg1"/>
                </a:solidFill>
              </a:defRPr>
            </a:lvl1pPr>
          </a:lstStyle>
          <a:p>
            <a:endParaRPr lang="en-US"/>
          </a:p>
        </p:txBody>
      </p:sp>
      <p:sp>
        <p:nvSpPr>
          <p:cNvPr id="10" name="Slide Number Placeholder 5"/>
          <p:cNvSpPr>
            <a:spLocks noGrp="1"/>
          </p:cNvSpPr>
          <p:nvPr>
            <p:ph type="sldNum" sz="quarter" idx="4"/>
          </p:nvPr>
        </p:nvSpPr>
        <p:spPr>
          <a:xfrm>
            <a:off x="8159632" y="6672648"/>
            <a:ext cx="822960" cy="160637"/>
          </a:xfrm>
          <a:prstGeom prst="rect">
            <a:avLst/>
          </a:prstGeom>
        </p:spPr>
        <p:txBody>
          <a:bodyPr vert="horz" lIns="91440" tIns="45720" rIns="91440" bIns="45720" rtlCol="0" anchor="ctr"/>
          <a:lstStyle>
            <a:lvl1pPr algn="ctr">
              <a:defRPr sz="900">
                <a:solidFill>
                  <a:srgbClr val="002060"/>
                </a:solidFill>
              </a:defRPr>
            </a:lvl1pPr>
          </a:lstStyle>
          <a:p>
            <a:fld id="{D3C50FAF-FDB4-47E3-9B32-F33882150ABC}" type="slidenum">
              <a:rPr lang="en-US" smtClean="0"/>
              <a:pPr/>
              <a:t>‹#›</a:t>
            </a:fld>
            <a:endParaRPr lang="en-US"/>
          </a:p>
        </p:txBody>
      </p:sp>
    </p:spTree>
    <p:extLst>
      <p:ext uri="{BB962C8B-B14F-4D97-AF65-F5344CB8AC3E}">
        <p14:creationId xmlns:p14="http://schemas.microsoft.com/office/powerpoint/2010/main" val="2341346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2"/>
          </p:nvPr>
        </p:nvSpPr>
        <p:spPr>
          <a:xfrm>
            <a:off x="202074" y="6672648"/>
            <a:ext cx="2743200" cy="160637"/>
          </a:xfrm>
          <a:prstGeom prst="rect">
            <a:avLst/>
          </a:prstGeom>
        </p:spPr>
        <p:txBody>
          <a:bodyPr vert="horz" lIns="91440" tIns="45720" rIns="91440" bIns="45720" rtlCol="0" anchor="ctr"/>
          <a:lstStyle>
            <a:lvl1pPr algn="l">
              <a:defRPr sz="900">
                <a:solidFill>
                  <a:schemeClr val="bg1"/>
                </a:solidFill>
              </a:defRPr>
            </a:lvl1pPr>
          </a:lstStyle>
          <a:p>
            <a:endParaRPr lang="en-US"/>
          </a:p>
        </p:txBody>
      </p:sp>
      <p:sp>
        <p:nvSpPr>
          <p:cNvPr id="9" name="Slide Number Placeholder 5"/>
          <p:cNvSpPr>
            <a:spLocks noGrp="1"/>
          </p:cNvSpPr>
          <p:nvPr>
            <p:ph type="sldNum" sz="quarter" idx="4"/>
          </p:nvPr>
        </p:nvSpPr>
        <p:spPr>
          <a:xfrm>
            <a:off x="8159632" y="6672648"/>
            <a:ext cx="822960" cy="160637"/>
          </a:xfrm>
          <a:prstGeom prst="rect">
            <a:avLst/>
          </a:prstGeom>
        </p:spPr>
        <p:txBody>
          <a:bodyPr vert="horz" lIns="91440" tIns="45720" rIns="91440" bIns="45720" rtlCol="0" anchor="ctr"/>
          <a:lstStyle>
            <a:lvl1pPr algn="ctr">
              <a:defRPr sz="900">
                <a:solidFill>
                  <a:srgbClr val="002060"/>
                </a:solidFill>
              </a:defRPr>
            </a:lvl1pPr>
          </a:lstStyle>
          <a:p>
            <a:fld id="{D3C50FAF-FDB4-47E3-9B32-F33882150ABC}" type="slidenum">
              <a:rPr lang="en-US" smtClean="0"/>
              <a:pPr/>
              <a:t>‹#›</a:t>
            </a:fld>
            <a:endParaRPr lang="en-US"/>
          </a:p>
        </p:txBody>
      </p:sp>
    </p:spTree>
    <p:extLst>
      <p:ext uri="{BB962C8B-B14F-4D97-AF65-F5344CB8AC3E}">
        <p14:creationId xmlns:p14="http://schemas.microsoft.com/office/powerpoint/2010/main" val="599689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1704513"/>
            <a:ext cx="1971675" cy="4472450"/>
          </a:xfrm>
        </p:spPr>
        <p:txBody>
          <a:bodyPr vert="eaVert">
            <a:normAutofit/>
          </a:bodyPr>
          <a:lstStyle>
            <a:lvl1pPr>
              <a:defRPr sz="2800">
                <a:solidFill>
                  <a:srgbClr val="002060"/>
                </a:solidFill>
              </a:defRPr>
            </a:lvl1pPr>
          </a:lstStyle>
          <a:p>
            <a:r>
              <a:rPr lang="en-US"/>
              <a:t>Click to edit Master title style</a:t>
            </a:r>
          </a:p>
        </p:txBody>
      </p:sp>
      <p:sp>
        <p:nvSpPr>
          <p:cNvPr id="3" name="Vertical Text Placeholder 2"/>
          <p:cNvSpPr>
            <a:spLocks noGrp="1"/>
          </p:cNvSpPr>
          <p:nvPr>
            <p:ph type="body" orient="vert" idx="1"/>
          </p:nvPr>
        </p:nvSpPr>
        <p:spPr>
          <a:xfrm>
            <a:off x="628650" y="1704513"/>
            <a:ext cx="5800725" cy="4472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2"/>
          </p:nvPr>
        </p:nvSpPr>
        <p:spPr>
          <a:xfrm>
            <a:off x="202074" y="6672648"/>
            <a:ext cx="2743200" cy="160637"/>
          </a:xfrm>
          <a:prstGeom prst="rect">
            <a:avLst/>
          </a:prstGeom>
        </p:spPr>
        <p:txBody>
          <a:bodyPr vert="horz" lIns="91440" tIns="45720" rIns="91440" bIns="45720" rtlCol="0" anchor="ctr"/>
          <a:lstStyle>
            <a:lvl1pPr algn="l">
              <a:defRPr sz="900">
                <a:solidFill>
                  <a:schemeClr val="bg1"/>
                </a:solidFill>
              </a:defRPr>
            </a:lvl1pPr>
          </a:lstStyle>
          <a:p>
            <a:endParaRPr lang="en-US"/>
          </a:p>
        </p:txBody>
      </p:sp>
      <p:sp>
        <p:nvSpPr>
          <p:cNvPr id="9" name="Slide Number Placeholder 5"/>
          <p:cNvSpPr>
            <a:spLocks noGrp="1"/>
          </p:cNvSpPr>
          <p:nvPr>
            <p:ph type="sldNum" sz="quarter" idx="4"/>
          </p:nvPr>
        </p:nvSpPr>
        <p:spPr>
          <a:xfrm>
            <a:off x="8159632" y="6672648"/>
            <a:ext cx="822960" cy="160637"/>
          </a:xfrm>
          <a:prstGeom prst="rect">
            <a:avLst/>
          </a:prstGeom>
        </p:spPr>
        <p:txBody>
          <a:bodyPr vert="horz" lIns="91440" tIns="45720" rIns="91440" bIns="45720" rtlCol="0" anchor="ctr"/>
          <a:lstStyle>
            <a:lvl1pPr algn="ctr">
              <a:defRPr sz="900">
                <a:solidFill>
                  <a:srgbClr val="002060"/>
                </a:solidFill>
              </a:defRPr>
            </a:lvl1pPr>
          </a:lstStyle>
          <a:p>
            <a:fld id="{D3C50FAF-FDB4-47E3-9B32-F33882150ABC}" type="slidenum">
              <a:rPr lang="en-US" smtClean="0"/>
              <a:pPr/>
              <a:t>‹#›</a:t>
            </a:fld>
            <a:endParaRPr lang="en-US"/>
          </a:p>
        </p:txBody>
      </p:sp>
    </p:spTree>
    <p:extLst>
      <p:ext uri="{BB962C8B-B14F-4D97-AF65-F5344CB8AC3E}">
        <p14:creationId xmlns:p14="http://schemas.microsoft.com/office/powerpoint/2010/main" val="3296536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887391" y="2003426"/>
            <a:ext cx="4629150" cy="4585910"/>
          </a:xfrm>
        </p:spPr>
        <p:txBody>
          <a:bodyPr/>
          <a:lstStyle>
            <a:lvl1pPr marL="0" indent="0">
              <a:buNone/>
              <a:defRPr sz="2400"/>
            </a:lvl1pPr>
            <a:lvl2pPr marL="342884" indent="0">
              <a:buNone/>
              <a:defRPr sz="2100"/>
            </a:lvl2pPr>
            <a:lvl3pPr marL="685766" indent="0">
              <a:buNone/>
              <a:defRPr sz="1800"/>
            </a:lvl3pPr>
            <a:lvl4pPr marL="1028649" indent="0">
              <a:buNone/>
              <a:defRPr sz="1500"/>
            </a:lvl4pPr>
            <a:lvl5pPr marL="1371532" indent="0">
              <a:buNone/>
              <a:defRPr sz="1500"/>
            </a:lvl5pPr>
            <a:lvl6pPr marL="1714415" indent="0">
              <a:buNone/>
              <a:defRPr sz="1500"/>
            </a:lvl6pPr>
            <a:lvl7pPr marL="2057297" indent="0">
              <a:buNone/>
              <a:defRPr sz="1500"/>
            </a:lvl7pPr>
            <a:lvl8pPr marL="2400180" indent="0">
              <a:buNone/>
              <a:defRPr sz="1500"/>
            </a:lvl8pPr>
            <a:lvl9pPr marL="2743064" indent="0">
              <a:buNone/>
              <a:defRPr sz="1500"/>
            </a:lvl9pPr>
          </a:lstStyle>
          <a:p>
            <a:r>
              <a:rPr lang="en-US"/>
              <a:t>Click icon to add picture</a:t>
            </a:r>
          </a:p>
        </p:txBody>
      </p:sp>
      <p:sp>
        <p:nvSpPr>
          <p:cNvPr id="9" name="Title 1"/>
          <p:cNvSpPr>
            <a:spLocks noGrp="1"/>
          </p:cNvSpPr>
          <p:nvPr>
            <p:ph type="title"/>
          </p:nvPr>
        </p:nvSpPr>
        <p:spPr>
          <a:xfrm>
            <a:off x="629841" y="1997476"/>
            <a:ext cx="2949178" cy="1202924"/>
          </a:xfrm>
        </p:spPr>
        <p:txBody>
          <a:bodyPr anchor="b"/>
          <a:lstStyle>
            <a:lvl1pPr>
              <a:defRPr sz="2400">
                <a:solidFill>
                  <a:srgbClr val="002060"/>
                </a:solidFill>
              </a:defRPr>
            </a:lvl1pPr>
          </a:lstStyle>
          <a:p>
            <a:r>
              <a:rPr lang="en-US"/>
              <a:t>Click to edit Master title style</a:t>
            </a:r>
          </a:p>
        </p:txBody>
      </p:sp>
      <p:sp>
        <p:nvSpPr>
          <p:cNvPr id="10" name="Text Placeholder 3"/>
          <p:cNvSpPr>
            <a:spLocks noGrp="1"/>
          </p:cNvSpPr>
          <p:nvPr>
            <p:ph type="body" sz="half" idx="2"/>
          </p:nvPr>
        </p:nvSpPr>
        <p:spPr>
          <a:xfrm>
            <a:off x="629841" y="3237470"/>
            <a:ext cx="2949178" cy="3351866"/>
          </a:xfrm>
        </p:spPr>
        <p:txBody>
          <a:bodyPr/>
          <a:lstStyle>
            <a:lvl1pPr marL="0" indent="0">
              <a:buNone/>
              <a:defRPr sz="1200"/>
            </a:lvl1pPr>
            <a:lvl2pPr marL="342884" indent="0">
              <a:buNone/>
              <a:defRPr sz="1050"/>
            </a:lvl2pPr>
            <a:lvl3pPr marL="685766" indent="0">
              <a:buNone/>
              <a:defRPr sz="900"/>
            </a:lvl3pPr>
            <a:lvl4pPr marL="1028649" indent="0">
              <a:buNone/>
              <a:defRPr sz="750"/>
            </a:lvl4pPr>
            <a:lvl5pPr marL="1371532" indent="0">
              <a:buNone/>
              <a:defRPr sz="750"/>
            </a:lvl5pPr>
            <a:lvl6pPr marL="1714415" indent="0">
              <a:buNone/>
              <a:defRPr sz="750"/>
            </a:lvl6pPr>
            <a:lvl7pPr marL="2057297" indent="0">
              <a:buNone/>
              <a:defRPr sz="750"/>
            </a:lvl7pPr>
            <a:lvl8pPr marL="2400180" indent="0">
              <a:buNone/>
              <a:defRPr sz="750"/>
            </a:lvl8pPr>
            <a:lvl9pPr marL="2743064" indent="0">
              <a:buNone/>
              <a:defRPr sz="750"/>
            </a:lvl9pPr>
          </a:lstStyle>
          <a:p>
            <a:pPr lvl="0"/>
            <a:r>
              <a:rPr lang="en-US"/>
              <a:t>Edit Master text styles</a:t>
            </a:r>
          </a:p>
        </p:txBody>
      </p:sp>
      <p:sp>
        <p:nvSpPr>
          <p:cNvPr id="11" name="Date Placeholder 3"/>
          <p:cNvSpPr>
            <a:spLocks noGrp="1"/>
          </p:cNvSpPr>
          <p:nvPr>
            <p:ph type="dt" sz="half" idx="10"/>
          </p:nvPr>
        </p:nvSpPr>
        <p:spPr>
          <a:xfrm>
            <a:off x="202074" y="6672648"/>
            <a:ext cx="2743200" cy="160637"/>
          </a:xfrm>
          <a:prstGeom prst="rect">
            <a:avLst/>
          </a:prstGeom>
        </p:spPr>
        <p:txBody>
          <a:bodyPr vert="horz" lIns="91440" tIns="45720" rIns="91440" bIns="45720" rtlCol="0" anchor="ctr"/>
          <a:lstStyle>
            <a:lvl1pPr algn="l">
              <a:defRPr sz="900">
                <a:solidFill>
                  <a:schemeClr val="bg1"/>
                </a:solidFill>
              </a:defRPr>
            </a:lvl1pPr>
          </a:lstStyle>
          <a:p>
            <a:endParaRPr lang="en-US"/>
          </a:p>
        </p:txBody>
      </p:sp>
      <p:sp>
        <p:nvSpPr>
          <p:cNvPr id="12" name="Slide Number Placeholder 5"/>
          <p:cNvSpPr>
            <a:spLocks noGrp="1"/>
          </p:cNvSpPr>
          <p:nvPr>
            <p:ph type="sldNum" sz="quarter" idx="4"/>
          </p:nvPr>
        </p:nvSpPr>
        <p:spPr>
          <a:xfrm>
            <a:off x="8159632" y="6672648"/>
            <a:ext cx="822960" cy="160637"/>
          </a:xfrm>
          <a:prstGeom prst="rect">
            <a:avLst/>
          </a:prstGeom>
        </p:spPr>
        <p:txBody>
          <a:bodyPr vert="horz" lIns="91440" tIns="45720" rIns="91440" bIns="45720" rtlCol="0" anchor="ctr"/>
          <a:lstStyle>
            <a:lvl1pPr algn="ctr">
              <a:defRPr sz="900">
                <a:solidFill>
                  <a:srgbClr val="002060"/>
                </a:solidFill>
              </a:defRPr>
            </a:lvl1pPr>
          </a:lstStyle>
          <a:p>
            <a:fld id="{D3C50FAF-FDB4-47E3-9B32-F33882150ABC}" type="slidenum">
              <a:rPr lang="en-US" smtClean="0"/>
              <a:pPr/>
              <a:t>‹#›</a:t>
            </a:fld>
            <a:endParaRPr lang="en-US"/>
          </a:p>
        </p:txBody>
      </p:sp>
    </p:spTree>
    <p:extLst>
      <p:ext uri="{BB962C8B-B14F-4D97-AF65-F5344CB8AC3E}">
        <p14:creationId xmlns:p14="http://schemas.microsoft.com/office/powerpoint/2010/main" val="35229898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371600"/>
            <a:ext cx="8229600" cy="4830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10"/>
          </p:nvPr>
        </p:nvSpPr>
        <p:spPr/>
        <p:txBody>
          <a:bodyPr/>
          <a:lstStyle>
            <a:lvl1pPr>
              <a:defRPr/>
            </a:lvl1pPr>
          </a:lstStyle>
          <a:p>
            <a:fld id="{E4983F8F-BFE3-1F4E-AF4E-6738E99836A8}" type="slidenum">
              <a:rPr lang="en-US"/>
              <a:pPr/>
              <a:t>‹#›</a:t>
            </a:fld>
            <a:endParaRPr lang="en-US" dirty="0"/>
          </a:p>
        </p:txBody>
      </p:sp>
      <p:sp>
        <p:nvSpPr>
          <p:cNvPr id="8" name="Rectangle 7"/>
          <p:cNvSpPr>
            <a:spLocks noChangeArrowheads="1"/>
          </p:cNvSpPr>
          <p:nvPr userDrawn="1"/>
        </p:nvSpPr>
        <p:spPr bwMode="auto">
          <a:xfrm>
            <a:off x="-17463" y="-17464"/>
            <a:ext cx="9161463" cy="1160463"/>
          </a:xfrm>
          <a:prstGeom prst="rect">
            <a:avLst/>
          </a:prstGeom>
          <a:solidFill>
            <a:srgbClr val="003D79"/>
          </a:solidFill>
          <a:ln w="9525">
            <a:solidFill>
              <a:srgbClr val="4A7EBB"/>
            </a:solidFill>
            <a:miter lim="800000"/>
            <a:headEnd/>
            <a:tailEnd/>
          </a:ln>
          <a:effectLst>
            <a:outerShdw blurRad="40000" dist="23000" dir="5400000" rotWithShape="0">
              <a:srgbClr val="000000">
                <a:alpha val="34999"/>
              </a:srgbClr>
            </a:outerShdw>
          </a:effectLst>
        </p:spPr>
        <p:txBody>
          <a:bodyPr anchor="ctr"/>
          <a:lstStyle/>
          <a:p>
            <a:pPr>
              <a:defRPr/>
            </a:pPr>
            <a:endParaRPr lang="en-US" dirty="0">
              <a:solidFill>
                <a:schemeClr val="lt1"/>
              </a:solidFill>
              <a:latin typeface="+mn-lt"/>
              <a:ea typeface="+mn-ea"/>
            </a:endParaRPr>
          </a:p>
        </p:txBody>
      </p:sp>
      <p:sp>
        <p:nvSpPr>
          <p:cNvPr id="4" name="Title 3"/>
          <p:cNvSpPr>
            <a:spLocks noGrp="1"/>
          </p:cNvSpPr>
          <p:nvPr>
            <p:ph type="title"/>
          </p:nvPr>
        </p:nvSpPr>
        <p:spPr/>
        <p:txBody>
          <a:bodyPr/>
          <a:lstStyle/>
          <a:p>
            <a:r>
              <a:rPr lang="en-US"/>
              <a:t>Click to edit Master title style</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399" y="-1"/>
            <a:ext cx="2132011" cy="1095793"/>
          </a:xfrm>
          <a:prstGeom prst="rect">
            <a:avLst/>
          </a:prstGeom>
        </p:spPr>
      </p:pic>
    </p:spTree>
    <p:extLst>
      <p:ext uri="{BB962C8B-B14F-4D97-AF65-F5344CB8AC3E}">
        <p14:creationId xmlns:p14="http://schemas.microsoft.com/office/powerpoint/2010/main" val="2519435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47842A6-3DD1-22ED-5898-883DDF0BB9AD}"/>
              </a:ext>
            </a:extLst>
          </p:cNvPr>
          <p:cNvPicPr>
            <a:picLocks noChangeAspect="1"/>
          </p:cNvPicPr>
          <p:nvPr userDrawn="1"/>
        </p:nvPicPr>
        <p:blipFill rotWithShape="1">
          <a:blip r:embed="rId15"/>
          <a:srcRect t="55793" b="13479"/>
          <a:stretch/>
        </p:blipFill>
        <p:spPr>
          <a:xfrm rot="10800000">
            <a:off x="-4120" y="6491414"/>
            <a:ext cx="9144000" cy="366586"/>
          </a:xfrm>
          <a:prstGeom prst="rect">
            <a:avLst/>
          </a:prstGeom>
        </p:spPr>
      </p:pic>
      <p:sp>
        <p:nvSpPr>
          <p:cNvPr id="3" name="Text Placeholder 2"/>
          <p:cNvSpPr>
            <a:spLocks noGrp="1"/>
          </p:cNvSpPr>
          <p:nvPr>
            <p:ph type="body" idx="1"/>
          </p:nvPr>
        </p:nvSpPr>
        <p:spPr>
          <a:xfrm>
            <a:off x="172994" y="1103870"/>
            <a:ext cx="8789773" cy="538754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p:cNvSpPr>
            <a:spLocks noGrp="1"/>
          </p:cNvSpPr>
          <p:nvPr>
            <p:ph type="dt" sz="half" idx="2"/>
          </p:nvPr>
        </p:nvSpPr>
        <p:spPr>
          <a:xfrm>
            <a:off x="202074" y="6672648"/>
            <a:ext cx="2743200" cy="160637"/>
          </a:xfrm>
          <a:prstGeom prst="rect">
            <a:avLst/>
          </a:prstGeom>
        </p:spPr>
        <p:txBody>
          <a:bodyPr vert="horz" lIns="91440" tIns="45720" rIns="91440" bIns="45720" rtlCol="0" anchor="ctr"/>
          <a:lstStyle>
            <a:lvl1pPr algn="l">
              <a:defRPr sz="900">
                <a:solidFill>
                  <a:schemeClr val="bg1"/>
                </a:solidFill>
              </a:defRPr>
            </a:lvl1pPr>
          </a:lstStyle>
          <a:p>
            <a:endParaRPr lang="en-US" dirty="0"/>
          </a:p>
        </p:txBody>
      </p:sp>
      <p:sp>
        <p:nvSpPr>
          <p:cNvPr id="12" name="Slide Number Placeholder 5"/>
          <p:cNvSpPr>
            <a:spLocks noGrp="1"/>
          </p:cNvSpPr>
          <p:nvPr>
            <p:ph type="sldNum" sz="quarter" idx="4"/>
          </p:nvPr>
        </p:nvSpPr>
        <p:spPr>
          <a:xfrm>
            <a:off x="8159632" y="6672648"/>
            <a:ext cx="822960" cy="160637"/>
          </a:xfrm>
          <a:prstGeom prst="rect">
            <a:avLst/>
          </a:prstGeom>
        </p:spPr>
        <p:txBody>
          <a:bodyPr vert="horz" lIns="91440" tIns="45720" rIns="91440" bIns="45720" rtlCol="0" anchor="ctr"/>
          <a:lstStyle>
            <a:lvl1pPr algn="ctr">
              <a:defRPr sz="900">
                <a:solidFill>
                  <a:schemeClr val="bg1"/>
                </a:solidFill>
              </a:defRPr>
            </a:lvl1pPr>
          </a:lstStyle>
          <a:p>
            <a:fld id="{D3C50FAF-FDB4-47E3-9B32-F33882150ABC}" type="slidenum">
              <a:rPr lang="en-US" smtClean="0"/>
              <a:pPr/>
              <a:t>‹#›</a:t>
            </a:fld>
            <a:endParaRPr lang="en-US" dirty="0"/>
          </a:p>
        </p:txBody>
      </p:sp>
      <p:pic>
        <p:nvPicPr>
          <p:cNvPr id="9" name="Picture 8">
            <a:extLst>
              <a:ext uri="{FF2B5EF4-FFF2-40B4-BE49-F238E27FC236}">
                <a16:creationId xmlns:a16="http://schemas.microsoft.com/office/drawing/2014/main" id="{85F437BA-7815-42F0-4688-EC74C002F409}"/>
              </a:ext>
            </a:extLst>
          </p:cNvPr>
          <p:cNvPicPr>
            <a:picLocks noChangeAspect="1"/>
          </p:cNvPicPr>
          <p:nvPr userDrawn="1"/>
        </p:nvPicPr>
        <p:blipFill rotWithShape="1">
          <a:blip r:embed="rId15"/>
          <a:srcRect t="55793" b="13479"/>
          <a:stretch/>
        </p:blipFill>
        <p:spPr>
          <a:xfrm>
            <a:off x="-4120" y="0"/>
            <a:ext cx="9144000" cy="1103871"/>
          </a:xfrm>
          <a:prstGeom prst="rect">
            <a:avLst/>
          </a:prstGeom>
        </p:spPr>
      </p:pic>
      <p:sp>
        <p:nvSpPr>
          <p:cNvPr id="2" name="Title Placeholder 1"/>
          <p:cNvSpPr>
            <a:spLocks noGrp="1"/>
          </p:cNvSpPr>
          <p:nvPr>
            <p:ph type="title"/>
          </p:nvPr>
        </p:nvSpPr>
        <p:spPr>
          <a:xfrm>
            <a:off x="1011365" y="125035"/>
            <a:ext cx="7148266" cy="712968"/>
          </a:xfrm>
          <a:prstGeom prst="rect">
            <a:avLst/>
          </a:prstGeom>
        </p:spPr>
        <p:txBody>
          <a:bodyPr vert="horz" lIns="91440" tIns="45720" rIns="91440" bIns="45720" rtlCol="0" anchor="ctr">
            <a:normAutofit/>
          </a:bodyPr>
          <a:lstStyle/>
          <a:p>
            <a:r>
              <a:rPr lang="en-US" dirty="0"/>
              <a:t>Click to edit Master title style</a:t>
            </a:r>
          </a:p>
        </p:txBody>
      </p:sp>
      <p:pic>
        <p:nvPicPr>
          <p:cNvPr id="15" name="Picture 14"/>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60723" y="122341"/>
            <a:ext cx="685800" cy="685800"/>
          </a:xfrm>
          <a:prstGeom prst="rect">
            <a:avLst/>
          </a:prstGeom>
        </p:spPr>
      </p:pic>
      <p:pic>
        <p:nvPicPr>
          <p:cNvPr id="10" name="Picture 9"/>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8265811" y="100931"/>
            <a:ext cx="725872" cy="731520"/>
          </a:xfrm>
          <a:prstGeom prst="rect">
            <a:avLst/>
          </a:prstGeom>
        </p:spPr>
      </p:pic>
    </p:spTree>
    <p:extLst>
      <p:ext uri="{BB962C8B-B14F-4D97-AF65-F5344CB8AC3E}">
        <p14:creationId xmlns:p14="http://schemas.microsoft.com/office/powerpoint/2010/main" val="13482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57" r:id="rId12"/>
    <p:sldLayoutId id="2147483672" r:id="rId13"/>
  </p:sldLayoutIdLst>
  <p:hf sldNum="0" hdr="0" ftr="0"/>
  <p:txStyles>
    <p:titleStyle>
      <a:lvl1pPr algn="l" defTabSz="914400" rtl="0" eaLnBrk="1" latinLnBrk="0" hangingPunct="1">
        <a:lnSpc>
          <a:spcPct val="90000"/>
        </a:lnSpc>
        <a:spcBef>
          <a:spcPct val="0"/>
        </a:spcBef>
        <a:buNone/>
        <a:defRPr sz="32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6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6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6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9.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9.jpeg"/><Relationship Id="rId7"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9.jpeg"/><Relationship Id="rId7"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9.jpeg"/><Relationship Id="rId7"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9.jpeg"/><Relationship Id="rId7"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9.jpeg"/><Relationship Id="rId7"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03504" y="5116529"/>
            <a:ext cx="7944130" cy="1000655"/>
          </a:xfrm>
        </p:spPr>
        <p:txBody>
          <a:bodyPr anchor="t">
            <a:normAutofit/>
          </a:bodyPr>
          <a:lstStyle/>
          <a:p>
            <a:r>
              <a:rPr lang="en-US" sz="3500" cap="small" dirty="0">
                <a:solidFill>
                  <a:schemeClr val="tx2"/>
                </a:solidFill>
              </a:rPr>
              <a:t>PPBE Reform</a:t>
            </a:r>
          </a:p>
        </p:txBody>
      </p:sp>
      <p:pic>
        <p:nvPicPr>
          <p:cNvPr id="4" name="Picture 3">
            <a:extLst>
              <a:ext uri="{FF2B5EF4-FFF2-40B4-BE49-F238E27FC236}">
                <a16:creationId xmlns:a16="http://schemas.microsoft.com/office/drawing/2014/main" id="{340B692B-FE80-4CD9-DB52-F3F7E422DDB9}"/>
              </a:ext>
            </a:extLst>
          </p:cNvPr>
          <p:cNvPicPr>
            <a:picLocks noChangeAspect="1"/>
          </p:cNvPicPr>
          <p:nvPr/>
        </p:nvPicPr>
        <p:blipFill rotWithShape="1">
          <a:blip r:embed="rId3"/>
          <a:srcRect l="6824" r="7753" b="1"/>
          <a:stretch/>
        </p:blipFill>
        <p:spPr>
          <a:xfrm>
            <a:off x="20" y="10"/>
            <a:ext cx="9143980" cy="4201449"/>
          </a:xfrm>
          <a:prstGeom prst="rect">
            <a:avLst/>
          </a:prstGeom>
        </p:spPr>
      </p:pic>
      <p:grpSp>
        <p:nvGrpSpPr>
          <p:cNvPr id="11" name="Group 10">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41813"/>
            <a:ext cx="9141713" cy="1828800"/>
            <a:chOff x="-305" y="3144820"/>
            <a:chExt cx="9182100" cy="1551136"/>
          </a:xfrm>
        </p:grpSpPr>
        <p:sp useBgFill="1">
          <p:nvSpPr>
            <p:cNvPr id="12" name="Freeform: Shape 11">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13" name="Freeform: Shape 12">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3" name="Subtitle 2"/>
          <p:cNvSpPr>
            <a:spLocks noGrp="1"/>
          </p:cNvSpPr>
          <p:nvPr>
            <p:ph type="subTitle" idx="1"/>
          </p:nvPr>
        </p:nvSpPr>
        <p:spPr>
          <a:xfrm>
            <a:off x="603504" y="4580785"/>
            <a:ext cx="7062673" cy="484374"/>
          </a:xfrm>
        </p:spPr>
        <p:txBody>
          <a:bodyPr anchor="b">
            <a:normAutofit/>
          </a:bodyPr>
          <a:lstStyle/>
          <a:p>
            <a:r>
              <a:rPr lang="en-US" sz="1700" dirty="0">
                <a:solidFill>
                  <a:schemeClr val="tx2"/>
                </a:solidFill>
              </a:rPr>
              <a:t>ASMC PDI March 13, 2024</a:t>
            </a:r>
          </a:p>
        </p:txBody>
      </p:sp>
      <p:pic>
        <p:nvPicPr>
          <p:cNvPr id="6" name="Picture 5">
            <a:extLst>
              <a:ext uri="{FF2B5EF4-FFF2-40B4-BE49-F238E27FC236}">
                <a16:creationId xmlns:a16="http://schemas.microsoft.com/office/drawing/2014/main" id="{FD7D081B-8210-2068-477B-7C0CFB8F35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91400" y="2688646"/>
            <a:ext cx="2159217" cy="2176021"/>
          </a:xfrm>
          <a:prstGeom prst="rect">
            <a:avLst/>
          </a:prstGeom>
        </p:spPr>
      </p:pic>
    </p:spTree>
    <p:extLst>
      <p:ext uri="{BB962C8B-B14F-4D97-AF65-F5344CB8AC3E}">
        <p14:creationId xmlns:p14="http://schemas.microsoft.com/office/powerpoint/2010/main" val="3108769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5"/>
          <p:cNvSpPr>
            <a:spLocks noGrp="1"/>
          </p:cNvSpPr>
          <p:nvPr>
            <p:ph type="title"/>
          </p:nvPr>
        </p:nvSpPr>
        <p:spPr>
          <a:xfrm>
            <a:off x="350041" y="586855"/>
            <a:ext cx="2401025" cy="3387497"/>
          </a:xfrm>
        </p:spPr>
        <p:txBody>
          <a:bodyPr anchor="b">
            <a:normAutofit/>
          </a:bodyPr>
          <a:lstStyle/>
          <a:p>
            <a:pPr algn="r"/>
            <a:r>
              <a:rPr lang="en-US" sz="5400" cap="small" dirty="0">
                <a:solidFill>
                  <a:schemeClr val="accent1">
                    <a:lumMod val="60000"/>
                    <a:lumOff val="40000"/>
                  </a:schemeClr>
                </a:solidFill>
              </a:rPr>
              <a:t>PPBE Reform </a:t>
            </a:r>
            <a:endParaRPr lang="en-US" sz="5400" dirty="0">
              <a:solidFill>
                <a:schemeClr val="accent1">
                  <a:lumMod val="60000"/>
                  <a:lumOff val="40000"/>
                </a:schemeClr>
              </a:solidFill>
            </a:endParaRPr>
          </a:p>
        </p:txBody>
      </p:sp>
      <p:pic>
        <p:nvPicPr>
          <p:cNvPr id="3" name="Picture 2">
            <a:extLst>
              <a:ext uri="{FF2B5EF4-FFF2-40B4-BE49-F238E27FC236}">
                <a16:creationId xmlns:a16="http://schemas.microsoft.com/office/drawing/2014/main" id="{141969FE-7FFF-9D7B-7932-B434E8378F0D}"/>
              </a:ext>
            </a:extLst>
          </p:cNvPr>
          <p:cNvPicPr>
            <a:picLocks noChangeAspect="1"/>
          </p:cNvPicPr>
          <p:nvPr/>
        </p:nvPicPr>
        <p:blipFill>
          <a:blip r:embed="rId3"/>
          <a:stretch>
            <a:fillRect/>
          </a:stretch>
        </p:blipFill>
        <p:spPr>
          <a:xfrm>
            <a:off x="3028369" y="2794211"/>
            <a:ext cx="6126869" cy="4063790"/>
          </a:xfrm>
          <a:prstGeom prst="rect">
            <a:avLst/>
          </a:prstGeom>
        </p:spPr>
      </p:pic>
      <p:sp>
        <p:nvSpPr>
          <p:cNvPr id="7" name="Content Placeholder 6"/>
          <p:cNvSpPr>
            <a:spLocks noGrp="1"/>
          </p:cNvSpPr>
          <p:nvPr>
            <p:ph idx="1"/>
          </p:nvPr>
        </p:nvSpPr>
        <p:spPr>
          <a:xfrm>
            <a:off x="3607694" y="649480"/>
            <a:ext cx="4916510" cy="5546047"/>
          </a:xfrm>
        </p:spPr>
        <p:txBody>
          <a:bodyPr vert="horz" lIns="91440" tIns="45720" rIns="91440" bIns="45720" rtlCol="0" anchor="ctr">
            <a:normAutofit/>
          </a:bodyPr>
          <a:lstStyle/>
          <a:p>
            <a:pPr>
              <a:lnSpc>
                <a:spcPct val="100000"/>
              </a:lnSpc>
              <a:spcAft>
                <a:spcPts val="1200"/>
              </a:spcAft>
              <a:buFont typeface="Wingdings" panose="05000000000000000000" pitchFamily="2" charset="2"/>
              <a:buChar char=""/>
            </a:pPr>
            <a:r>
              <a:rPr lang="en-US" sz="1700" dirty="0"/>
              <a:t>Message from Honorable Kathy Miller, Deputy Under Secretary of Defense (Comptroller) </a:t>
            </a:r>
          </a:p>
          <a:p>
            <a:pPr>
              <a:lnSpc>
                <a:spcPct val="100000"/>
              </a:lnSpc>
              <a:spcAft>
                <a:spcPts val="1200"/>
              </a:spcAft>
              <a:buFont typeface="Wingdings" panose="05000000000000000000" pitchFamily="2" charset="2"/>
              <a:buChar char=""/>
            </a:pPr>
            <a:r>
              <a:rPr lang="en-US" sz="1700" dirty="0"/>
              <a:t>Opening by Mr. Steffens, Deputy Comptroller</a:t>
            </a:r>
          </a:p>
          <a:p>
            <a:pPr>
              <a:lnSpc>
                <a:spcPct val="100000"/>
              </a:lnSpc>
              <a:spcAft>
                <a:spcPts val="1200"/>
              </a:spcAft>
              <a:buFont typeface="Wingdings" panose="05000000000000000000" pitchFamily="2" charset="2"/>
              <a:buChar char=""/>
            </a:pPr>
            <a:r>
              <a:rPr lang="en-US" sz="1700" dirty="0"/>
              <a:t>Introduction of Panel</a:t>
            </a:r>
          </a:p>
          <a:p>
            <a:pPr>
              <a:lnSpc>
                <a:spcPct val="100000"/>
              </a:lnSpc>
              <a:spcAft>
                <a:spcPts val="1200"/>
              </a:spcAft>
              <a:buFont typeface="Wingdings" panose="05000000000000000000" pitchFamily="2" charset="2"/>
              <a:buChar char=""/>
            </a:pPr>
            <a:r>
              <a:rPr lang="en-US" sz="1700" dirty="0"/>
              <a:t>Deputy Comptrollers Discussion on Implementing the Recommendations from the Commission on PPBE Reform</a:t>
            </a:r>
          </a:p>
          <a:p>
            <a:pPr>
              <a:lnSpc>
                <a:spcPct val="100000"/>
              </a:lnSpc>
              <a:spcAft>
                <a:spcPts val="1200"/>
              </a:spcAft>
              <a:buFont typeface="Wingdings" panose="05000000000000000000" pitchFamily="2" charset="2"/>
              <a:buChar char=""/>
            </a:pPr>
            <a:r>
              <a:rPr lang="en-US" sz="1700" dirty="0"/>
              <a:t>Questions</a:t>
            </a:r>
          </a:p>
          <a:p>
            <a:pPr>
              <a:buFont typeface="Wingdings" panose="05000000000000000000" pitchFamily="2" charset="2"/>
              <a:buChar char="Ø"/>
            </a:pPr>
            <a:endParaRPr lang="en-US" sz="1700" b="1" dirty="0"/>
          </a:p>
        </p:txBody>
      </p:sp>
      <p:pic>
        <p:nvPicPr>
          <p:cNvPr id="4" name="Picture 3">
            <a:extLst>
              <a:ext uri="{FF2B5EF4-FFF2-40B4-BE49-F238E27FC236}">
                <a16:creationId xmlns:a16="http://schemas.microsoft.com/office/drawing/2014/main" id="{737C8D03-8CA2-0B9A-4C8E-418E4DFF3125}"/>
              </a:ext>
            </a:extLst>
          </p:cNvPr>
          <p:cNvPicPr>
            <a:picLocks noChangeAspect="1"/>
          </p:cNvPicPr>
          <p:nvPr/>
        </p:nvPicPr>
        <p:blipFill>
          <a:blip r:embed="rId4" cstate="print">
            <a:alphaModFix amt="5000"/>
            <a:extLst>
              <a:ext uri="{28A0092B-C50C-407E-A947-70E740481C1C}">
                <a14:useLocalDpi xmlns:a14="http://schemas.microsoft.com/office/drawing/2010/main" val="0"/>
              </a:ext>
            </a:extLst>
          </a:blip>
          <a:stretch>
            <a:fillRect/>
          </a:stretch>
        </p:blipFill>
        <p:spPr>
          <a:xfrm>
            <a:off x="-4808593" y="-500837"/>
            <a:ext cx="8126628" cy="8189873"/>
          </a:xfrm>
          <a:prstGeom prst="rect">
            <a:avLst/>
          </a:prstGeom>
        </p:spPr>
      </p:pic>
    </p:spTree>
    <p:extLst>
      <p:ext uri="{BB962C8B-B14F-4D97-AF65-F5344CB8AC3E}">
        <p14:creationId xmlns:p14="http://schemas.microsoft.com/office/powerpoint/2010/main" val="2210061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56" name="Rectangle 1055">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38" name="Picture 14" descr="Kathleen S. Miller - Deputy Under Secretary of Defense (Comptroller)">
            <a:extLst>
              <a:ext uri="{FF2B5EF4-FFF2-40B4-BE49-F238E27FC236}">
                <a16:creationId xmlns:a16="http://schemas.microsoft.com/office/drawing/2014/main" id="{2B360F1F-90AD-D6F8-2433-37E102396D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551" r="9093" b="19734"/>
          <a:stretch/>
        </p:blipFill>
        <p:spPr bwMode="auto">
          <a:xfrm>
            <a:off x="3712413" y="10"/>
            <a:ext cx="6501384" cy="6857990"/>
          </a:xfrm>
          <a:prstGeom prst="rect">
            <a:avLst/>
          </a:prstGeom>
          <a:noFill/>
          <a:extLst>
            <a:ext uri="{909E8E84-426E-40DD-AFC4-6F175D3DCCD1}">
              <a14:hiddenFill xmlns:a14="http://schemas.microsoft.com/office/drawing/2010/main">
                <a:solidFill>
                  <a:srgbClr val="FFFFFF"/>
                </a:solidFill>
              </a14:hiddenFill>
            </a:ext>
          </a:extLst>
        </p:spPr>
      </p:pic>
      <p:sp>
        <p:nvSpPr>
          <p:cNvPr id="1058" name="Rectangle 1057">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51E4558-D7EC-E620-C48E-8DA3F11D9BFE}"/>
              </a:ext>
            </a:extLst>
          </p:cNvPr>
          <p:cNvSpPr>
            <a:spLocks noGrp="1"/>
          </p:cNvSpPr>
          <p:nvPr>
            <p:ph type="title"/>
          </p:nvPr>
        </p:nvSpPr>
        <p:spPr>
          <a:xfrm>
            <a:off x="358484" y="1122363"/>
            <a:ext cx="3344835" cy="3204134"/>
          </a:xfrm>
        </p:spPr>
        <p:txBody>
          <a:bodyPr vert="horz" lIns="91440" tIns="45720" rIns="91440" bIns="45720" rtlCol="0" anchor="b">
            <a:normAutofit/>
          </a:bodyPr>
          <a:lstStyle/>
          <a:p>
            <a:pPr>
              <a:spcAft>
                <a:spcPts val="600"/>
              </a:spcAft>
            </a:pPr>
            <a:r>
              <a:rPr lang="en-US" sz="2600" dirty="0"/>
              <a:t>Message from</a:t>
            </a:r>
            <a:br>
              <a:rPr lang="en-US" sz="2600" dirty="0"/>
            </a:br>
            <a:br>
              <a:rPr lang="en-US" sz="2600" cap="small" dirty="0"/>
            </a:br>
            <a:r>
              <a:rPr lang="en-US" sz="2400" cap="small" dirty="0"/>
              <a:t>Honorable Kathy Miller</a:t>
            </a:r>
            <a:br>
              <a:rPr lang="en-US" sz="2600" cap="small" dirty="0"/>
            </a:br>
            <a:br>
              <a:rPr lang="en-US" sz="2600" cap="small" dirty="0"/>
            </a:br>
            <a:r>
              <a:rPr lang="en-US" sz="2000" cap="small" dirty="0"/>
              <a:t>Deputy Under secretary of Defense (Comptroller) </a:t>
            </a:r>
            <a:br>
              <a:rPr lang="en-US" sz="2400" cap="small" dirty="0"/>
            </a:br>
            <a:r>
              <a:rPr lang="en-US" sz="2600" cap="small" dirty="0"/>
              <a:t> </a:t>
            </a:r>
            <a:endParaRPr lang="en-US" sz="2600" dirty="0"/>
          </a:p>
        </p:txBody>
      </p:sp>
      <p:sp>
        <p:nvSpPr>
          <p:cNvPr id="1060" name="Rectangle 105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2" name="Rectangle 106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5E16135C-050B-31C5-E504-1BCD18781D08}"/>
              </a:ext>
            </a:extLst>
          </p:cNvPr>
          <p:cNvSpPr/>
          <p:nvPr/>
        </p:nvSpPr>
        <p:spPr>
          <a:xfrm>
            <a:off x="188007" y="470019"/>
            <a:ext cx="828943" cy="47617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390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37F227-955F-3A38-B483-51DDD6B29B5E}"/>
              </a:ext>
            </a:extLst>
          </p:cNvPr>
          <p:cNvSpPr>
            <a:spLocks noGrp="1"/>
          </p:cNvSpPr>
          <p:nvPr>
            <p:ph type="title"/>
          </p:nvPr>
        </p:nvSpPr>
        <p:spPr>
          <a:xfrm>
            <a:off x="986118" y="735106"/>
            <a:ext cx="7540322" cy="2928470"/>
          </a:xfrm>
        </p:spPr>
        <p:txBody>
          <a:bodyPr vert="horz" lIns="91440" tIns="45720" rIns="91440" bIns="45720" rtlCol="0" anchor="b">
            <a:normAutofit/>
          </a:bodyPr>
          <a:lstStyle/>
          <a:p>
            <a:r>
              <a:rPr lang="en-US" sz="4200" kern="1200" dirty="0">
                <a:solidFill>
                  <a:srgbClr val="FFFFFF"/>
                </a:solidFill>
                <a:latin typeface="+mj-lt"/>
                <a:ea typeface="+mj-ea"/>
                <a:cs typeface="+mj-cs"/>
              </a:rPr>
              <a:t>Opening Message and Panel Introduction</a:t>
            </a:r>
          </a:p>
        </p:txBody>
      </p:sp>
      <p:pic>
        <p:nvPicPr>
          <p:cNvPr id="6" name="Picture 5">
            <a:extLst>
              <a:ext uri="{FF2B5EF4-FFF2-40B4-BE49-F238E27FC236}">
                <a16:creationId xmlns:a16="http://schemas.microsoft.com/office/drawing/2014/main" id="{286CC018-6EBD-34AC-C9DE-C3494F133E9B}"/>
              </a:ext>
            </a:extLst>
          </p:cNvPr>
          <p:cNvPicPr>
            <a:picLocks noChangeAspect="1"/>
          </p:cNvPicPr>
          <p:nvPr/>
        </p:nvPicPr>
        <p:blipFill>
          <a:blip r:embed="rId3" cstate="print">
            <a:alphaModFix amt="5000"/>
            <a:extLst>
              <a:ext uri="{28A0092B-C50C-407E-A947-70E740481C1C}">
                <a14:useLocalDpi xmlns:a14="http://schemas.microsoft.com/office/drawing/2010/main" val="0"/>
              </a:ext>
            </a:extLst>
          </a:blip>
          <a:stretch>
            <a:fillRect/>
          </a:stretch>
        </p:blipFill>
        <p:spPr>
          <a:xfrm>
            <a:off x="2696169" y="-665937"/>
            <a:ext cx="8126628" cy="8189873"/>
          </a:xfrm>
          <a:prstGeom prst="rect">
            <a:avLst/>
          </a:prstGeom>
        </p:spPr>
      </p:pic>
    </p:spTree>
    <p:extLst>
      <p:ext uri="{BB962C8B-B14F-4D97-AF65-F5344CB8AC3E}">
        <p14:creationId xmlns:p14="http://schemas.microsoft.com/office/powerpoint/2010/main" val="3447016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2" name="Rectangle 1060">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descr="Acting Director, Human Capital and Resource Management">
            <a:extLst>
              <a:ext uri="{FF2B5EF4-FFF2-40B4-BE49-F238E27FC236}">
                <a16:creationId xmlns:a16="http://schemas.microsoft.com/office/drawing/2014/main" id="{56D80B86-D93B-7ADB-D6C0-2C373A010AB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492" r="16491" b="-1"/>
          <a:stretch/>
        </p:blipFill>
        <p:spPr bwMode="auto">
          <a:xfrm>
            <a:off x="138418" y="187900"/>
            <a:ext cx="1691597" cy="31552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8A8FF73-BB6C-D46E-97FD-7F6D0D1C55F0}"/>
              </a:ext>
            </a:extLst>
          </p:cNvPr>
          <p:cNvPicPr>
            <a:picLocks noChangeAspect="1"/>
          </p:cNvPicPr>
          <p:nvPr/>
        </p:nvPicPr>
        <p:blipFill>
          <a:blip r:embed="rId4" cstate="print">
            <a:alphaModFix amt="5000"/>
            <a:extLst>
              <a:ext uri="{28A0092B-C50C-407E-A947-70E740481C1C}">
                <a14:useLocalDpi xmlns:a14="http://schemas.microsoft.com/office/drawing/2010/main" val="0"/>
              </a:ext>
            </a:extLst>
          </a:blip>
          <a:stretch>
            <a:fillRect/>
          </a:stretch>
        </p:blipFill>
        <p:spPr>
          <a:xfrm>
            <a:off x="1931772" y="2732608"/>
            <a:ext cx="5172000" cy="5212251"/>
          </a:xfrm>
          <a:prstGeom prst="rect">
            <a:avLst/>
          </a:prstGeom>
        </p:spPr>
      </p:pic>
      <p:pic>
        <p:nvPicPr>
          <p:cNvPr id="1030" name="Picture 6" descr="Deputy Chief Financial Officer (DCFO)">
            <a:extLst>
              <a:ext uri="{FF2B5EF4-FFF2-40B4-BE49-F238E27FC236}">
                <a16:creationId xmlns:a16="http://schemas.microsoft.com/office/drawing/2014/main" id="{A72AE243-BF3E-09A3-4A0A-3F0B48A1F02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048" r="20935" b="-2"/>
          <a:stretch/>
        </p:blipFill>
        <p:spPr bwMode="auto">
          <a:xfrm>
            <a:off x="5527093" y="187900"/>
            <a:ext cx="1691597" cy="315523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2ED47231-A390-05A3-0F08-EE6FE4590C4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6492" r="16492"/>
          <a:stretch/>
        </p:blipFill>
        <p:spPr bwMode="auto">
          <a:xfrm>
            <a:off x="1936079" y="194451"/>
            <a:ext cx="1691596" cy="315523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rystyna M. A. Kolesar">
            <a:extLst>
              <a:ext uri="{FF2B5EF4-FFF2-40B4-BE49-F238E27FC236}">
                <a16:creationId xmlns:a16="http://schemas.microsoft.com/office/drawing/2014/main" id="{26E86253-7309-28F8-D7B5-5C134B1987A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1805" r="21179" b="-1"/>
          <a:stretch/>
        </p:blipFill>
        <p:spPr bwMode="auto">
          <a:xfrm>
            <a:off x="3729433" y="187900"/>
            <a:ext cx="1691596" cy="31552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person, person, red, wearing&#10;&#10;Description automatically generated">
            <a:extLst>
              <a:ext uri="{FF2B5EF4-FFF2-40B4-BE49-F238E27FC236}">
                <a16:creationId xmlns:a16="http://schemas.microsoft.com/office/drawing/2014/main" id="{2AB684C3-0303-0338-43C7-B26BE468F77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6881" r="16104"/>
          <a:stretch/>
        </p:blipFill>
        <p:spPr>
          <a:xfrm>
            <a:off x="7327941" y="194451"/>
            <a:ext cx="1691596" cy="3155238"/>
          </a:xfrm>
          <a:prstGeom prst="rect">
            <a:avLst/>
          </a:prstGeom>
        </p:spPr>
      </p:pic>
      <p:sp>
        <p:nvSpPr>
          <p:cNvPr id="3" name="TextBox 2">
            <a:extLst>
              <a:ext uri="{FF2B5EF4-FFF2-40B4-BE49-F238E27FC236}">
                <a16:creationId xmlns:a16="http://schemas.microsoft.com/office/drawing/2014/main" id="{6EF4F3F6-A480-6186-012A-04E9C1ABDAF9}"/>
              </a:ext>
            </a:extLst>
          </p:cNvPr>
          <p:cNvSpPr txBox="1"/>
          <p:nvPr/>
        </p:nvSpPr>
        <p:spPr>
          <a:xfrm>
            <a:off x="0" y="3343138"/>
            <a:ext cx="1830014" cy="1646605"/>
          </a:xfrm>
          <a:prstGeom prst="rect">
            <a:avLst/>
          </a:prstGeom>
          <a:noFill/>
        </p:spPr>
        <p:txBody>
          <a:bodyPr wrap="square" rtlCol="0">
            <a:spAutoFit/>
          </a:bodyPr>
          <a:lstStyle/>
          <a:p>
            <a:pPr algn="ctr">
              <a:spcAft>
                <a:spcPts val="600"/>
              </a:spcAft>
            </a:pPr>
            <a:r>
              <a:rPr lang="en-US" sz="1600" b="1" cap="small" dirty="0">
                <a:latin typeface="+mj-lt"/>
                <a:ea typeface="+mj-ea"/>
                <a:cs typeface="+mj-cs"/>
              </a:rPr>
              <a:t>Mr. Mike Beaupre</a:t>
            </a:r>
          </a:p>
          <a:p>
            <a:pPr algn="ctr"/>
            <a:r>
              <a:rPr lang="en-US" sz="1600" cap="small" dirty="0">
                <a:latin typeface="+mj-lt"/>
                <a:ea typeface="+mj-ea"/>
                <a:cs typeface="+mj-cs"/>
              </a:rPr>
              <a:t> Director for Human Capital and Resource Management (</a:t>
            </a:r>
            <a:r>
              <a:rPr lang="en-US" sz="1600" cap="small" dirty="0" err="1">
                <a:latin typeface="+mj-lt"/>
                <a:ea typeface="+mj-ea"/>
                <a:cs typeface="+mj-cs"/>
              </a:rPr>
              <a:t>HCRM</a:t>
            </a:r>
            <a:r>
              <a:rPr lang="en-US" sz="1600" cap="small" dirty="0">
                <a:latin typeface="+mj-lt"/>
                <a:ea typeface="+mj-ea"/>
                <a:cs typeface="+mj-cs"/>
              </a:rPr>
              <a:t>)</a:t>
            </a:r>
          </a:p>
        </p:txBody>
      </p:sp>
      <p:sp>
        <p:nvSpPr>
          <p:cNvPr id="5" name="TextBox 4">
            <a:extLst>
              <a:ext uri="{FF2B5EF4-FFF2-40B4-BE49-F238E27FC236}">
                <a16:creationId xmlns:a16="http://schemas.microsoft.com/office/drawing/2014/main" id="{9F7CC82D-A4C8-5779-AD86-0AAA8A117620}"/>
              </a:ext>
            </a:extLst>
          </p:cNvPr>
          <p:cNvSpPr txBox="1"/>
          <p:nvPr/>
        </p:nvSpPr>
        <p:spPr>
          <a:xfrm>
            <a:off x="5520632" y="3337585"/>
            <a:ext cx="1691596" cy="1154162"/>
          </a:xfrm>
          <a:prstGeom prst="rect">
            <a:avLst/>
          </a:prstGeom>
          <a:noFill/>
        </p:spPr>
        <p:txBody>
          <a:bodyPr wrap="square" rtlCol="0">
            <a:spAutoFit/>
          </a:bodyPr>
          <a:lstStyle/>
          <a:p>
            <a:pPr algn="ctr">
              <a:spcAft>
                <a:spcPts val="600"/>
              </a:spcAft>
            </a:pPr>
            <a:r>
              <a:rPr lang="en-US" sz="1600" b="1" cap="small" dirty="0">
                <a:latin typeface="+mj-lt"/>
                <a:ea typeface="+mj-ea"/>
                <a:cs typeface="+mj-cs"/>
              </a:rPr>
              <a:t>Mr. Tom Steffens</a:t>
            </a:r>
          </a:p>
          <a:p>
            <a:pPr algn="ctr"/>
            <a:r>
              <a:rPr lang="en-US" sz="1600" cap="small" dirty="0">
                <a:latin typeface="+mj-lt"/>
                <a:ea typeface="+mj-ea"/>
                <a:cs typeface="+mj-cs"/>
              </a:rPr>
              <a:t>Deputy Chief Financial Officer (</a:t>
            </a:r>
            <a:r>
              <a:rPr lang="en-US" sz="1600" cap="small" dirty="0" err="1">
                <a:latin typeface="+mj-lt"/>
                <a:ea typeface="+mj-ea"/>
                <a:cs typeface="+mj-cs"/>
              </a:rPr>
              <a:t>DCFO</a:t>
            </a:r>
            <a:r>
              <a:rPr lang="en-US" sz="1600" cap="small" dirty="0">
                <a:latin typeface="+mj-lt"/>
                <a:ea typeface="+mj-ea"/>
                <a:cs typeface="+mj-cs"/>
              </a:rPr>
              <a:t>)</a:t>
            </a:r>
          </a:p>
        </p:txBody>
      </p:sp>
      <p:sp>
        <p:nvSpPr>
          <p:cNvPr id="2" name="Title 1">
            <a:extLst>
              <a:ext uri="{FF2B5EF4-FFF2-40B4-BE49-F238E27FC236}">
                <a16:creationId xmlns:a16="http://schemas.microsoft.com/office/drawing/2014/main" id="{951E4558-D7EC-E620-C48E-8DA3F11D9BFE}"/>
              </a:ext>
            </a:extLst>
          </p:cNvPr>
          <p:cNvSpPr>
            <a:spLocks noGrp="1"/>
          </p:cNvSpPr>
          <p:nvPr>
            <p:ph type="title"/>
          </p:nvPr>
        </p:nvSpPr>
        <p:spPr>
          <a:xfrm>
            <a:off x="0" y="5728553"/>
            <a:ext cx="8865010" cy="487422"/>
          </a:xfrm>
        </p:spPr>
        <p:txBody>
          <a:bodyPr vert="horz" lIns="91440" tIns="45720" rIns="91440" bIns="45720" rtlCol="0" anchor="ctr">
            <a:normAutofit/>
          </a:bodyPr>
          <a:lstStyle/>
          <a:p>
            <a:pPr algn="ctr">
              <a:spcAft>
                <a:spcPts val="600"/>
              </a:spcAft>
            </a:pPr>
            <a:r>
              <a:rPr lang="en-US" sz="2800" b="1" kern="1200" cap="small" dirty="0">
                <a:solidFill>
                  <a:schemeClr val="tx1"/>
                </a:solidFill>
                <a:latin typeface="+mj-lt"/>
                <a:ea typeface="+mj-ea"/>
                <a:cs typeface="+mj-cs"/>
              </a:rPr>
              <a:t>Office of the Under Secretary of Defense (Comptroller)/CFO</a:t>
            </a:r>
            <a:endParaRPr lang="en-US" sz="4800" b="1" kern="1200" dirty="0">
              <a:solidFill>
                <a:schemeClr val="tx1"/>
              </a:solidFill>
              <a:latin typeface="+mj-lt"/>
              <a:ea typeface="+mj-ea"/>
              <a:cs typeface="+mj-cs"/>
            </a:endParaRPr>
          </a:p>
        </p:txBody>
      </p:sp>
      <p:sp>
        <p:nvSpPr>
          <p:cNvPr id="6" name="TextBox 5">
            <a:extLst>
              <a:ext uri="{FF2B5EF4-FFF2-40B4-BE49-F238E27FC236}">
                <a16:creationId xmlns:a16="http://schemas.microsoft.com/office/drawing/2014/main" id="{DF9B7A53-C515-699B-CF3C-3C10232CF75B}"/>
              </a:ext>
            </a:extLst>
          </p:cNvPr>
          <p:cNvSpPr txBox="1"/>
          <p:nvPr/>
        </p:nvSpPr>
        <p:spPr>
          <a:xfrm>
            <a:off x="3729433" y="3343138"/>
            <a:ext cx="1688409" cy="1892826"/>
          </a:xfrm>
          <a:prstGeom prst="rect">
            <a:avLst/>
          </a:prstGeom>
          <a:noFill/>
        </p:spPr>
        <p:txBody>
          <a:bodyPr wrap="square" rtlCol="0">
            <a:spAutoFit/>
          </a:bodyPr>
          <a:lstStyle/>
          <a:p>
            <a:pPr algn="ctr">
              <a:spcAft>
                <a:spcPts val="600"/>
              </a:spcAft>
            </a:pPr>
            <a:r>
              <a:rPr lang="en-US" sz="1600" b="1" cap="small" dirty="0">
                <a:latin typeface="+mj-lt"/>
                <a:ea typeface="+mj-ea"/>
                <a:cs typeface="+mj-cs"/>
              </a:rPr>
              <a:t>Ms. Krysty Kolesar</a:t>
            </a:r>
          </a:p>
          <a:p>
            <a:pPr algn="ctr"/>
            <a:r>
              <a:rPr lang="en-US" sz="1600" cap="small" dirty="0">
                <a:latin typeface="+mj-lt"/>
                <a:ea typeface="+mj-ea"/>
                <a:cs typeface="+mj-cs"/>
              </a:rPr>
              <a:t>Deputy Comptroller for Enterprise Financial Transformation (EFT)</a:t>
            </a:r>
          </a:p>
        </p:txBody>
      </p:sp>
      <p:sp>
        <p:nvSpPr>
          <p:cNvPr id="8" name="TextBox 7">
            <a:extLst>
              <a:ext uri="{FF2B5EF4-FFF2-40B4-BE49-F238E27FC236}">
                <a16:creationId xmlns:a16="http://schemas.microsoft.com/office/drawing/2014/main" id="{5DE8F7EF-789E-E5D2-05CE-982444AB8729}"/>
              </a:ext>
            </a:extLst>
          </p:cNvPr>
          <p:cNvSpPr txBox="1"/>
          <p:nvPr/>
        </p:nvSpPr>
        <p:spPr>
          <a:xfrm>
            <a:off x="1790168" y="3340257"/>
            <a:ext cx="1830014" cy="1892826"/>
          </a:xfrm>
          <a:prstGeom prst="rect">
            <a:avLst/>
          </a:prstGeom>
          <a:noFill/>
        </p:spPr>
        <p:txBody>
          <a:bodyPr wrap="square" rtlCol="0">
            <a:spAutoFit/>
          </a:bodyPr>
          <a:lstStyle/>
          <a:p>
            <a:pPr algn="ctr">
              <a:spcAft>
                <a:spcPts val="600"/>
              </a:spcAft>
            </a:pPr>
            <a:r>
              <a:rPr lang="en-US" sz="1600" b="1" cap="small" dirty="0">
                <a:latin typeface="+mj-lt"/>
                <a:ea typeface="+mj-ea"/>
                <a:cs typeface="+mj-cs"/>
              </a:rPr>
              <a:t>Mr. Jay Alonzo</a:t>
            </a:r>
          </a:p>
          <a:p>
            <a:pPr algn="ctr"/>
            <a:r>
              <a:rPr lang="en-US" sz="1600" cap="small" dirty="0">
                <a:latin typeface="+mj-lt"/>
                <a:ea typeface="+mj-ea"/>
                <a:cs typeface="+mj-cs"/>
              </a:rPr>
              <a:t> Assistant Deputy Comptroller for Budget and Appropriations Affairs </a:t>
            </a:r>
          </a:p>
          <a:p>
            <a:pPr algn="ctr"/>
            <a:r>
              <a:rPr lang="en-US" sz="1600" cap="small" dirty="0">
                <a:latin typeface="+mj-lt"/>
                <a:ea typeface="+mj-ea"/>
                <a:cs typeface="+mj-cs"/>
              </a:rPr>
              <a:t>(BAA)</a:t>
            </a:r>
          </a:p>
        </p:txBody>
      </p:sp>
      <p:sp>
        <p:nvSpPr>
          <p:cNvPr id="9" name="TextBox 8">
            <a:extLst>
              <a:ext uri="{FF2B5EF4-FFF2-40B4-BE49-F238E27FC236}">
                <a16:creationId xmlns:a16="http://schemas.microsoft.com/office/drawing/2014/main" id="{CC8F6ED2-1BD8-FF93-6488-6ED47B4FC34B}"/>
              </a:ext>
            </a:extLst>
          </p:cNvPr>
          <p:cNvSpPr txBox="1"/>
          <p:nvPr/>
        </p:nvSpPr>
        <p:spPr>
          <a:xfrm>
            <a:off x="7189523" y="3333549"/>
            <a:ext cx="1830014" cy="1400383"/>
          </a:xfrm>
          <a:prstGeom prst="rect">
            <a:avLst/>
          </a:prstGeom>
          <a:noFill/>
        </p:spPr>
        <p:txBody>
          <a:bodyPr wrap="square" rtlCol="0">
            <a:spAutoFit/>
          </a:bodyPr>
          <a:lstStyle/>
          <a:p>
            <a:pPr algn="ctr">
              <a:spcAft>
                <a:spcPts val="600"/>
              </a:spcAft>
            </a:pPr>
            <a:r>
              <a:rPr lang="en-US" sz="1600" b="1" cap="small" dirty="0">
                <a:latin typeface="+mj-lt"/>
                <a:ea typeface="+mj-ea"/>
                <a:cs typeface="+mj-cs"/>
              </a:rPr>
              <a:t>Ms. Michele Bail</a:t>
            </a:r>
          </a:p>
          <a:p>
            <a:pPr algn="ctr"/>
            <a:r>
              <a:rPr lang="en-US" sz="1600" cap="small" dirty="0">
                <a:latin typeface="+mj-lt"/>
                <a:ea typeface="+mj-ea"/>
                <a:cs typeface="+mj-cs"/>
              </a:rPr>
              <a:t> Director for Program &amp; Financial Control (</a:t>
            </a:r>
            <a:r>
              <a:rPr lang="en-US" sz="1600" cap="small" dirty="0" err="1">
                <a:latin typeface="+mj-lt"/>
                <a:ea typeface="+mj-ea"/>
                <a:cs typeface="+mj-cs"/>
              </a:rPr>
              <a:t>P&amp;FC</a:t>
            </a:r>
            <a:r>
              <a:rPr lang="en-US" sz="1600" cap="small" dirty="0">
                <a:latin typeface="+mj-lt"/>
                <a:ea typeface="+mj-ea"/>
                <a:cs typeface="+mj-cs"/>
              </a:rPr>
              <a:t>)</a:t>
            </a:r>
          </a:p>
        </p:txBody>
      </p:sp>
    </p:spTree>
    <p:extLst>
      <p:ext uri="{BB962C8B-B14F-4D97-AF65-F5344CB8AC3E}">
        <p14:creationId xmlns:p14="http://schemas.microsoft.com/office/powerpoint/2010/main" val="4212330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2" name="Rectangle 1060">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descr="Acting Director, Human Capital and Resource Management">
            <a:extLst>
              <a:ext uri="{FF2B5EF4-FFF2-40B4-BE49-F238E27FC236}">
                <a16:creationId xmlns:a16="http://schemas.microsoft.com/office/drawing/2014/main" id="{56D80B86-D93B-7ADB-D6C0-2C373A010AB1}"/>
              </a:ext>
            </a:extLst>
          </p:cNvPr>
          <p:cNvPicPr>
            <a:picLocks noChangeAspect="1" noChangeArrowheads="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16492" r="16491" b="-1"/>
          <a:stretch/>
        </p:blipFill>
        <p:spPr bwMode="auto">
          <a:xfrm>
            <a:off x="138418" y="187900"/>
            <a:ext cx="1691597" cy="31552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8A8FF73-BB6C-D46E-97FD-7F6D0D1C55F0}"/>
              </a:ext>
            </a:extLst>
          </p:cNvPr>
          <p:cNvPicPr>
            <a:picLocks noChangeAspect="1"/>
          </p:cNvPicPr>
          <p:nvPr/>
        </p:nvPicPr>
        <p:blipFill>
          <a:blip r:embed="rId4" cstate="print">
            <a:alphaModFix amt="5000"/>
            <a:extLst>
              <a:ext uri="{28A0092B-C50C-407E-A947-70E740481C1C}">
                <a14:useLocalDpi xmlns:a14="http://schemas.microsoft.com/office/drawing/2010/main" val="0"/>
              </a:ext>
            </a:extLst>
          </a:blip>
          <a:stretch>
            <a:fillRect/>
          </a:stretch>
        </p:blipFill>
        <p:spPr>
          <a:xfrm>
            <a:off x="1931772" y="2732608"/>
            <a:ext cx="5172000" cy="5212251"/>
          </a:xfrm>
          <a:prstGeom prst="rect">
            <a:avLst/>
          </a:prstGeom>
        </p:spPr>
      </p:pic>
      <p:pic>
        <p:nvPicPr>
          <p:cNvPr id="1030" name="Picture 6" descr="Deputy Chief Financial Officer (DCFO)">
            <a:extLst>
              <a:ext uri="{FF2B5EF4-FFF2-40B4-BE49-F238E27FC236}">
                <a16:creationId xmlns:a16="http://schemas.microsoft.com/office/drawing/2014/main" id="{A72AE243-BF3E-09A3-4A0A-3F0B48A1F023}"/>
              </a:ext>
            </a:extLst>
          </p:cNvPr>
          <p:cNvPicPr>
            <a:picLocks noChangeAspect="1" noChangeArrowheads="1"/>
          </p:cNvPicPr>
          <p:nvPr/>
        </p:nvPicPr>
        <p:blipFill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l="12048" r="20935" b="-2"/>
          <a:stretch/>
        </p:blipFill>
        <p:spPr bwMode="auto">
          <a:xfrm>
            <a:off x="5527093" y="187900"/>
            <a:ext cx="1691597" cy="315523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2ED47231-A390-05A3-0F08-EE6FE4590C40}"/>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l="16492" r="16492"/>
          <a:stretch/>
        </p:blipFill>
        <p:spPr bwMode="auto">
          <a:xfrm>
            <a:off x="1936079" y="194451"/>
            <a:ext cx="1691596" cy="315523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rystyna M. A. Kolesar">
            <a:extLst>
              <a:ext uri="{FF2B5EF4-FFF2-40B4-BE49-F238E27FC236}">
                <a16:creationId xmlns:a16="http://schemas.microsoft.com/office/drawing/2014/main" id="{26E86253-7309-28F8-D7B5-5C134B1987AB}"/>
              </a:ext>
            </a:extLst>
          </p:cNvPr>
          <p:cNvPicPr>
            <a:picLocks noChangeAspect="1" noChangeArrowheads="1"/>
          </p:cNvPicPr>
          <p:nvPr/>
        </p:nvPicPr>
        <p:blipFill rotWithShape="1">
          <a:blip r:embed="rId7">
            <a:duotone>
              <a:schemeClr val="bg2">
                <a:shade val="45000"/>
                <a:satMod val="135000"/>
              </a:schemeClr>
              <a:prstClr val="white"/>
            </a:duotone>
            <a:extLst>
              <a:ext uri="{28A0092B-C50C-407E-A947-70E740481C1C}">
                <a14:useLocalDpi xmlns:a14="http://schemas.microsoft.com/office/drawing/2010/main" val="0"/>
              </a:ext>
            </a:extLst>
          </a:blip>
          <a:srcRect l="11805" r="21179" b="-1"/>
          <a:stretch/>
        </p:blipFill>
        <p:spPr bwMode="auto">
          <a:xfrm>
            <a:off x="3729433" y="187900"/>
            <a:ext cx="1691596" cy="31552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person, person, red, wearing&#10;&#10;Description automatically generated">
            <a:extLst>
              <a:ext uri="{FF2B5EF4-FFF2-40B4-BE49-F238E27FC236}">
                <a16:creationId xmlns:a16="http://schemas.microsoft.com/office/drawing/2014/main" id="{2AB684C3-0303-0338-43C7-B26BE468F77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6881" r="16104"/>
          <a:stretch/>
        </p:blipFill>
        <p:spPr>
          <a:xfrm>
            <a:off x="7327941" y="194451"/>
            <a:ext cx="1691596" cy="3155238"/>
          </a:xfrm>
          <a:prstGeom prst="rect">
            <a:avLst/>
          </a:prstGeom>
        </p:spPr>
      </p:pic>
      <p:sp>
        <p:nvSpPr>
          <p:cNvPr id="2" name="Title 1">
            <a:extLst>
              <a:ext uri="{FF2B5EF4-FFF2-40B4-BE49-F238E27FC236}">
                <a16:creationId xmlns:a16="http://schemas.microsoft.com/office/drawing/2014/main" id="{951E4558-D7EC-E620-C48E-8DA3F11D9BFE}"/>
              </a:ext>
            </a:extLst>
          </p:cNvPr>
          <p:cNvSpPr>
            <a:spLocks noGrp="1"/>
          </p:cNvSpPr>
          <p:nvPr>
            <p:ph type="title"/>
          </p:nvPr>
        </p:nvSpPr>
        <p:spPr>
          <a:xfrm>
            <a:off x="0" y="5728553"/>
            <a:ext cx="8865010" cy="487422"/>
          </a:xfrm>
        </p:spPr>
        <p:txBody>
          <a:bodyPr vert="horz" lIns="91440" tIns="45720" rIns="91440" bIns="45720" rtlCol="0" anchor="ctr">
            <a:normAutofit/>
          </a:bodyPr>
          <a:lstStyle/>
          <a:p>
            <a:pPr algn="ctr">
              <a:spcAft>
                <a:spcPts val="600"/>
              </a:spcAft>
            </a:pPr>
            <a:r>
              <a:rPr lang="en-US" sz="2800" b="1" cap="small" dirty="0">
                <a:solidFill>
                  <a:schemeClr val="tx1"/>
                </a:solidFill>
              </a:rPr>
              <a:t>Office of the Deputy Comptroller, Program Budget (PB)</a:t>
            </a:r>
            <a:endParaRPr lang="en-US" sz="4800" b="1" kern="1200" dirty="0">
              <a:solidFill>
                <a:schemeClr val="tx1"/>
              </a:solidFill>
              <a:latin typeface="+mj-lt"/>
              <a:ea typeface="+mj-ea"/>
              <a:cs typeface="+mj-cs"/>
            </a:endParaRPr>
          </a:p>
        </p:txBody>
      </p:sp>
      <p:sp>
        <p:nvSpPr>
          <p:cNvPr id="9" name="TextBox 8">
            <a:extLst>
              <a:ext uri="{FF2B5EF4-FFF2-40B4-BE49-F238E27FC236}">
                <a16:creationId xmlns:a16="http://schemas.microsoft.com/office/drawing/2014/main" id="{CC8F6ED2-1BD8-FF93-6488-6ED47B4FC34B}"/>
              </a:ext>
            </a:extLst>
          </p:cNvPr>
          <p:cNvSpPr txBox="1"/>
          <p:nvPr/>
        </p:nvSpPr>
        <p:spPr>
          <a:xfrm>
            <a:off x="7189523" y="3333549"/>
            <a:ext cx="1830014" cy="1400383"/>
          </a:xfrm>
          <a:prstGeom prst="rect">
            <a:avLst/>
          </a:prstGeom>
          <a:noFill/>
        </p:spPr>
        <p:txBody>
          <a:bodyPr wrap="square" rtlCol="0">
            <a:spAutoFit/>
          </a:bodyPr>
          <a:lstStyle/>
          <a:p>
            <a:pPr algn="ctr">
              <a:spcAft>
                <a:spcPts val="600"/>
              </a:spcAft>
            </a:pPr>
            <a:r>
              <a:rPr lang="en-US" sz="1600" b="1" cap="small">
                <a:latin typeface="+mj-lt"/>
                <a:ea typeface="+mj-ea"/>
                <a:cs typeface="+mj-cs"/>
              </a:rPr>
              <a:t>Ms. Michele Bail</a:t>
            </a:r>
          </a:p>
          <a:p>
            <a:pPr algn="ctr"/>
            <a:r>
              <a:rPr lang="en-US" sz="1600" cap="small">
                <a:latin typeface="+mj-lt"/>
                <a:ea typeface="+mj-ea"/>
                <a:cs typeface="+mj-cs"/>
              </a:rPr>
              <a:t> Director for Program &amp; Financial Control (P&amp;FC)</a:t>
            </a:r>
            <a:endParaRPr lang="en-US" sz="1600" cap="small" dirty="0">
              <a:latin typeface="+mj-lt"/>
              <a:ea typeface="+mj-ea"/>
              <a:cs typeface="+mj-cs"/>
            </a:endParaRPr>
          </a:p>
        </p:txBody>
      </p:sp>
    </p:spTree>
    <p:extLst>
      <p:ext uri="{BB962C8B-B14F-4D97-AF65-F5344CB8AC3E}">
        <p14:creationId xmlns:p14="http://schemas.microsoft.com/office/powerpoint/2010/main" val="276053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37F227-955F-3A38-B483-51DDD6B29B5E}"/>
              </a:ext>
            </a:extLst>
          </p:cNvPr>
          <p:cNvSpPr>
            <a:spLocks noGrp="1"/>
          </p:cNvSpPr>
          <p:nvPr>
            <p:ph type="title"/>
          </p:nvPr>
        </p:nvSpPr>
        <p:spPr>
          <a:xfrm>
            <a:off x="233465" y="194310"/>
            <a:ext cx="2517602" cy="6313493"/>
          </a:xfrm>
        </p:spPr>
        <p:txBody>
          <a:bodyPr anchor="t">
            <a:normAutofit/>
          </a:bodyPr>
          <a:lstStyle/>
          <a:p>
            <a:pPr algn="r"/>
            <a:r>
              <a:rPr lang="en-US" sz="2000" b="1" dirty="0">
                <a:solidFill>
                  <a:srgbClr val="FFFFFF"/>
                </a:solidFill>
              </a:rPr>
              <a:t>Midyear Update Briefing to Congress</a:t>
            </a:r>
            <a:br>
              <a:rPr lang="en-US" sz="2000" b="1" dirty="0">
                <a:solidFill>
                  <a:srgbClr val="FFFFFF"/>
                </a:solidFill>
              </a:rPr>
            </a:br>
            <a:br>
              <a:rPr lang="en-US" sz="2000" b="1" dirty="0">
                <a:solidFill>
                  <a:srgbClr val="FFFFFF"/>
                </a:solidFill>
              </a:rPr>
            </a:br>
            <a:r>
              <a:rPr lang="en-US" sz="1600" i="1" dirty="0">
                <a:solidFill>
                  <a:srgbClr val="FFFFFF"/>
                </a:solidFill>
              </a:rPr>
              <a:t>Final Report: Encourage Improved In-Person Communications</a:t>
            </a:r>
            <a:br>
              <a:rPr lang="en-US" sz="1600" dirty="0">
                <a:solidFill>
                  <a:srgbClr val="FFFFFF"/>
                </a:solidFill>
              </a:rPr>
            </a:br>
            <a:br>
              <a:rPr lang="en-US" sz="1600" dirty="0">
                <a:solidFill>
                  <a:srgbClr val="FFFFFF"/>
                </a:solidFill>
              </a:rPr>
            </a:br>
            <a:br>
              <a:rPr lang="en-US" sz="1600" dirty="0">
                <a:solidFill>
                  <a:srgbClr val="FFFFFF"/>
                </a:solidFill>
              </a:rPr>
            </a:br>
            <a:r>
              <a:rPr lang="en-US" sz="1900" dirty="0">
                <a:solidFill>
                  <a:srgbClr val="FFFFFF"/>
                </a:solidFill>
              </a:rPr>
              <a:t>Program &amp; Budget</a:t>
            </a:r>
            <a:br>
              <a:rPr lang="en-US" sz="1900" dirty="0">
                <a:solidFill>
                  <a:srgbClr val="FFFFFF"/>
                </a:solidFill>
              </a:rPr>
            </a:br>
            <a:br>
              <a:rPr lang="en-US" sz="1900" dirty="0">
                <a:solidFill>
                  <a:srgbClr val="FFFFFF"/>
                </a:solidFill>
              </a:rPr>
            </a:br>
            <a:br>
              <a:rPr lang="en-US" sz="1900" dirty="0">
                <a:solidFill>
                  <a:srgbClr val="FFFFFF"/>
                </a:solidFill>
              </a:rPr>
            </a:br>
            <a:br>
              <a:rPr lang="en-US" sz="1900" dirty="0">
                <a:solidFill>
                  <a:srgbClr val="FFFFFF"/>
                </a:solidFill>
              </a:rPr>
            </a:br>
            <a:r>
              <a:rPr lang="en-US" sz="1800" i="1" dirty="0"/>
              <a:t>Commission recommends DoD establish a process that engages with Congress on a more frequent basis to improve communication and share relevant information with Congress.</a:t>
            </a:r>
            <a:endParaRPr lang="en-US" sz="1900" dirty="0">
              <a:solidFill>
                <a:srgbClr val="FFFFFF"/>
              </a:solidFill>
            </a:endParaRPr>
          </a:p>
        </p:txBody>
      </p:sp>
      <p:sp>
        <p:nvSpPr>
          <p:cNvPr id="3" name="Content Placeholder 2">
            <a:extLst>
              <a:ext uri="{FF2B5EF4-FFF2-40B4-BE49-F238E27FC236}">
                <a16:creationId xmlns:a16="http://schemas.microsoft.com/office/drawing/2014/main" id="{AB78B156-ED78-1B1A-106C-6CEA7D1BCE45}"/>
              </a:ext>
            </a:extLst>
          </p:cNvPr>
          <p:cNvSpPr>
            <a:spLocks noGrp="1"/>
          </p:cNvSpPr>
          <p:nvPr>
            <p:ph idx="1"/>
          </p:nvPr>
        </p:nvSpPr>
        <p:spPr>
          <a:xfrm>
            <a:off x="3229583" y="194310"/>
            <a:ext cx="5564376" cy="6224143"/>
          </a:xfrm>
        </p:spPr>
        <p:txBody>
          <a:bodyPr anchor="t">
            <a:normAutofit/>
          </a:bodyPr>
          <a:lstStyle/>
          <a:p>
            <a:pPr marL="0" indent="0">
              <a:lnSpc>
                <a:spcPct val="100000"/>
              </a:lnSpc>
              <a:spcBef>
                <a:spcPts val="0"/>
              </a:spcBef>
              <a:spcAft>
                <a:spcPts val="1200"/>
              </a:spcAft>
              <a:buNone/>
            </a:pPr>
            <a:r>
              <a:rPr lang="en-US" sz="1800" b="1" dirty="0"/>
              <a:t>Objective. </a:t>
            </a:r>
            <a:r>
              <a:rPr lang="en-US" sz="1800" dirty="0"/>
              <a:t>Institutionalize a process to provide Congress information on budget updates prior to enactment and improve communications on current execution.</a:t>
            </a:r>
          </a:p>
          <a:p>
            <a:pPr marL="0" indent="0">
              <a:lnSpc>
                <a:spcPct val="100000"/>
              </a:lnSpc>
              <a:spcBef>
                <a:spcPts val="1200"/>
              </a:spcBef>
              <a:buNone/>
            </a:pPr>
            <a:r>
              <a:rPr lang="en-US" sz="1800" b="1" dirty="0"/>
              <a:t>Key Activities.</a:t>
            </a:r>
          </a:p>
          <a:p>
            <a:pPr marL="457200" lvl="1">
              <a:lnSpc>
                <a:spcPct val="100000"/>
              </a:lnSpc>
              <a:spcBef>
                <a:spcPts val="0"/>
              </a:spcBef>
            </a:pPr>
            <a:r>
              <a:rPr lang="en-US" sz="1800" dirty="0"/>
              <a:t>Assemble cross-functional team to develop the criteria, process, and delivery method.</a:t>
            </a:r>
          </a:p>
          <a:p>
            <a:pPr marL="457200" lvl="1">
              <a:lnSpc>
                <a:spcPct val="100000"/>
              </a:lnSpc>
              <a:spcBef>
                <a:spcPts val="0"/>
              </a:spcBef>
              <a:spcAft>
                <a:spcPts val="1200"/>
              </a:spcAft>
            </a:pPr>
            <a:r>
              <a:rPr lang="en-US" sz="1800" dirty="0"/>
              <a:t>Planning efforts underway; kick-off expected in April - June.</a:t>
            </a:r>
          </a:p>
          <a:p>
            <a:pPr marL="0" indent="0">
              <a:lnSpc>
                <a:spcPct val="100000"/>
              </a:lnSpc>
              <a:spcBef>
                <a:spcPts val="1200"/>
              </a:spcBef>
              <a:spcAft>
                <a:spcPts val="1200"/>
              </a:spcAft>
              <a:buNone/>
            </a:pPr>
            <a:r>
              <a:rPr lang="en-US" sz="1800" b="1" dirty="0"/>
              <a:t>FM Strategy.  </a:t>
            </a:r>
            <a:r>
              <a:rPr lang="en-US" sz="1800" dirty="0"/>
              <a:t>Supports Strategic Goal #2 to optimize taxpayer dollars for the highest value outcomes.</a:t>
            </a:r>
          </a:p>
          <a:p>
            <a:pPr marL="0" indent="0">
              <a:lnSpc>
                <a:spcPct val="100000"/>
              </a:lnSpc>
              <a:spcBef>
                <a:spcPts val="1200"/>
              </a:spcBef>
              <a:buNone/>
            </a:pPr>
            <a:r>
              <a:rPr lang="en-US" sz="1800" b="1" dirty="0"/>
              <a:t>How can the FM Community support this implementation. </a:t>
            </a:r>
            <a:r>
              <a:rPr lang="en-US" sz="1800" dirty="0"/>
              <a:t>Continuous engagement with OUSD(C) on programmatic, budget, emerging technology, and geopolitical updates.</a:t>
            </a:r>
          </a:p>
        </p:txBody>
      </p:sp>
    </p:spTree>
    <p:extLst>
      <p:ext uri="{BB962C8B-B14F-4D97-AF65-F5344CB8AC3E}">
        <p14:creationId xmlns:p14="http://schemas.microsoft.com/office/powerpoint/2010/main" val="231922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37F227-955F-3A38-B483-51DDD6B29B5E}"/>
              </a:ext>
            </a:extLst>
          </p:cNvPr>
          <p:cNvSpPr>
            <a:spLocks noGrp="1"/>
          </p:cNvSpPr>
          <p:nvPr>
            <p:ph type="title"/>
          </p:nvPr>
        </p:nvSpPr>
        <p:spPr>
          <a:xfrm>
            <a:off x="350041" y="194310"/>
            <a:ext cx="2401025" cy="6313493"/>
          </a:xfrm>
        </p:spPr>
        <p:txBody>
          <a:bodyPr anchor="t">
            <a:normAutofit/>
          </a:bodyPr>
          <a:lstStyle/>
          <a:p>
            <a:pPr algn="r"/>
            <a:r>
              <a:rPr lang="en-US" sz="2000" b="1" dirty="0">
                <a:solidFill>
                  <a:srgbClr val="FFFFFF"/>
                </a:solidFill>
              </a:rPr>
              <a:t>Restructure Budget Justification Books</a:t>
            </a:r>
            <a:br>
              <a:rPr lang="en-US" sz="1900" b="1" dirty="0">
                <a:solidFill>
                  <a:srgbClr val="FFFFFF"/>
                </a:solidFill>
              </a:rPr>
            </a:br>
            <a:br>
              <a:rPr lang="en-US" sz="2000" b="1" dirty="0">
                <a:solidFill>
                  <a:srgbClr val="FFFFFF"/>
                </a:solidFill>
              </a:rPr>
            </a:br>
            <a:br>
              <a:rPr lang="en-US" sz="2000" b="1" dirty="0">
                <a:solidFill>
                  <a:srgbClr val="FFFFFF"/>
                </a:solidFill>
              </a:rPr>
            </a:br>
            <a:r>
              <a:rPr lang="en-US" sz="1900" dirty="0">
                <a:solidFill>
                  <a:srgbClr val="FFFFFF"/>
                </a:solidFill>
              </a:rPr>
              <a:t>Program &amp; Budget</a:t>
            </a:r>
            <a:br>
              <a:rPr lang="en-US" sz="1900" dirty="0">
                <a:solidFill>
                  <a:srgbClr val="FFFFFF"/>
                </a:solidFill>
              </a:rPr>
            </a:br>
            <a:br>
              <a:rPr lang="en-US" sz="1900" dirty="0">
                <a:solidFill>
                  <a:srgbClr val="FFFFFF"/>
                </a:solidFill>
              </a:rPr>
            </a:br>
            <a:br>
              <a:rPr lang="en-US" sz="1900" dirty="0">
                <a:solidFill>
                  <a:srgbClr val="FFFFFF"/>
                </a:solidFill>
              </a:rPr>
            </a:br>
            <a:br>
              <a:rPr lang="en-US" sz="1900" dirty="0">
                <a:solidFill>
                  <a:srgbClr val="FFFFFF"/>
                </a:solidFill>
              </a:rPr>
            </a:br>
            <a:r>
              <a:rPr lang="en-US" sz="1800" i="1" dirty="0"/>
              <a:t>Commission recommends that the DoD should work with Congress to establish common formats and content for the J-books to provided needed content in a common format.</a:t>
            </a:r>
            <a:br>
              <a:rPr lang="en-US" sz="1800" i="1" dirty="0"/>
            </a:br>
            <a:endParaRPr lang="en-US" sz="1900" dirty="0">
              <a:solidFill>
                <a:srgbClr val="FFFFFF"/>
              </a:solidFill>
            </a:endParaRPr>
          </a:p>
        </p:txBody>
      </p:sp>
      <p:sp>
        <p:nvSpPr>
          <p:cNvPr id="3" name="Content Placeholder 2">
            <a:extLst>
              <a:ext uri="{FF2B5EF4-FFF2-40B4-BE49-F238E27FC236}">
                <a16:creationId xmlns:a16="http://schemas.microsoft.com/office/drawing/2014/main" id="{AB78B156-ED78-1B1A-106C-6CEA7D1BCE45}"/>
              </a:ext>
            </a:extLst>
          </p:cNvPr>
          <p:cNvSpPr>
            <a:spLocks noGrp="1"/>
          </p:cNvSpPr>
          <p:nvPr>
            <p:ph idx="1"/>
          </p:nvPr>
        </p:nvSpPr>
        <p:spPr>
          <a:xfrm>
            <a:off x="3229583" y="194310"/>
            <a:ext cx="5564376" cy="6224143"/>
          </a:xfrm>
        </p:spPr>
        <p:txBody>
          <a:bodyPr anchor="t">
            <a:normAutofit/>
          </a:bodyPr>
          <a:lstStyle/>
          <a:p>
            <a:pPr marL="0" indent="0">
              <a:lnSpc>
                <a:spcPct val="100000"/>
              </a:lnSpc>
              <a:spcBef>
                <a:spcPts val="0"/>
              </a:spcBef>
              <a:spcAft>
                <a:spcPts val="1200"/>
              </a:spcAft>
              <a:buNone/>
            </a:pPr>
            <a:r>
              <a:rPr lang="en-US" sz="1800" b="1" dirty="0"/>
              <a:t>Objective. </a:t>
            </a:r>
            <a:r>
              <a:rPr lang="en-US" sz="1800" dirty="0"/>
              <a:t>Propose new a justification book structure that presents a strategy linked explanation of  programs and funding, provides content for cross-cutting programs and activities, and presents program details evenly and efficiently.</a:t>
            </a:r>
          </a:p>
          <a:p>
            <a:pPr marL="0" indent="0">
              <a:lnSpc>
                <a:spcPct val="100000"/>
              </a:lnSpc>
              <a:spcBef>
                <a:spcPts val="0"/>
              </a:spcBef>
              <a:buNone/>
            </a:pPr>
            <a:r>
              <a:rPr lang="en-US" sz="1800" b="1" dirty="0"/>
              <a:t>Key Activities.</a:t>
            </a:r>
          </a:p>
          <a:p>
            <a:pPr marL="457200" lvl="1">
              <a:lnSpc>
                <a:spcPct val="100000"/>
              </a:lnSpc>
              <a:spcBef>
                <a:spcPts val="0"/>
              </a:spcBef>
            </a:pPr>
            <a:r>
              <a:rPr lang="en-US" sz="1800" dirty="0"/>
              <a:t>Assemble a cross-functional working group and work with Congress to assess changes to the J-books.</a:t>
            </a:r>
          </a:p>
          <a:p>
            <a:pPr marL="457200" lvl="1">
              <a:lnSpc>
                <a:spcPct val="100000"/>
              </a:lnSpc>
              <a:spcBef>
                <a:spcPts val="0"/>
              </a:spcBef>
            </a:pPr>
            <a:r>
              <a:rPr lang="en-US" sz="1800" dirty="0"/>
              <a:t>Planning efforts underway; kick-off efforts will begin April – May.</a:t>
            </a:r>
          </a:p>
          <a:p>
            <a:pPr marL="0" indent="0">
              <a:lnSpc>
                <a:spcPct val="100000"/>
              </a:lnSpc>
              <a:spcBef>
                <a:spcPts val="1200"/>
              </a:spcBef>
              <a:buNone/>
            </a:pPr>
            <a:r>
              <a:rPr lang="en-US" sz="1800" b="1" dirty="0"/>
              <a:t>FM Strategy. </a:t>
            </a:r>
            <a:r>
              <a:rPr lang="en-US" sz="1800" dirty="0"/>
              <a:t>Supports Strategic Goals #2, 4, and 5 to optimize taxpayer dollars for the highest value outcomes, simplify policy to support productive change, and improve data quality to make data easier to use for decision-making.</a:t>
            </a:r>
          </a:p>
          <a:p>
            <a:pPr marL="0" indent="0">
              <a:lnSpc>
                <a:spcPct val="100000"/>
              </a:lnSpc>
              <a:spcBef>
                <a:spcPts val="1200"/>
              </a:spcBef>
              <a:buNone/>
            </a:pPr>
            <a:r>
              <a:rPr lang="en-US" sz="1800" b="1" dirty="0"/>
              <a:t>How can the FM Community support this implementation. </a:t>
            </a:r>
            <a:r>
              <a:rPr lang="en-US" sz="1800" dirty="0"/>
              <a:t>Provide feedback on opportunities for restructure and supporting approved restructure efforts.</a:t>
            </a:r>
          </a:p>
        </p:txBody>
      </p:sp>
    </p:spTree>
    <p:extLst>
      <p:ext uri="{BB962C8B-B14F-4D97-AF65-F5344CB8AC3E}">
        <p14:creationId xmlns:p14="http://schemas.microsoft.com/office/powerpoint/2010/main" val="2879231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37F227-955F-3A38-B483-51DDD6B29B5E}"/>
              </a:ext>
            </a:extLst>
          </p:cNvPr>
          <p:cNvSpPr>
            <a:spLocks noGrp="1"/>
          </p:cNvSpPr>
          <p:nvPr>
            <p:ph type="title"/>
          </p:nvPr>
        </p:nvSpPr>
        <p:spPr>
          <a:xfrm>
            <a:off x="165371" y="194310"/>
            <a:ext cx="2585696" cy="6313493"/>
          </a:xfrm>
        </p:spPr>
        <p:txBody>
          <a:bodyPr anchor="t">
            <a:normAutofit/>
          </a:bodyPr>
          <a:lstStyle/>
          <a:p>
            <a:pPr algn="r"/>
            <a:r>
              <a:rPr lang="en-US" sz="2000" b="1" dirty="0">
                <a:solidFill>
                  <a:srgbClr val="FFFFFF"/>
                </a:solidFill>
              </a:rPr>
              <a:t>Review and Consolidation of Budget Line Items</a:t>
            </a:r>
            <a:br>
              <a:rPr lang="en-US" sz="1900" b="1" dirty="0">
                <a:solidFill>
                  <a:srgbClr val="FFFFFF"/>
                </a:solidFill>
              </a:rPr>
            </a:br>
            <a:br>
              <a:rPr lang="en-US" sz="2000" b="1" dirty="0">
                <a:solidFill>
                  <a:srgbClr val="FFFFFF"/>
                </a:solidFill>
              </a:rPr>
            </a:br>
            <a:br>
              <a:rPr lang="en-US" sz="2000" b="1" dirty="0">
                <a:solidFill>
                  <a:srgbClr val="FFFFFF"/>
                </a:solidFill>
              </a:rPr>
            </a:br>
            <a:r>
              <a:rPr lang="en-US" sz="1900" dirty="0">
                <a:solidFill>
                  <a:srgbClr val="FFFFFF"/>
                </a:solidFill>
              </a:rPr>
              <a:t>Program &amp; Budget</a:t>
            </a:r>
            <a:br>
              <a:rPr lang="en-US" sz="1900" dirty="0">
                <a:solidFill>
                  <a:srgbClr val="FFFFFF"/>
                </a:solidFill>
              </a:rPr>
            </a:br>
            <a:br>
              <a:rPr lang="en-US" sz="1900" dirty="0">
                <a:solidFill>
                  <a:srgbClr val="FFFFFF"/>
                </a:solidFill>
              </a:rPr>
            </a:br>
            <a:br>
              <a:rPr lang="en-US" sz="1900" dirty="0">
                <a:solidFill>
                  <a:srgbClr val="FFFFFF"/>
                </a:solidFill>
              </a:rPr>
            </a:br>
            <a:br>
              <a:rPr lang="en-US" sz="1900" dirty="0">
                <a:solidFill>
                  <a:srgbClr val="FFFFFF"/>
                </a:solidFill>
              </a:rPr>
            </a:br>
            <a:r>
              <a:rPr lang="en-US" sz="1800" i="1" dirty="0"/>
              <a:t>Commission recommends that Congress and DoD work to systematically review and restructure budget lines and accounts where possible.</a:t>
            </a:r>
            <a:endParaRPr lang="en-US" sz="1900" dirty="0">
              <a:solidFill>
                <a:srgbClr val="FFFFFF"/>
              </a:solidFill>
            </a:endParaRPr>
          </a:p>
        </p:txBody>
      </p:sp>
      <p:sp>
        <p:nvSpPr>
          <p:cNvPr id="3" name="Content Placeholder 2">
            <a:extLst>
              <a:ext uri="{FF2B5EF4-FFF2-40B4-BE49-F238E27FC236}">
                <a16:creationId xmlns:a16="http://schemas.microsoft.com/office/drawing/2014/main" id="{AB78B156-ED78-1B1A-106C-6CEA7D1BCE45}"/>
              </a:ext>
            </a:extLst>
          </p:cNvPr>
          <p:cNvSpPr>
            <a:spLocks noGrp="1"/>
          </p:cNvSpPr>
          <p:nvPr>
            <p:ph idx="1"/>
          </p:nvPr>
        </p:nvSpPr>
        <p:spPr>
          <a:xfrm>
            <a:off x="3229583" y="194310"/>
            <a:ext cx="5564376" cy="6224143"/>
          </a:xfrm>
        </p:spPr>
        <p:txBody>
          <a:bodyPr anchor="t">
            <a:normAutofit/>
          </a:bodyPr>
          <a:lstStyle/>
          <a:p>
            <a:pPr marL="0" indent="0">
              <a:lnSpc>
                <a:spcPct val="100000"/>
              </a:lnSpc>
              <a:spcBef>
                <a:spcPts val="0"/>
              </a:spcBef>
              <a:spcAft>
                <a:spcPts val="1200"/>
              </a:spcAft>
              <a:buNone/>
            </a:pPr>
            <a:r>
              <a:rPr lang="en-US" sz="1800" b="1" dirty="0"/>
              <a:t>Objective. </a:t>
            </a:r>
            <a:r>
              <a:rPr lang="en-US" sz="1800" dirty="0"/>
              <a:t>Review and consolidate the existing number of budget line items, while preserving congressional transparency and oversight.</a:t>
            </a:r>
          </a:p>
          <a:p>
            <a:pPr marL="0" indent="0">
              <a:lnSpc>
                <a:spcPct val="100000"/>
              </a:lnSpc>
              <a:spcBef>
                <a:spcPts val="0"/>
              </a:spcBef>
              <a:buNone/>
            </a:pPr>
            <a:r>
              <a:rPr lang="en-US" sz="1800" b="1" dirty="0"/>
              <a:t>Key Activities.</a:t>
            </a:r>
          </a:p>
          <a:p>
            <a:pPr marL="457200" lvl="1">
              <a:lnSpc>
                <a:spcPct val="100000"/>
              </a:lnSpc>
              <a:spcBef>
                <a:spcPts val="0"/>
              </a:spcBef>
            </a:pPr>
            <a:r>
              <a:rPr lang="en-US" sz="1800" dirty="0"/>
              <a:t>OUSD(C) is conducting an initial review and will establish a cross-functional team to assess opportunities.</a:t>
            </a:r>
          </a:p>
          <a:p>
            <a:pPr marL="457200" lvl="1">
              <a:lnSpc>
                <a:spcPct val="100000"/>
              </a:lnSpc>
              <a:spcBef>
                <a:spcPts val="0"/>
              </a:spcBef>
            </a:pPr>
            <a:r>
              <a:rPr lang="en-US" sz="1800" dirty="0"/>
              <a:t>Planning efforts are underway; kick-off efforts will begin in April – May.</a:t>
            </a:r>
          </a:p>
          <a:p>
            <a:pPr marL="0" indent="0">
              <a:lnSpc>
                <a:spcPct val="100000"/>
              </a:lnSpc>
              <a:spcBef>
                <a:spcPts val="1200"/>
              </a:spcBef>
              <a:buNone/>
            </a:pPr>
            <a:r>
              <a:rPr lang="en-US" sz="1800" b="1" dirty="0"/>
              <a:t>FM Strategy. </a:t>
            </a:r>
            <a:r>
              <a:rPr lang="en-US" sz="1800" dirty="0"/>
              <a:t>Supports Strategic Goals #2, 4, and 5 to optimize taxpayer dollars for the highest value outcomes, simplify policy to support productive change, and improve data quality to make data easier to use for decision-making.</a:t>
            </a:r>
          </a:p>
          <a:p>
            <a:pPr marL="0" indent="0">
              <a:lnSpc>
                <a:spcPct val="100000"/>
              </a:lnSpc>
              <a:spcBef>
                <a:spcPts val="1200"/>
              </a:spcBef>
              <a:buNone/>
            </a:pPr>
            <a:r>
              <a:rPr lang="en-US" sz="1800" b="1" dirty="0"/>
              <a:t>How can the FM Community support this implementation. </a:t>
            </a:r>
            <a:r>
              <a:rPr lang="en-US" sz="1800" dirty="0"/>
              <a:t>Provide feedback on potential consolidation options.</a:t>
            </a:r>
          </a:p>
        </p:txBody>
      </p:sp>
    </p:spTree>
    <p:extLst>
      <p:ext uri="{BB962C8B-B14F-4D97-AF65-F5344CB8AC3E}">
        <p14:creationId xmlns:p14="http://schemas.microsoft.com/office/powerpoint/2010/main" val="297742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37F227-955F-3A38-B483-51DDD6B29B5E}"/>
              </a:ext>
            </a:extLst>
          </p:cNvPr>
          <p:cNvSpPr>
            <a:spLocks noGrp="1"/>
          </p:cNvSpPr>
          <p:nvPr>
            <p:ph type="title"/>
          </p:nvPr>
        </p:nvSpPr>
        <p:spPr>
          <a:xfrm>
            <a:off x="97277" y="194310"/>
            <a:ext cx="2653789" cy="6313493"/>
          </a:xfrm>
        </p:spPr>
        <p:txBody>
          <a:bodyPr anchor="t">
            <a:normAutofit/>
          </a:bodyPr>
          <a:lstStyle/>
          <a:p>
            <a:pPr algn="r"/>
            <a:r>
              <a:rPr lang="en-US" sz="2000" b="1" dirty="0">
                <a:solidFill>
                  <a:srgbClr val="FFFFFF"/>
                </a:solidFill>
              </a:rPr>
              <a:t>Accelerate OSD Comptroller and CAPE IT System Consolidation</a:t>
            </a:r>
            <a:br>
              <a:rPr lang="en-US" sz="2000" b="1" dirty="0">
                <a:solidFill>
                  <a:srgbClr val="FFFFFF"/>
                </a:solidFill>
              </a:rPr>
            </a:br>
            <a:br>
              <a:rPr lang="en-US" sz="2000" b="1" dirty="0">
                <a:solidFill>
                  <a:srgbClr val="FFFFFF"/>
                </a:solidFill>
              </a:rPr>
            </a:br>
            <a:br>
              <a:rPr lang="en-US" sz="2000" b="1" dirty="0">
                <a:solidFill>
                  <a:srgbClr val="FFFFFF"/>
                </a:solidFill>
              </a:rPr>
            </a:br>
            <a:r>
              <a:rPr lang="en-US" sz="1600" i="1" dirty="0">
                <a:solidFill>
                  <a:srgbClr val="FFFFFF"/>
                </a:solidFill>
              </a:rPr>
              <a:t>Final Report: Continue Rationalization of the OSD Resourcing Systems</a:t>
            </a:r>
            <a:br>
              <a:rPr lang="en-US" sz="1600" dirty="0">
                <a:solidFill>
                  <a:srgbClr val="FFFFFF"/>
                </a:solidFill>
              </a:rPr>
            </a:br>
            <a:br>
              <a:rPr lang="en-US" sz="1600" dirty="0">
                <a:solidFill>
                  <a:srgbClr val="FFFFFF"/>
                </a:solidFill>
              </a:rPr>
            </a:br>
            <a:br>
              <a:rPr lang="en-US" sz="1600" dirty="0">
                <a:solidFill>
                  <a:srgbClr val="FFFFFF"/>
                </a:solidFill>
              </a:rPr>
            </a:br>
            <a:r>
              <a:rPr lang="en-US" sz="1800" dirty="0">
                <a:solidFill>
                  <a:srgbClr val="FFFFFF"/>
                </a:solidFill>
              </a:rPr>
              <a:t>Program &amp; Budget</a:t>
            </a:r>
            <a:br>
              <a:rPr lang="en-US" sz="1800" dirty="0">
                <a:solidFill>
                  <a:srgbClr val="FFFFFF"/>
                </a:solidFill>
              </a:rPr>
            </a:br>
            <a:br>
              <a:rPr lang="en-US" sz="1800" dirty="0">
                <a:solidFill>
                  <a:srgbClr val="FFFFFF"/>
                </a:solidFill>
              </a:rPr>
            </a:br>
            <a:br>
              <a:rPr lang="en-US" sz="1800" dirty="0">
                <a:solidFill>
                  <a:srgbClr val="FFFFFF"/>
                </a:solidFill>
              </a:rPr>
            </a:br>
            <a:br>
              <a:rPr lang="en-US" sz="1800" dirty="0">
                <a:solidFill>
                  <a:srgbClr val="FFFFFF"/>
                </a:solidFill>
              </a:rPr>
            </a:br>
            <a:r>
              <a:rPr lang="en-US" sz="1800" i="1" dirty="0"/>
              <a:t>Commission recommends the OUSD(C) work with CAPE to consolidate IT efforts and streamline existing PPBE processes with the end goal of having a single authoritative resource management system.</a:t>
            </a:r>
            <a:endParaRPr lang="en-US" sz="1800" dirty="0">
              <a:solidFill>
                <a:srgbClr val="FFFFFF"/>
              </a:solidFill>
            </a:endParaRPr>
          </a:p>
        </p:txBody>
      </p:sp>
      <p:sp>
        <p:nvSpPr>
          <p:cNvPr id="3" name="Content Placeholder 2">
            <a:extLst>
              <a:ext uri="{FF2B5EF4-FFF2-40B4-BE49-F238E27FC236}">
                <a16:creationId xmlns:a16="http://schemas.microsoft.com/office/drawing/2014/main" id="{AB78B156-ED78-1B1A-106C-6CEA7D1BCE45}"/>
              </a:ext>
            </a:extLst>
          </p:cNvPr>
          <p:cNvSpPr>
            <a:spLocks noGrp="1"/>
          </p:cNvSpPr>
          <p:nvPr>
            <p:ph idx="1"/>
          </p:nvPr>
        </p:nvSpPr>
        <p:spPr>
          <a:xfrm>
            <a:off x="3229583" y="194310"/>
            <a:ext cx="5564376" cy="6224143"/>
          </a:xfrm>
        </p:spPr>
        <p:txBody>
          <a:bodyPr anchor="t">
            <a:normAutofit/>
          </a:bodyPr>
          <a:lstStyle/>
          <a:p>
            <a:pPr marL="0" indent="0">
              <a:lnSpc>
                <a:spcPct val="100000"/>
              </a:lnSpc>
              <a:spcBef>
                <a:spcPts val="0"/>
              </a:spcBef>
              <a:spcAft>
                <a:spcPts val="1200"/>
              </a:spcAft>
              <a:buNone/>
            </a:pPr>
            <a:r>
              <a:rPr lang="en-US" sz="1800" b="1" dirty="0"/>
              <a:t>Objective. </a:t>
            </a:r>
            <a:r>
              <a:rPr lang="en-US" sz="1800" dirty="0"/>
              <a:t>Continue efforts to consolidates program and budget data systems via the Next Generation Resource Management System (</a:t>
            </a:r>
            <a:r>
              <a:rPr lang="en-US" sz="1800" dirty="0" err="1"/>
              <a:t>NGRMS</a:t>
            </a:r>
            <a:r>
              <a:rPr lang="en-US" sz="1800" dirty="0"/>
              <a:t>). </a:t>
            </a:r>
          </a:p>
          <a:p>
            <a:pPr marL="0" indent="0">
              <a:lnSpc>
                <a:spcPct val="100000"/>
              </a:lnSpc>
              <a:spcBef>
                <a:spcPts val="1200"/>
              </a:spcBef>
              <a:buNone/>
            </a:pPr>
            <a:r>
              <a:rPr lang="en-US" sz="1800" b="1" dirty="0"/>
              <a:t>Key Activities.</a:t>
            </a:r>
          </a:p>
          <a:p>
            <a:pPr marL="457200" lvl="1">
              <a:lnSpc>
                <a:spcPct val="100000"/>
              </a:lnSpc>
              <a:spcBef>
                <a:spcPts val="0"/>
              </a:spcBef>
            </a:pPr>
            <a:r>
              <a:rPr lang="en-US" sz="1800" dirty="0"/>
              <a:t>Expand incrementally and adapt to new requirements and emerging technologies.</a:t>
            </a:r>
          </a:p>
          <a:p>
            <a:pPr marL="457200" lvl="1">
              <a:lnSpc>
                <a:spcPct val="100000"/>
              </a:lnSpc>
              <a:spcBef>
                <a:spcPts val="0"/>
              </a:spcBef>
            </a:pPr>
            <a:r>
              <a:rPr lang="en-US" sz="1800" dirty="0"/>
              <a:t>FY 2024 activities: source execution data from Advana; new single sign-on/users management module; cloud containerization; and assessment of DoD component Budget formulation systems architectures.</a:t>
            </a:r>
          </a:p>
          <a:p>
            <a:pPr marL="0" indent="0">
              <a:lnSpc>
                <a:spcPct val="100000"/>
              </a:lnSpc>
              <a:spcBef>
                <a:spcPts val="1200"/>
              </a:spcBef>
              <a:buNone/>
            </a:pPr>
            <a:r>
              <a:rPr lang="en-US" sz="1800" b="1" dirty="0"/>
              <a:t>FM Strategy. </a:t>
            </a:r>
            <a:r>
              <a:rPr lang="en-US" sz="1800" dirty="0"/>
              <a:t>Supports Strategic Goals #2, 4, and 5 to optimize taxpayer dollars for the highest value outcomes, simplify policy to support productive change, and improve data quality to make data easier to use for decision-making.</a:t>
            </a:r>
          </a:p>
          <a:p>
            <a:pPr marL="0" indent="0">
              <a:lnSpc>
                <a:spcPct val="100000"/>
              </a:lnSpc>
              <a:spcBef>
                <a:spcPts val="1200"/>
              </a:spcBef>
              <a:buNone/>
            </a:pPr>
            <a:r>
              <a:rPr lang="en-US" sz="1800" b="1" dirty="0"/>
              <a:t>How can the FM Community support this implementation. </a:t>
            </a:r>
            <a:r>
              <a:rPr lang="en-US" sz="1800" dirty="0"/>
              <a:t>Provide input on functional and technical requirements.</a:t>
            </a:r>
          </a:p>
        </p:txBody>
      </p:sp>
    </p:spTree>
    <p:extLst>
      <p:ext uri="{BB962C8B-B14F-4D97-AF65-F5344CB8AC3E}">
        <p14:creationId xmlns:p14="http://schemas.microsoft.com/office/powerpoint/2010/main" val="277301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2" name="Rectangle 1060">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descr="Acting Director, Human Capital and Resource Management">
            <a:extLst>
              <a:ext uri="{FF2B5EF4-FFF2-40B4-BE49-F238E27FC236}">
                <a16:creationId xmlns:a16="http://schemas.microsoft.com/office/drawing/2014/main" id="{56D80B86-D93B-7ADB-D6C0-2C373A010AB1}"/>
              </a:ext>
            </a:extLst>
          </p:cNvPr>
          <p:cNvPicPr>
            <a:picLocks noChangeAspect="1" noChangeArrowheads="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16492" r="16491" b="-1"/>
          <a:stretch/>
        </p:blipFill>
        <p:spPr bwMode="auto">
          <a:xfrm>
            <a:off x="138418" y="187900"/>
            <a:ext cx="1691597" cy="31552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8A8FF73-BB6C-D46E-97FD-7F6D0D1C55F0}"/>
              </a:ext>
            </a:extLst>
          </p:cNvPr>
          <p:cNvPicPr>
            <a:picLocks noChangeAspect="1"/>
          </p:cNvPicPr>
          <p:nvPr/>
        </p:nvPicPr>
        <p:blipFill>
          <a:blip r:embed="rId4" cstate="print">
            <a:alphaModFix amt="5000"/>
            <a:extLst>
              <a:ext uri="{28A0092B-C50C-407E-A947-70E740481C1C}">
                <a14:useLocalDpi xmlns:a14="http://schemas.microsoft.com/office/drawing/2010/main" val="0"/>
              </a:ext>
            </a:extLst>
          </a:blip>
          <a:stretch>
            <a:fillRect/>
          </a:stretch>
        </p:blipFill>
        <p:spPr>
          <a:xfrm>
            <a:off x="1931772" y="2732608"/>
            <a:ext cx="5172000" cy="5212251"/>
          </a:xfrm>
          <a:prstGeom prst="rect">
            <a:avLst/>
          </a:prstGeom>
        </p:spPr>
      </p:pic>
      <p:pic>
        <p:nvPicPr>
          <p:cNvPr id="1030" name="Picture 6" descr="Deputy Chief Financial Officer (DCFO)">
            <a:extLst>
              <a:ext uri="{FF2B5EF4-FFF2-40B4-BE49-F238E27FC236}">
                <a16:creationId xmlns:a16="http://schemas.microsoft.com/office/drawing/2014/main" id="{A72AE243-BF3E-09A3-4A0A-3F0B48A1F02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048" r="20935" b="-2"/>
          <a:stretch/>
        </p:blipFill>
        <p:spPr bwMode="auto">
          <a:xfrm>
            <a:off x="5527093" y="187900"/>
            <a:ext cx="1691597" cy="315523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2ED47231-A390-05A3-0F08-EE6FE4590C40}"/>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l="16492" r="16492"/>
          <a:stretch/>
        </p:blipFill>
        <p:spPr bwMode="auto">
          <a:xfrm>
            <a:off x="1936079" y="194451"/>
            <a:ext cx="1691596" cy="315523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rystyna M. A. Kolesar">
            <a:extLst>
              <a:ext uri="{FF2B5EF4-FFF2-40B4-BE49-F238E27FC236}">
                <a16:creationId xmlns:a16="http://schemas.microsoft.com/office/drawing/2014/main" id="{26E86253-7309-28F8-D7B5-5C134B1987AB}"/>
              </a:ext>
            </a:extLst>
          </p:cNvPr>
          <p:cNvPicPr>
            <a:picLocks noChangeAspect="1" noChangeArrowheads="1"/>
          </p:cNvPicPr>
          <p:nvPr/>
        </p:nvPicPr>
        <p:blipFill rotWithShape="1">
          <a:blip r:embed="rId7">
            <a:duotone>
              <a:schemeClr val="bg2">
                <a:shade val="45000"/>
                <a:satMod val="135000"/>
              </a:schemeClr>
              <a:prstClr val="white"/>
            </a:duotone>
            <a:extLst>
              <a:ext uri="{28A0092B-C50C-407E-A947-70E740481C1C}">
                <a14:useLocalDpi xmlns:a14="http://schemas.microsoft.com/office/drawing/2010/main" val="0"/>
              </a:ext>
            </a:extLst>
          </a:blip>
          <a:srcRect l="11805" r="21179" b="-1"/>
          <a:stretch/>
        </p:blipFill>
        <p:spPr bwMode="auto">
          <a:xfrm>
            <a:off x="3729433" y="187900"/>
            <a:ext cx="1691596" cy="31552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person, person, red, wearing&#10;&#10;Description automatically generated">
            <a:extLst>
              <a:ext uri="{FF2B5EF4-FFF2-40B4-BE49-F238E27FC236}">
                <a16:creationId xmlns:a16="http://schemas.microsoft.com/office/drawing/2014/main" id="{2AB684C3-0303-0338-43C7-B26BE468F77A}"/>
              </a:ext>
            </a:extLst>
          </p:cNvPr>
          <p:cNvPicPr>
            <a:picLocks noChangeAspect="1"/>
          </p:cNvPicPr>
          <p:nvPr/>
        </p:nvPicPr>
        <p:blipFill rotWithShape="1">
          <a:blip r:embed="rId8" cstate="print">
            <a:duotone>
              <a:schemeClr val="bg2">
                <a:shade val="45000"/>
                <a:satMod val="135000"/>
              </a:schemeClr>
              <a:prstClr val="white"/>
            </a:duotone>
            <a:extLst>
              <a:ext uri="{28A0092B-C50C-407E-A947-70E740481C1C}">
                <a14:useLocalDpi xmlns:a14="http://schemas.microsoft.com/office/drawing/2010/main" val="0"/>
              </a:ext>
            </a:extLst>
          </a:blip>
          <a:srcRect l="16881" r="16104"/>
          <a:stretch/>
        </p:blipFill>
        <p:spPr>
          <a:xfrm>
            <a:off x="7327941" y="194451"/>
            <a:ext cx="1691596" cy="3155238"/>
          </a:xfrm>
          <a:prstGeom prst="rect">
            <a:avLst/>
          </a:prstGeom>
        </p:spPr>
      </p:pic>
      <p:sp>
        <p:nvSpPr>
          <p:cNvPr id="2" name="Title 1">
            <a:extLst>
              <a:ext uri="{FF2B5EF4-FFF2-40B4-BE49-F238E27FC236}">
                <a16:creationId xmlns:a16="http://schemas.microsoft.com/office/drawing/2014/main" id="{951E4558-D7EC-E620-C48E-8DA3F11D9BFE}"/>
              </a:ext>
            </a:extLst>
          </p:cNvPr>
          <p:cNvSpPr>
            <a:spLocks noGrp="1"/>
          </p:cNvSpPr>
          <p:nvPr>
            <p:ph type="title"/>
          </p:nvPr>
        </p:nvSpPr>
        <p:spPr>
          <a:xfrm>
            <a:off x="0" y="5728553"/>
            <a:ext cx="8865010" cy="487422"/>
          </a:xfrm>
        </p:spPr>
        <p:txBody>
          <a:bodyPr vert="horz" lIns="91440" tIns="45720" rIns="91440" bIns="45720" rtlCol="0" anchor="ctr">
            <a:normAutofit/>
          </a:bodyPr>
          <a:lstStyle/>
          <a:p>
            <a:pPr algn="ctr">
              <a:spcAft>
                <a:spcPts val="600"/>
              </a:spcAft>
            </a:pPr>
            <a:r>
              <a:rPr lang="en-US" sz="2800" b="1" cap="small" dirty="0">
                <a:solidFill>
                  <a:schemeClr val="tx1"/>
                </a:solidFill>
              </a:rPr>
              <a:t>Office of the Deputy Chief Financial Officer (</a:t>
            </a:r>
            <a:r>
              <a:rPr lang="en-US" sz="2800" b="1" cap="small" dirty="0" err="1">
                <a:solidFill>
                  <a:schemeClr val="tx1"/>
                </a:solidFill>
              </a:rPr>
              <a:t>DCFO</a:t>
            </a:r>
            <a:r>
              <a:rPr lang="en-US" sz="2800" b="1" cap="small" dirty="0">
                <a:solidFill>
                  <a:schemeClr val="tx1"/>
                </a:solidFill>
              </a:rPr>
              <a:t>)</a:t>
            </a:r>
            <a:endParaRPr lang="en-US" sz="4800" b="1" kern="1200" dirty="0">
              <a:solidFill>
                <a:schemeClr val="tx1"/>
              </a:solidFill>
              <a:latin typeface="+mj-lt"/>
              <a:ea typeface="+mj-ea"/>
              <a:cs typeface="+mj-cs"/>
            </a:endParaRPr>
          </a:p>
        </p:txBody>
      </p:sp>
      <p:sp>
        <p:nvSpPr>
          <p:cNvPr id="3" name="TextBox 2">
            <a:extLst>
              <a:ext uri="{FF2B5EF4-FFF2-40B4-BE49-F238E27FC236}">
                <a16:creationId xmlns:a16="http://schemas.microsoft.com/office/drawing/2014/main" id="{E5F48F2D-F25F-0E71-0C1C-33AFCDEF7339}"/>
              </a:ext>
            </a:extLst>
          </p:cNvPr>
          <p:cNvSpPr txBox="1"/>
          <p:nvPr/>
        </p:nvSpPr>
        <p:spPr>
          <a:xfrm>
            <a:off x="5520632" y="3337585"/>
            <a:ext cx="1691596" cy="907941"/>
          </a:xfrm>
          <a:prstGeom prst="rect">
            <a:avLst/>
          </a:prstGeom>
          <a:noFill/>
        </p:spPr>
        <p:txBody>
          <a:bodyPr wrap="square" rtlCol="0">
            <a:spAutoFit/>
          </a:bodyPr>
          <a:lstStyle/>
          <a:p>
            <a:pPr algn="ctr">
              <a:spcAft>
                <a:spcPts val="600"/>
              </a:spcAft>
            </a:pPr>
            <a:r>
              <a:rPr lang="en-US" sz="1600" b="1" cap="small" dirty="0">
                <a:latin typeface="+mj-lt"/>
                <a:ea typeface="+mj-ea"/>
                <a:cs typeface="+mj-cs"/>
              </a:rPr>
              <a:t>Mr. Tom Steffens</a:t>
            </a:r>
          </a:p>
          <a:p>
            <a:pPr algn="ctr"/>
            <a:r>
              <a:rPr lang="en-US" sz="1600" cap="small" dirty="0">
                <a:latin typeface="+mj-lt"/>
                <a:ea typeface="+mj-ea"/>
                <a:cs typeface="+mj-cs"/>
              </a:rPr>
              <a:t>Deputy Chief Financial Officer</a:t>
            </a:r>
          </a:p>
        </p:txBody>
      </p:sp>
    </p:spTree>
    <p:extLst>
      <p:ext uri="{BB962C8B-B14F-4D97-AF65-F5344CB8AC3E}">
        <p14:creationId xmlns:p14="http://schemas.microsoft.com/office/powerpoint/2010/main" val="3863503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37F227-955F-3A38-B483-51DDD6B29B5E}"/>
              </a:ext>
            </a:extLst>
          </p:cNvPr>
          <p:cNvSpPr>
            <a:spLocks noGrp="1"/>
          </p:cNvSpPr>
          <p:nvPr>
            <p:ph type="title"/>
          </p:nvPr>
        </p:nvSpPr>
        <p:spPr>
          <a:xfrm>
            <a:off x="97277" y="194310"/>
            <a:ext cx="2653789" cy="6313493"/>
          </a:xfrm>
        </p:spPr>
        <p:txBody>
          <a:bodyPr anchor="t">
            <a:normAutofit/>
          </a:bodyPr>
          <a:lstStyle/>
          <a:p>
            <a:pPr algn="r"/>
            <a:r>
              <a:rPr lang="en-US" sz="2000" b="1" dirty="0">
                <a:solidFill>
                  <a:srgbClr val="FFFFFF"/>
                </a:solidFill>
              </a:rPr>
              <a:t>Review and Update PPBE-related guidance documents</a:t>
            </a:r>
            <a:br>
              <a:rPr lang="en-US" sz="2000" b="1" dirty="0">
                <a:solidFill>
                  <a:srgbClr val="FFFFFF"/>
                </a:solidFill>
              </a:rPr>
            </a:br>
            <a:br>
              <a:rPr lang="en-US" sz="2000" b="1" dirty="0">
                <a:solidFill>
                  <a:srgbClr val="FFFFFF"/>
                </a:solidFill>
              </a:rPr>
            </a:br>
            <a:br>
              <a:rPr lang="en-US" sz="2000" b="1" dirty="0">
                <a:solidFill>
                  <a:srgbClr val="FFFFFF"/>
                </a:solidFill>
              </a:rPr>
            </a:br>
            <a:r>
              <a:rPr lang="en-US" sz="1800" dirty="0">
                <a:solidFill>
                  <a:srgbClr val="FFFFFF"/>
                </a:solidFill>
              </a:rPr>
              <a:t>Deputy CFO</a:t>
            </a:r>
            <a:br>
              <a:rPr lang="en-US" sz="1800" dirty="0">
                <a:solidFill>
                  <a:srgbClr val="FFFFFF"/>
                </a:solidFill>
              </a:rPr>
            </a:br>
            <a:br>
              <a:rPr lang="en-US" sz="1800" dirty="0">
                <a:solidFill>
                  <a:srgbClr val="FFFFFF"/>
                </a:solidFill>
              </a:rPr>
            </a:br>
            <a:br>
              <a:rPr lang="en-US" sz="1800" dirty="0">
                <a:solidFill>
                  <a:srgbClr val="FFFFFF"/>
                </a:solidFill>
              </a:rPr>
            </a:br>
            <a:br>
              <a:rPr lang="en-US" sz="1800" dirty="0">
                <a:solidFill>
                  <a:srgbClr val="FFFFFF"/>
                </a:solidFill>
              </a:rPr>
            </a:br>
            <a:r>
              <a:rPr lang="en-US" sz="1800" i="1" dirty="0">
                <a:solidFill>
                  <a:srgbClr val="FFFFFF"/>
                </a:solidFill>
              </a:rPr>
              <a:t>A systematic revision and update to the  FMR and DoDD 7045.14</a:t>
            </a:r>
            <a:r>
              <a:rPr lang="en-US" sz="1800" i="1" dirty="0"/>
              <a:t>.</a:t>
            </a:r>
            <a:endParaRPr lang="en-US" sz="1800" dirty="0">
              <a:solidFill>
                <a:srgbClr val="FFFFFF"/>
              </a:solidFill>
            </a:endParaRPr>
          </a:p>
        </p:txBody>
      </p:sp>
      <p:sp>
        <p:nvSpPr>
          <p:cNvPr id="3" name="Content Placeholder 2">
            <a:extLst>
              <a:ext uri="{FF2B5EF4-FFF2-40B4-BE49-F238E27FC236}">
                <a16:creationId xmlns:a16="http://schemas.microsoft.com/office/drawing/2014/main" id="{AB78B156-ED78-1B1A-106C-6CEA7D1BCE45}"/>
              </a:ext>
            </a:extLst>
          </p:cNvPr>
          <p:cNvSpPr>
            <a:spLocks noGrp="1"/>
          </p:cNvSpPr>
          <p:nvPr>
            <p:ph idx="1"/>
          </p:nvPr>
        </p:nvSpPr>
        <p:spPr>
          <a:xfrm>
            <a:off x="3229583" y="194310"/>
            <a:ext cx="5564376" cy="6224143"/>
          </a:xfrm>
        </p:spPr>
        <p:txBody>
          <a:bodyPr anchor="t">
            <a:normAutofit/>
          </a:bodyPr>
          <a:lstStyle/>
          <a:p>
            <a:pPr marL="0" indent="0">
              <a:lnSpc>
                <a:spcPct val="100000"/>
              </a:lnSpc>
              <a:spcBef>
                <a:spcPts val="0"/>
              </a:spcBef>
              <a:spcAft>
                <a:spcPts val="1200"/>
              </a:spcAft>
              <a:buNone/>
            </a:pPr>
            <a:r>
              <a:rPr lang="en-US" sz="1800" b="1" dirty="0"/>
              <a:t>Objective. </a:t>
            </a:r>
            <a:r>
              <a:rPr lang="en-US" sz="1800" dirty="0"/>
              <a:t>To provide a clear, consistent, and current guidance that enables efficient and effective decision making at the lowest levels. </a:t>
            </a:r>
          </a:p>
          <a:p>
            <a:pPr marL="0" indent="0">
              <a:lnSpc>
                <a:spcPct val="100000"/>
              </a:lnSpc>
              <a:spcBef>
                <a:spcPts val="1200"/>
              </a:spcBef>
              <a:buNone/>
            </a:pPr>
            <a:r>
              <a:rPr lang="en-US" sz="1800" b="1" dirty="0"/>
              <a:t>Key Activities.</a:t>
            </a:r>
          </a:p>
          <a:p>
            <a:pPr marL="457200" lvl="1">
              <a:lnSpc>
                <a:spcPct val="100000"/>
              </a:lnSpc>
              <a:spcBef>
                <a:spcPts val="0"/>
              </a:spcBef>
            </a:pPr>
            <a:r>
              <a:rPr lang="en-US" sz="1800" dirty="0"/>
              <a:t>Identify FMR chapters that require revision. </a:t>
            </a:r>
          </a:p>
          <a:p>
            <a:pPr marL="457200" lvl="1">
              <a:lnSpc>
                <a:spcPct val="100000"/>
              </a:lnSpc>
              <a:spcBef>
                <a:spcPts val="0"/>
              </a:spcBef>
            </a:pPr>
            <a:r>
              <a:rPr lang="en-US" sz="1800" dirty="0"/>
              <a:t>Update and reissue the DoDD 7045.14. </a:t>
            </a:r>
          </a:p>
          <a:p>
            <a:pPr marL="457200" lvl="1">
              <a:lnSpc>
                <a:spcPct val="100000"/>
              </a:lnSpc>
              <a:spcBef>
                <a:spcPts val="0"/>
              </a:spcBef>
            </a:pPr>
            <a:r>
              <a:rPr lang="en-US" sz="1800" dirty="0"/>
              <a:t>Revised chapters will be published through the end of 2026.</a:t>
            </a:r>
          </a:p>
          <a:p>
            <a:pPr marL="0" indent="0">
              <a:lnSpc>
                <a:spcPct val="100000"/>
              </a:lnSpc>
              <a:spcBef>
                <a:spcPts val="1200"/>
              </a:spcBef>
              <a:buNone/>
            </a:pPr>
            <a:r>
              <a:rPr lang="en-US" sz="1800" b="1" dirty="0"/>
              <a:t>FM Strategy. </a:t>
            </a:r>
            <a:r>
              <a:rPr lang="en-US" sz="1800" dirty="0"/>
              <a:t>Supports Strategic Goals #1, 2, and 4 to Cultivate a skilled and inspired FM workforce, optimize taxpayer dollars for the highest value outcomes, and simplify policy to support productive change. </a:t>
            </a:r>
          </a:p>
          <a:p>
            <a:pPr marL="0" indent="0">
              <a:lnSpc>
                <a:spcPct val="100000"/>
              </a:lnSpc>
              <a:spcBef>
                <a:spcPts val="1200"/>
              </a:spcBef>
              <a:buNone/>
            </a:pPr>
            <a:r>
              <a:rPr lang="en-US" sz="1800" b="1" dirty="0"/>
              <a:t>How can the FM Community support this implementation. </a:t>
            </a:r>
            <a:r>
              <a:rPr lang="en-US" sz="1800" dirty="0"/>
              <a:t>Leadership, team focus, planning and resources. </a:t>
            </a:r>
          </a:p>
        </p:txBody>
      </p:sp>
    </p:spTree>
    <p:extLst>
      <p:ext uri="{BB962C8B-B14F-4D97-AF65-F5344CB8AC3E}">
        <p14:creationId xmlns:p14="http://schemas.microsoft.com/office/powerpoint/2010/main" val="340999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2" name="Rectangle 1060">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descr="Acting Director, Human Capital and Resource Management">
            <a:extLst>
              <a:ext uri="{FF2B5EF4-FFF2-40B4-BE49-F238E27FC236}">
                <a16:creationId xmlns:a16="http://schemas.microsoft.com/office/drawing/2014/main" id="{56D80B86-D93B-7ADB-D6C0-2C373A010AB1}"/>
              </a:ext>
            </a:extLst>
          </p:cNvPr>
          <p:cNvPicPr>
            <a:picLocks noChangeAspect="1" noChangeArrowheads="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16492" r="16491" b="-1"/>
          <a:stretch/>
        </p:blipFill>
        <p:spPr bwMode="auto">
          <a:xfrm>
            <a:off x="138418" y="187900"/>
            <a:ext cx="1691597" cy="31552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8A8FF73-BB6C-D46E-97FD-7F6D0D1C55F0}"/>
              </a:ext>
            </a:extLst>
          </p:cNvPr>
          <p:cNvPicPr>
            <a:picLocks noChangeAspect="1"/>
          </p:cNvPicPr>
          <p:nvPr/>
        </p:nvPicPr>
        <p:blipFill>
          <a:blip r:embed="rId4" cstate="print">
            <a:alphaModFix amt="5000"/>
            <a:extLst>
              <a:ext uri="{28A0092B-C50C-407E-A947-70E740481C1C}">
                <a14:useLocalDpi xmlns:a14="http://schemas.microsoft.com/office/drawing/2010/main" val="0"/>
              </a:ext>
            </a:extLst>
          </a:blip>
          <a:stretch>
            <a:fillRect/>
          </a:stretch>
        </p:blipFill>
        <p:spPr>
          <a:xfrm>
            <a:off x="1931772" y="2732608"/>
            <a:ext cx="5172000" cy="5212251"/>
          </a:xfrm>
          <a:prstGeom prst="rect">
            <a:avLst/>
          </a:prstGeom>
        </p:spPr>
      </p:pic>
      <p:pic>
        <p:nvPicPr>
          <p:cNvPr id="1030" name="Picture 6" descr="Deputy Chief Financial Officer (DCFO)">
            <a:extLst>
              <a:ext uri="{FF2B5EF4-FFF2-40B4-BE49-F238E27FC236}">
                <a16:creationId xmlns:a16="http://schemas.microsoft.com/office/drawing/2014/main" id="{A72AE243-BF3E-09A3-4A0A-3F0B48A1F023}"/>
              </a:ext>
            </a:extLst>
          </p:cNvPr>
          <p:cNvPicPr>
            <a:picLocks noChangeAspect="1" noChangeArrowheads="1"/>
          </p:cNvPicPr>
          <p:nvPr/>
        </p:nvPicPr>
        <p:blipFill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l="12048" r="20935" b="-2"/>
          <a:stretch/>
        </p:blipFill>
        <p:spPr bwMode="auto">
          <a:xfrm>
            <a:off x="5527093" y="187900"/>
            <a:ext cx="1691597" cy="315523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2ED47231-A390-05A3-0F08-EE6FE4590C40}"/>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l="16492" r="16492"/>
          <a:stretch/>
        </p:blipFill>
        <p:spPr bwMode="auto">
          <a:xfrm>
            <a:off x="1936079" y="194451"/>
            <a:ext cx="1691596" cy="315523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rystyna M. A. Kolesar">
            <a:extLst>
              <a:ext uri="{FF2B5EF4-FFF2-40B4-BE49-F238E27FC236}">
                <a16:creationId xmlns:a16="http://schemas.microsoft.com/office/drawing/2014/main" id="{26E86253-7309-28F8-D7B5-5C134B1987A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1805" r="21179" b="-1"/>
          <a:stretch/>
        </p:blipFill>
        <p:spPr bwMode="auto">
          <a:xfrm>
            <a:off x="3729433" y="187900"/>
            <a:ext cx="1691596" cy="31552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person, person, red, wearing&#10;&#10;Description automatically generated">
            <a:extLst>
              <a:ext uri="{FF2B5EF4-FFF2-40B4-BE49-F238E27FC236}">
                <a16:creationId xmlns:a16="http://schemas.microsoft.com/office/drawing/2014/main" id="{2AB684C3-0303-0338-43C7-B26BE468F77A}"/>
              </a:ext>
            </a:extLst>
          </p:cNvPr>
          <p:cNvPicPr>
            <a:picLocks noChangeAspect="1"/>
          </p:cNvPicPr>
          <p:nvPr/>
        </p:nvPicPr>
        <p:blipFill rotWithShape="1">
          <a:blip r:embed="rId8" cstate="print">
            <a:duotone>
              <a:schemeClr val="bg2">
                <a:shade val="45000"/>
                <a:satMod val="135000"/>
              </a:schemeClr>
              <a:prstClr val="white"/>
            </a:duotone>
            <a:extLst>
              <a:ext uri="{28A0092B-C50C-407E-A947-70E740481C1C}">
                <a14:useLocalDpi xmlns:a14="http://schemas.microsoft.com/office/drawing/2010/main" val="0"/>
              </a:ext>
            </a:extLst>
          </a:blip>
          <a:srcRect l="16881" r="16104"/>
          <a:stretch/>
        </p:blipFill>
        <p:spPr>
          <a:xfrm>
            <a:off x="7327941" y="194451"/>
            <a:ext cx="1691596" cy="3155238"/>
          </a:xfrm>
          <a:prstGeom prst="rect">
            <a:avLst/>
          </a:prstGeom>
        </p:spPr>
      </p:pic>
      <p:sp>
        <p:nvSpPr>
          <p:cNvPr id="2" name="Title 1">
            <a:extLst>
              <a:ext uri="{FF2B5EF4-FFF2-40B4-BE49-F238E27FC236}">
                <a16:creationId xmlns:a16="http://schemas.microsoft.com/office/drawing/2014/main" id="{951E4558-D7EC-E620-C48E-8DA3F11D9BFE}"/>
              </a:ext>
            </a:extLst>
          </p:cNvPr>
          <p:cNvSpPr>
            <a:spLocks noGrp="1"/>
          </p:cNvSpPr>
          <p:nvPr>
            <p:ph type="title"/>
          </p:nvPr>
        </p:nvSpPr>
        <p:spPr>
          <a:xfrm>
            <a:off x="-1" y="5728553"/>
            <a:ext cx="9019537" cy="487422"/>
          </a:xfrm>
        </p:spPr>
        <p:txBody>
          <a:bodyPr vert="horz" lIns="91440" tIns="45720" rIns="91440" bIns="45720" rtlCol="0" anchor="ctr">
            <a:noAutofit/>
          </a:bodyPr>
          <a:lstStyle/>
          <a:p>
            <a:pPr algn="ctr">
              <a:spcAft>
                <a:spcPts val="600"/>
              </a:spcAft>
            </a:pPr>
            <a:r>
              <a:rPr lang="en-US" sz="2400" b="1" cap="small" dirty="0">
                <a:solidFill>
                  <a:schemeClr val="tx1"/>
                </a:solidFill>
              </a:rPr>
              <a:t>Office of the Deputy Comptroller, Enterprise Financial Transformation (EFT)</a:t>
            </a:r>
            <a:endParaRPr lang="en-US" sz="4000" b="1" kern="1200" dirty="0">
              <a:solidFill>
                <a:schemeClr val="tx1"/>
              </a:solidFill>
              <a:latin typeface="+mj-lt"/>
              <a:ea typeface="+mj-ea"/>
              <a:cs typeface="+mj-cs"/>
            </a:endParaRPr>
          </a:p>
        </p:txBody>
      </p:sp>
      <p:sp>
        <p:nvSpPr>
          <p:cNvPr id="3" name="TextBox 2">
            <a:extLst>
              <a:ext uri="{FF2B5EF4-FFF2-40B4-BE49-F238E27FC236}">
                <a16:creationId xmlns:a16="http://schemas.microsoft.com/office/drawing/2014/main" id="{F674A7E0-47AF-F25D-2D3F-D765AB9D2EA8}"/>
              </a:ext>
            </a:extLst>
          </p:cNvPr>
          <p:cNvSpPr txBox="1"/>
          <p:nvPr/>
        </p:nvSpPr>
        <p:spPr>
          <a:xfrm>
            <a:off x="3729433" y="3343138"/>
            <a:ext cx="1688409" cy="907941"/>
          </a:xfrm>
          <a:prstGeom prst="rect">
            <a:avLst/>
          </a:prstGeom>
          <a:noFill/>
        </p:spPr>
        <p:txBody>
          <a:bodyPr wrap="square" rtlCol="0">
            <a:spAutoFit/>
          </a:bodyPr>
          <a:lstStyle/>
          <a:p>
            <a:pPr algn="ctr">
              <a:spcAft>
                <a:spcPts val="600"/>
              </a:spcAft>
            </a:pPr>
            <a:r>
              <a:rPr lang="en-US" sz="1600" b="1" cap="small" dirty="0">
                <a:latin typeface="+mj-lt"/>
                <a:ea typeface="+mj-ea"/>
                <a:cs typeface="+mj-cs"/>
              </a:rPr>
              <a:t>Ms. Krysty Kolesar</a:t>
            </a:r>
          </a:p>
          <a:p>
            <a:pPr algn="ctr"/>
            <a:r>
              <a:rPr lang="en-US" sz="1600" cap="small" dirty="0">
                <a:latin typeface="+mj-lt"/>
                <a:ea typeface="+mj-ea"/>
                <a:cs typeface="+mj-cs"/>
              </a:rPr>
              <a:t>Deputy Comptroller</a:t>
            </a:r>
          </a:p>
        </p:txBody>
      </p:sp>
    </p:spTree>
    <p:extLst>
      <p:ext uri="{BB962C8B-B14F-4D97-AF65-F5344CB8AC3E}">
        <p14:creationId xmlns:p14="http://schemas.microsoft.com/office/powerpoint/2010/main" val="282744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37F227-955F-3A38-B483-51DDD6B29B5E}"/>
              </a:ext>
            </a:extLst>
          </p:cNvPr>
          <p:cNvSpPr>
            <a:spLocks noGrp="1"/>
          </p:cNvSpPr>
          <p:nvPr>
            <p:ph type="title"/>
          </p:nvPr>
        </p:nvSpPr>
        <p:spPr>
          <a:xfrm>
            <a:off x="155643" y="194310"/>
            <a:ext cx="2595423" cy="6313493"/>
          </a:xfrm>
        </p:spPr>
        <p:txBody>
          <a:bodyPr anchor="t">
            <a:normAutofit/>
          </a:bodyPr>
          <a:lstStyle/>
          <a:p>
            <a:pPr algn="r"/>
            <a:r>
              <a:rPr lang="en-US" sz="2000" b="1" dirty="0">
                <a:solidFill>
                  <a:srgbClr val="FFFFFF"/>
                </a:solidFill>
              </a:rPr>
              <a:t>Expand PPBE Analytics via Advana</a:t>
            </a:r>
            <a:br>
              <a:rPr lang="en-US" sz="2000" b="1" dirty="0">
                <a:solidFill>
                  <a:srgbClr val="FFFFFF"/>
                </a:solidFill>
              </a:rPr>
            </a:br>
            <a:br>
              <a:rPr lang="en-US" sz="2000" b="1" dirty="0">
                <a:solidFill>
                  <a:srgbClr val="FFFFFF"/>
                </a:solidFill>
              </a:rPr>
            </a:br>
            <a:br>
              <a:rPr lang="en-US" sz="2000" b="1" dirty="0">
                <a:solidFill>
                  <a:srgbClr val="FFFFFF"/>
                </a:solidFill>
              </a:rPr>
            </a:br>
            <a:r>
              <a:rPr lang="en-US" sz="1800" dirty="0">
                <a:solidFill>
                  <a:srgbClr val="FFFFFF"/>
                </a:solidFill>
              </a:rPr>
              <a:t>Deputy Comptroller for Enterprise Financial Transformation (EFT)</a:t>
            </a:r>
            <a:br>
              <a:rPr lang="en-US" sz="1800" dirty="0">
                <a:solidFill>
                  <a:srgbClr val="FFFFFF"/>
                </a:solidFill>
              </a:rPr>
            </a:br>
            <a:br>
              <a:rPr lang="en-US" sz="1800" dirty="0">
                <a:solidFill>
                  <a:srgbClr val="FFFFFF"/>
                </a:solidFill>
              </a:rPr>
            </a:br>
            <a:br>
              <a:rPr lang="en-US" sz="1800" dirty="0">
                <a:solidFill>
                  <a:srgbClr val="FFFFFF"/>
                </a:solidFill>
              </a:rPr>
            </a:br>
            <a:br>
              <a:rPr lang="en-US" sz="1800" dirty="0">
                <a:solidFill>
                  <a:srgbClr val="FFFFFF"/>
                </a:solidFill>
              </a:rPr>
            </a:br>
            <a:br>
              <a:rPr lang="en-US" sz="1800" dirty="0">
                <a:solidFill>
                  <a:srgbClr val="FFFFFF"/>
                </a:solidFill>
              </a:rPr>
            </a:br>
            <a:r>
              <a:rPr lang="en-US" sz="1800" i="1" dirty="0"/>
              <a:t>The Commission recommends the OUSD(C), develop an implementation plan to expand the scope of analytics of the PPBE process</a:t>
            </a:r>
            <a:br>
              <a:rPr lang="en-US" sz="1800" i="1" dirty="0"/>
            </a:br>
            <a:r>
              <a:rPr lang="en-US" sz="1800" i="1" dirty="0"/>
              <a:t>within Advana.</a:t>
            </a:r>
            <a:endParaRPr lang="en-US" sz="1800" dirty="0">
              <a:solidFill>
                <a:srgbClr val="FFFFFF"/>
              </a:solidFill>
            </a:endParaRPr>
          </a:p>
        </p:txBody>
      </p:sp>
      <p:sp>
        <p:nvSpPr>
          <p:cNvPr id="3" name="Content Placeholder 2">
            <a:extLst>
              <a:ext uri="{FF2B5EF4-FFF2-40B4-BE49-F238E27FC236}">
                <a16:creationId xmlns:a16="http://schemas.microsoft.com/office/drawing/2014/main" id="{AB78B156-ED78-1B1A-106C-6CEA7D1BCE45}"/>
              </a:ext>
            </a:extLst>
          </p:cNvPr>
          <p:cNvSpPr>
            <a:spLocks noGrp="1"/>
          </p:cNvSpPr>
          <p:nvPr>
            <p:ph idx="1"/>
          </p:nvPr>
        </p:nvSpPr>
        <p:spPr>
          <a:xfrm>
            <a:off x="3229583" y="194310"/>
            <a:ext cx="5564376" cy="6224143"/>
          </a:xfrm>
        </p:spPr>
        <p:txBody>
          <a:bodyPr anchor="t">
            <a:normAutofit/>
          </a:bodyPr>
          <a:lstStyle/>
          <a:p>
            <a:pPr marL="0" indent="0">
              <a:lnSpc>
                <a:spcPct val="100000"/>
              </a:lnSpc>
              <a:spcBef>
                <a:spcPts val="0"/>
              </a:spcBef>
              <a:spcAft>
                <a:spcPts val="1200"/>
              </a:spcAft>
              <a:buNone/>
            </a:pPr>
            <a:r>
              <a:rPr lang="en-US" sz="1800" b="1" dirty="0"/>
              <a:t>Objective. </a:t>
            </a:r>
            <a:r>
              <a:rPr lang="en-US" sz="1800" dirty="0"/>
              <a:t>To leverage Advana within the PPBE process for enhanced analytics and decision-making to improve resource allocation and efficiency. </a:t>
            </a:r>
          </a:p>
          <a:p>
            <a:pPr marL="0" indent="0">
              <a:lnSpc>
                <a:spcPct val="100000"/>
              </a:lnSpc>
              <a:spcBef>
                <a:spcPts val="1200"/>
              </a:spcBef>
              <a:buNone/>
            </a:pPr>
            <a:r>
              <a:rPr lang="en-US" sz="1800" b="1" dirty="0"/>
              <a:t>Key Activities.</a:t>
            </a:r>
          </a:p>
          <a:p>
            <a:pPr marL="457200" lvl="1">
              <a:lnSpc>
                <a:spcPct val="100000"/>
              </a:lnSpc>
              <a:spcBef>
                <a:spcPts val="0"/>
              </a:spcBef>
            </a:pPr>
            <a:r>
              <a:rPr lang="en-US" sz="1800" dirty="0"/>
              <a:t>Assessment and Planning </a:t>
            </a:r>
          </a:p>
          <a:p>
            <a:pPr marL="457200" lvl="1">
              <a:lnSpc>
                <a:spcPct val="100000"/>
              </a:lnSpc>
              <a:spcBef>
                <a:spcPts val="0"/>
              </a:spcBef>
            </a:pPr>
            <a:r>
              <a:rPr lang="en-US" sz="1800" dirty="0"/>
              <a:t>Expand Data Ingestion in Advana</a:t>
            </a:r>
          </a:p>
          <a:p>
            <a:pPr marL="457200" lvl="1">
              <a:lnSpc>
                <a:spcPct val="100000"/>
              </a:lnSpc>
              <a:spcBef>
                <a:spcPts val="0"/>
              </a:spcBef>
            </a:pPr>
            <a:r>
              <a:rPr lang="en-US" sz="1800" dirty="0"/>
              <a:t>Expand using Advana in the Mid-Year Review Process </a:t>
            </a:r>
          </a:p>
          <a:p>
            <a:pPr marL="457200" lvl="1">
              <a:lnSpc>
                <a:spcPct val="100000"/>
              </a:lnSpc>
              <a:spcBef>
                <a:spcPts val="0"/>
              </a:spcBef>
            </a:pPr>
            <a:r>
              <a:rPr lang="en-US" sz="1800" dirty="0"/>
              <a:t>Incorporate Artificial Intelligence (AI)/Machine Learning (ML) for predictive modeling</a:t>
            </a:r>
          </a:p>
          <a:p>
            <a:pPr marL="457200" lvl="1">
              <a:lnSpc>
                <a:spcPct val="100000"/>
              </a:lnSpc>
              <a:spcBef>
                <a:spcPts val="0"/>
              </a:spcBef>
            </a:pPr>
            <a:r>
              <a:rPr lang="en-US" sz="1800" dirty="0"/>
              <a:t>Integrate General Ledger Execution Data </a:t>
            </a:r>
          </a:p>
          <a:p>
            <a:pPr marL="457200" lvl="1">
              <a:lnSpc>
                <a:spcPct val="100000"/>
              </a:lnSpc>
              <a:spcBef>
                <a:spcPts val="0"/>
              </a:spcBef>
            </a:pPr>
            <a:r>
              <a:rPr lang="en-US" sz="1800" dirty="0"/>
              <a:t>DoD Dashboard Development &amp; Enhancement</a:t>
            </a:r>
          </a:p>
          <a:p>
            <a:pPr marL="0" indent="0">
              <a:lnSpc>
                <a:spcPct val="100000"/>
              </a:lnSpc>
              <a:spcBef>
                <a:spcPts val="1200"/>
              </a:spcBef>
              <a:buNone/>
            </a:pPr>
            <a:r>
              <a:rPr lang="en-US" sz="1800" b="1" dirty="0"/>
              <a:t>FM Strategy. </a:t>
            </a:r>
            <a:r>
              <a:rPr lang="en-US" sz="1800" dirty="0"/>
              <a:t>Supports Strategic Goals #2, 4, and 5 to optimize taxpayer dollars for the highest value outcomes, simplify policy to support productive change, and improve data quality to make data easier to use for decision-making.  </a:t>
            </a:r>
          </a:p>
          <a:p>
            <a:pPr marL="0" indent="0">
              <a:lnSpc>
                <a:spcPct val="100000"/>
              </a:lnSpc>
              <a:spcBef>
                <a:spcPts val="1200"/>
              </a:spcBef>
              <a:buNone/>
            </a:pPr>
            <a:r>
              <a:rPr lang="en-US" sz="1800" b="1" dirty="0"/>
              <a:t>How can the FM Community support this implementation. </a:t>
            </a:r>
            <a:r>
              <a:rPr lang="en-US" sz="1800" dirty="0"/>
              <a:t>Collaboration with stakeholders for smooth data integration. </a:t>
            </a:r>
          </a:p>
        </p:txBody>
      </p:sp>
    </p:spTree>
    <p:extLst>
      <p:ext uri="{BB962C8B-B14F-4D97-AF65-F5344CB8AC3E}">
        <p14:creationId xmlns:p14="http://schemas.microsoft.com/office/powerpoint/2010/main" val="3220486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37F227-955F-3A38-B483-51DDD6B29B5E}"/>
              </a:ext>
            </a:extLst>
          </p:cNvPr>
          <p:cNvSpPr>
            <a:spLocks noGrp="1"/>
          </p:cNvSpPr>
          <p:nvPr>
            <p:ph type="title"/>
          </p:nvPr>
        </p:nvSpPr>
        <p:spPr>
          <a:xfrm>
            <a:off x="155643" y="194310"/>
            <a:ext cx="2595423" cy="6313493"/>
          </a:xfrm>
        </p:spPr>
        <p:txBody>
          <a:bodyPr anchor="t">
            <a:normAutofit/>
          </a:bodyPr>
          <a:lstStyle/>
          <a:p>
            <a:pPr algn="r"/>
            <a:r>
              <a:rPr lang="en-US" sz="2000" b="1" dirty="0">
                <a:solidFill>
                  <a:srgbClr val="FFFFFF"/>
                </a:solidFill>
              </a:rPr>
              <a:t>Streamline Processes and Improve Analytic Capabilities to Reduce Workload</a:t>
            </a:r>
            <a:br>
              <a:rPr lang="en-US" sz="2000" b="1" dirty="0">
                <a:solidFill>
                  <a:srgbClr val="FFFFFF"/>
                </a:solidFill>
              </a:rPr>
            </a:br>
            <a:br>
              <a:rPr lang="en-US" sz="2000" b="1" dirty="0">
                <a:solidFill>
                  <a:srgbClr val="FFFFFF"/>
                </a:solidFill>
              </a:rPr>
            </a:br>
            <a:br>
              <a:rPr lang="en-US" sz="2000" b="1" dirty="0">
                <a:solidFill>
                  <a:srgbClr val="FFFFFF"/>
                </a:solidFill>
              </a:rPr>
            </a:br>
            <a:r>
              <a:rPr lang="en-US" sz="1800" dirty="0">
                <a:solidFill>
                  <a:srgbClr val="FFFFFF"/>
                </a:solidFill>
              </a:rPr>
              <a:t>Deputy Comptroller for Enterprise Financial Transformation (EFT)</a:t>
            </a:r>
            <a:br>
              <a:rPr lang="en-US" sz="1800" dirty="0">
                <a:solidFill>
                  <a:srgbClr val="FFFFFF"/>
                </a:solidFill>
              </a:rPr>
            </a:br>
            <a:br>
              <a:rPr lang="en-US" sz="1800" dirty="0">
                <a:solidFill>
                  <a:srgbClr val="FFFFFF"/>
                </a:solidFill>
              </a:rPr>
            </a:br>
            <a:br>
              <a:rPr lang="en-US" sz="1800" dirty="0">
                <a:solidFill>
                  <a:srgbClr val="FFFFFF"/>
                </a:solidFill>
              </a:rPr>
            </a:br>
            <a:br>
              <a:rPr lang="en-US" sz="1800" dirty="0">
                <a:solidFill>
                  <a:srgbClr val="FFFFFF"/>
                </a:solidFill>
              </a:rPr>
            </a:br>
            <a:br>
              <a:rPr lang="en-US" sz="1800" dirty="0">
                <a:solidFill>
                  <a:srgbClr val="FFFFFF"/>
                </a:solidFill>
              </a:rPr>
            </a:br>
            <a:r>
              <a:rPr lang="en-US" sz="1800" i="1" dirty="0">
                <a:solidFill>
                  <a:srgbClr val="FFFFFF"/>
                </a:solidFill>
              </a:rPr>
              <a:t>The Commission recommends the DoD improve analytic capabilities to reduce the workload in the PPBE process, including</a:t>
            </a:r>
            <a:br>
              <a:rPr lang="en-US" sz="1800" i="1" dirty="0">
                <a:solidFill>
                  <a:srgbClr val="FFFFFF"/>
                </a:solidFill>
              </a:rPr>
            </a:br>
            <a:r>
              <a:rPr lang="en-US" sz="1800" i="1" dirty="0">
                <a:solidFill>
                  <a:srgbClr val="FFFFFF"/>
                </a:solidFill>
              </a:rPr>
              <a:t> optimizing the use of the Advana for budgetary analytic capabilities, and</a:t>
            </a:r>
            <a:br>
              <a:rPr lang="en-US" sz="1800" i="1" dirty="0">
                <a:solidFill>
                  <a:srgbClr val="FFFFFF"/>
                </a:solidFill>
              </a:rPr>
            </a:br>
            <a:r>
              <a:rPr lang="en-US" sz="1800" i="1" dirty="0">
                <a:solidFill>
                  <a:srgbClr val="FFFFFF"/>
                </a:solidFill>
              </a:rPr>
              <a:t>streamlining the organizational structure</a:t>
            </a:r>
            <a:r>
              <a:rPr lang="en-US" sz="1600" i="1" dirty="0"/>
              <a:t>.</a:t>
            </a:r>
            <a:endParaRPr lang="en-US" sz="1800" dirty="0">
              <a:solidFill>
                <a:srgbClr val="FFFFFF"/>
              </a:solidFill>
            </a:endParaRPr>
          </a:p>
        </p:txBody>
      </p:sp>
      <p:sp>
        <p:nvSpPr>
          <p:cNvPr id="3" name="Content Placeholder 2">
            <a:extLst>
              <a:ext uri="{FF2B5EF4-FFF2-40B4-BE49-F238E27FC236}">
                <a16:creationId xmlns:a16="http://schemas.microsoft.com/office/drawing/2014/main" id="{AB78B156-ED78-1B1A-106C-6CEA7D1BCE45}"/>
              </a:ext>
            </a:extLst>
          </p:cNvPr>
          <p:cNvSpPr>
            <a:spLocks noGrp="1"/>
          </p:cNvSpPr>
          <p:nvPr>
            <p:ph idx="1"/>
          </p:nvPr>
        </p:nvSpPr>
        <p:spPr>
          <a:xfrm>
            <a:off x="3229583" y="194310"/>
            <a:ext cx="5564376" cy="6224143"/>
          </a:xfrm>
        </p:spPr>
        <p:txBody>
          <a:bodyPr anchor="t">
            <a:normAutofit/>
          </a:bodyPr>
          <a:lstStyle/>
          <a:p>
            <a:pPr marL="0" indent="0">
              <a:lnSpc>
                <a:spcPct val="100000"/>
              </a:lnSpc>
              <a:spcBef>
                <a:spcPts val="0"/>
              </a:spcBef>
              <a:spcAft>
                <a:spcPts val="1200"/>
              </a:spcAft>
              <a:buNone/>
            </a:pPr>
            <a:r>
              <a:rPr lang="en-US" sz="1800" b="1" dirty="0"/>
              <a:t>Objective. </a:t>
            </a:r>
            <a:r>
              <a:rPr lang="en-US" sz="1800" dirty="0"/>
              <a:t>By leveraging technology and optimizing organizational structures, the Department’s objective aims to reduce workload, improve operational efficiency, and support more effective decision making. </a:t>
            </a:r>
          </a:p>
          <a:p>
            <a:pPr marL="0" indent="0">
              <a:lnSpc>
                <a:spcPct val="100000"/>
              </a:lnSpc>
              <a:spcBef>
                <a:spcPts val="1200"/>
              </a:spcBef>
              <a:buNone/>
            </a:pPr>
            <a:r>
              <a:rPr lang="en-US" sz="1800" b="1" dirty="0"/>
              <a:t>Key Activities.</a:t>
            </a:r>
          </a:p>
          <a:p>
            <a:pPr marL="457200" lvl="1">
              <a:lnSpc>
                <a:spcPct val="100000"/>
              </a:lnSpc>
              <a:spcBef>
                <a:spcPts val="0"/>
              </a:spcBef>
            </a:pPr>
            <a:r>
              <a:rPr lang="en-US" sz="1800" dirty="0"/>
              <a:t>Enhance budgetary and execution trend analysis</a:t>
            </a:r>
          </a:p>
          <a:p>
            <a:pPr marL="457200" lvl="1">
              <a:lnSpc>
                <a:spcPct val="100000"/>
              </a:lnSpc>
              <a:spcBef>
                <a:spcPts val="0"/>
              </a:spcBef>
            </a:pPr>
            <a:r>
              <a:rPr lang="en-US" sz="1800" dirty="0"/>
              <a:t>Change Management program</a:t>
            </a:r>
          </a:p>
          <a:p>
            <a:pPr marL="457200" lvl="1">
              <a:lnSpc>
                <a:spcPct val="100000"/>
              </a:lnSpc>
              <a:spcBef>
                <a:spcPts val="0"/>
              </a:spcBef>
            </a:pPr>
            <a:r>
              <a:rPr lang="en-US" sz="1800" dirty="0"/>
              <a:t>Streamline and automate data ingestion process </a:t>
            </a:r>
          </a:p>
          <a:p>
            <a:pPr marL="457200" lvl="1">
              <a:lnSpc>
                <a:spcPct val="100000"/>
              </a:lnSpc>
              <a:spcBef>
                <a:spcPts val="0"/>
              </a:spcBef>
            </a:pPr>
            <a:r>
              <a:rPr lang="en-US" sz="1800" dirty="0"/>
              <a:t>Data Entry Application and Management</a:t>
            </a:r>
          </a:p>
          <a:p>
            <a:pPr marL="0" indent="0">
              <a:lnSpc>
                <a:spcPct val="100000"/>
              </a:lnSpc>
              <a:spcBef>
                <a:spcPts val="1200"/>
              </a:spcBef>
              <a:buNone/>
            </a:pPr>
            <a:r>
              <a:rPr lang="en-US" sz="1800" b="1" dirty="0"/>
              <a:t>FM Strategy. </a:t>
            </a:r>
            <a:r>
              <a:rPr lang="en-US" sz="1800" dirty="0"/>
              <a:t>Supports Strategic Goals #2, 4, and 5 to optimize taxpayer dollars for the highest value outcomes, simplify policy to support productive change, and improve data quality to make data easier to use for decision-making.  </a:t>
            </a:r>
          </a:p>
          <a:p>
            <a:pPr marL="0" indent="0">
              <a:lnSpc>
                <a:spcPct val="100000"/>
              </a:lnSpc>
              <a:spcBef>
                <a:spcPts val="1200"/>
              </a:spcBef>
              <a:buNone/>
            </a:pPr>
            <a:r>
              <a:rPr lang="en-US" sz="1800" b="1" dirty="0"/>
              <a:t>How can the FM Community support this implementation. </a:t>
            </a:r>
            <a:r>
              <a:rPr lang="en-US" sz="1800" dirty="0"/>
              <a:t>Policy Development and Implementation, Technical Expertise and Training, and Collaboration and Coordination</a:t>
            </a:r>
          </a:p>
          <a:p>
            <a:pPr marL="0" indent="0">
              <a:lnSpc>
                <a:spcPct val="100000"/>
              </a:lnSpc>
              <a:spcBef>
                <a:spcPts val="1200"/>
              </a:spcBef>
              <a:buNone/>
            </a:pPr>
            <a:endParaRPr lang="en-US" sz="1800" dirty="0"/>
          </a:p>
        </p:txBody>
      </p:sp>
    </p:spTree>
    <p:extLst>
      <p:ext uri="{BB962C8B-B14F-4D97-AF65-F5344CB8AC3E}">
        <p14:creationId xmlns:p14="http://schemas.microsoft.com/office/powerpoint/2010/main" val="2157854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37F227-955F-3A38-B483-51DDD6B29B5E}"/>
              </a:ext>
            </a:extLst>
          </p:cNvPr>
          <p:cNvSpPr>
            <a:spLocks noGrp="1"/>
          </p:cNvSpPr>
          <p:nvPr>
            <p:ph type="title"/>
          </p:nvPr>
        </p:nvSpPr>
        <p:spPr>
          <a:xfrm>
            <a:off x="155643" y="194310"/>
            <a:ext cx="2595423" cy="6313493"/>
          </a:xfrm>
        </p:spPr>
        <p:txBody>
          <a:bodyPr anchor="t">
            <a:normAutofit fontScale="90000"/>
          </a:bodyPr>
          <a:lstStyle/>
          <a:p>
            <a:pPr algn="r"/>
            <a:r>
              <a:rPr lang="en-US" sz="2000" b="1" dirty="0">
                <a:solidFill>
                  <a:srgbClr val="FFFFFF"/>
                </a:solidFill>
              </a:rPr>
              <a:t>Provide annual report and briefing to Congress on DoD’s strategy for consolidating, rationalizing, integration, and modernizing DoD PPBE business systems</a:t>
            </a:r>
            <a:br>
              <a:rPr lang="en-US" sz="2000" b="1" dirty="0">
                <a:solidFill>
                  <a:srgbClr val="FFFFFF"/>
                </a:solidFill>
              </a:rPr>
            </a:br>
            <a:br>
              <a:rPr lang="en-US" sz="2000" b="1" dirty="0">
                <a:solidFill>
                  <a:srgbClr val="FFFFFF"/>
                </a:solidFill>
              </a:rPr>
            </a:br>
            <a:br>
              <a:rPr lang="en-US" sz="2000" b="1" dirty="0">
                <a:solidFill>
                  <a:srgbClr val="FFFFFF"/>
                </a:solidFill>
              </a:rPr>
            </a:br>
            <a:r>
              <a:rPr lang="en-US" sz="1800" dirty="0">
                <a:solidFill>
                  <a:srgbClr val="FFFFFF"/>
                </a:solidFill>
              </a:rPr>
              <a:t>Deputy Comptroller for Enterprise Financial Transformation (EFT)</a:t>
            </a:r>
            <a:br>
              <a:rPr lang="en-US" sz="1800" dirty="0">
                <a:solidFill>
                  <a:srgbClr val="FFFFFF"/>
                </a:solidFill>
              </a:rPr>
            </a:br>
            <a:br>
              <a:rPr lang="en-US" sz="1800" dirty="0">
                <a:solidFill>
                  <a:srgbClr val="FFFFFF"/>
                </a:solidFill>
              </a:rPr>
            </a:br>
            <a:br>
              <a:rPr lang="en-US" sz="1800" dirty="0">
                <a:solidFill>
                  <a:srgbClr val="FFFFFF"/>
                </a:solidFill>
              </a:rPr>
            </a:br>
            <a:br>
              <a:rPr lang="en-US" sz="1800" dirty="0">
                <a:solidFill>
                  <a:srgbClr val="FFFFFF"/>
                </a:solidFill>
              </a:rPr>
            </a:br>
            <a:r>
              <a:rPr lang="en-US" sz="1800" i="1" dirty="0">
                <a:solidFill>
                  <a:srgbClr val="FFFFFF"/>
                </a:solidFill>
              </a:rPr>
              <a:t>The Commission recommends the DoD provide congressional defense committees an annual report and briefing on the Department’s strategy for consolidating, rationalizing, integrating, and modernizing DoD PPBE business systems, feeder systems, platforms, databases, and tools used to support the PPBE process.</a:t>
            </a:r>
            <a:endParaRPr lang="en-US" sz="1800" dirty="0">
              <a:solidFill>
                <a:srgbClr val="FFFFFF"/>
              </a:solidFill>
            </a:endParaRPr>
          </a:p>
        </p:txBody>
      </p:sp>
      <p:sp>
        <p:nvSpPr>
          <p:cNvPr id="3" name="Content Placeholder 2">
            <a:extLst>
              <a:ext uri="{FF2B5EF4-FFF2-40B4-BE49-F238E27FC236}">
                <a16:creationId xmlns:a16="http://schemas.microsoft.com/office/drawing/2014/main" id="{AB78B156-ED78-1B1A-106C-6CEA7D1BCE45}"/>
              </a:ext>
            </a:extLst>
          </p:cNvPr>
          <p:cNvSpPr>
            <a:spLocks noGrp="1"/>
          </p:cNvSpPr>
          <p:nvPr>
            <p:ph idx="1"/>
          </p:nvPr>
        </p:nvSpPr>
        <p:spPr>
          <a:xfrm>
            <a:off x="3229583" y="194310"/>
            <a:ext cx="5564376" cy="6224143"/>
          </a:xfrm>
        </p:spPr>
        <p:txBody>
          <a:bodyPr anchor="t">
            <a:normAutofit lnSpcReduction="10000"/>
          </a:bodyPr>
          <a:lstStyle/>
          <a:p>
            <a:pPr marL="0" indent="0">
              <a:lnSpc>
                <a:spcPct val="100000"/>
              </a:lnSpc>
              <a:spcBef>
                <a:spcPts val="0"/>
              </a:spcBef>
              <a:spcAft>
                <a:spcPts val="1200"/>
              </a:spcAft>
              <a:buNone/>
            </a:pPr>
            <a:r>
              <a:rPr lang="en-US" sz="1800" b="1" dirty="0"/>
              <a:t>Objective. </a:t>
            </a:r>
            <a:r>
              <a:rPr lang="en-US" sz="1800" dirty="0"/>
              <a:t>To provide Congress with annual report &amp; briefing highlighting accomplishments in the Department’s implementation of PPBE system consolidation and modernization efforts, to include on-going process for assessing and identifying additional consolidation and modernization opportunities.</a:t>
            </a:r>
          </a:p>
          <a:p>
            <a:pPr marL="0" indent="0">
              <a:lnSpc>
                <a:spcPct val="100000"/>
              </a:lnSpc>
              <a:spcBef>
                <a:spcPts val="1200"/>
              </a:spcBef>
              <a:buNone/>
            </a:pPr>
            <a:r>
              <a:rPr lang="en-US" sz="1800" b="1" dirty="0"/>
              <a:t>Key Activities.</a:t>
            </a:r>
          </a:p>
          <a:p>
            <a:pPr marL="457200" lvl="1">
              <a:lnSpc>
                <a:spcPct val="100000"/>
              </a:lnSpc>
              <a:spcBef>
                <a:spcPts val="0"/>
              </a:spcBef>
            </a:pPr>
            <a:r>
              <a:rPr lang="en-US" sz="1800" dirty="0"/>
              <a:t>Validate and maintain accurate &amp; complete PPBE system scope (May 2024, ongoing)</a:t>
            </a:r>
          </a:p>
          <a:p>
            <a:pPr marL="457200" lvl="1">
              <a:lnSpc>
                <a:spcPct val="100000"/>
              </a:lnSpc>
              <a:spcBef>
                <a:spcPts val="0"/>
              </a:spcBef>
            </a:pPr>
            <a:r>
              <a:rPr lang="en-US" sz="1800" dirty="0"/>
              <a:t>Develop / leverage IT Analytics to manage and assess portfolio (Ongoing)</a:t>
            </a:r>
          </a:p>
          <a:p>
            <a:pPr marL="457200" lvl="1">
              <a:lnSpc>
                <a:spcPct val="100000"/>
              </a:lnSpc>
              <a:spcBef>
                <a:spcPts val="0"/>
              </a:spcBef>
            </a:pPr>
            <a:r>
              <a:rPr lang="en-US" sz="1800" dirty="0"/>
              <a:t>Conduct rationalization and prioritization assessments (ongoing)</a:t>
            </a:r>
          </a:p>
          <a:p>
            <a:pPr marL="457200" lvl="1">
              <a:lnSpc>
                <a:spcPct val="100000"/>
              </a:lnSpc>
              <a:spcBef>
                <a:spcPts val="0"/>
              </a:spcBef>
            </a:pPr>
            <a:r>
              <a:rPr lang="en-US" sz="1800" dirty="0"/>
              <a:t>Initial Report and Briefing submitted (~Sept 2024, within 6 months of final PPBE report)</a:t>
            </a:r>
          </a:p>
          <a:p>
            <a:pPr marL="0" indent="0">
              <a:lnSpc>
                <a:spcPct val="100000"/>
              </a:lnSpc>
              <a:spcBef>
                <a:spcPts val="1200"/>
              </a:spcBef>
              <a:buNone/>
            </a:pPr>
            <a:r>
              <a:rPr lang="en-US" sz="1800" b="1" dirty="0"/>
              <a:t>FM Strategy. </a:t>
            </a:r>
            <a:r>
              <a:rPr lang="en-US" sz="1800" dirty="0"/>
              <a:t>Supports Strategic Goals #2, 3, 4, and 5 to optimize taxpayer dollars for the highest value outcomes, simplify policy to support productive change, and improve data quality to make data easier to use for decision-making. </a:t>
            </a:r>
          </a:p>
          <a:p>
            <a:pPr marL="0" indent="0">
              <a:lnSpc>
                <a:spcPct val="100000"/>
              </a:lnSpc>
              <a:spcBef>
                <a:spcPts val="1200"/>
              </a:spcBef>
              <a:buNone/>
            </a:pPr>
            <a:r>
              <a:rPr lang="en-US" sz="1800" b="1" dirty="0"/>
              <a:t>How can the FM Community support this implementation. </a:t>
            </a:r>
            <a:r>
              <a:rPr lang="en-US" sz="1800" dirty="0"/>
              <a:t>Collaboration and coordination with stakeholders </a:t>
            </a:r>
          </a:p>
          <a:p>
            <a:pPr marL="0" indent="0">
              <a:lnSpc>
                <a:spcPct val="100000"/>
              </a:lnSpc>
              <a:spcBef>
                <a:spcPts val="1200"/>
              </a:spcBef>
              <a:buNone/>
            </a:pPr>
            <a:endParaRPr lang="en-US" sz="1800" dirty="0"/>
          </a:p>
        </p:txBody>
      </p:sp>
    </p:spTree>
    <p:extLst>
      <p:ext uri="{BB962C8B-B14F-4D97-AF65-F5344CB8AC3E}">
        <p14:creationId xmlns:p14="http://schemas.microsoft.com/office/powerpoint/2010/main" val="3396839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2" name="Rectangle 1060">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descr="Acting Director, Human Capital and Resource Management">
            <a:extLst>
              <a:ext uri="{FF2B5EF4-FFF2-40B4-BE49-F238E27FC236}">
                <a16:creationId xmlns:a16="http://schemas.microsoft.com/office/drawing/2014/main" id="{56D80B86-D93B-7ADB-D6C0-2C373A010AB1}"/>
              </a:ext>
            </a:extLst>
          </p:cNvPr>
          <p:cNvPicPr>
            <a:picLocks noChangeAspect="1" noChangeArrowheads="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16492" r="16491" b="-1"/>
          <a:stretch/>
        </p:blipFill>
        <p:spPr bwMode="auto">
          <a:xfrm>
            <a:off x="138418" y="187900"/>
            <a:ext cx="1691597" cy="31552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8A8FF73-BB6C-D46E-97FD-7F6D0D1C55F0}"/>
              </a:ext>
            </a:extLst>
          </p:cNvPr>
          <p:cNvPicPr>
            <a:picLocks noChangeAspect="1"/>
          </p:cNvPicPr>
          <p:nvPr/>
        </p:nvPicPr>
        <p:blipFill>
          <a:blip r:embed="rId4" cstate="print">
            <a:alphaModFix amt="5000"/>
            <a:extLst>
              <a:ext uri="{28A0092B-C50C-407E-A947-70E740481C1C}">
                <a14:useLocalDpi xmlns:a14="http://schemas.microsoft.com/office/drawing/2010/main" val="0"/>
              </a:ext>
            </a:extLst>
          </a:blip>
          <a:stretch>
            <a:fillRect/>
          </a:stretch>
        </p:blipFill>
        <p:spPr>
          <a:xfrm>
            <a:off x="1931772" y="2732608"/>
            <a:ext cx="5172000" cy="5212251"/>
          </a:xfrm>
          <a:prstGeom prst="rect">
            <a:avLst/>
          </a:prstGeom>
        </p:spPr>
      </p:pic>
      <p:pic>
        <p:nvPicPr>
          <p:cNvPr id="1030" name="Picture 6" descr="Deputy Chief Financial Officer (DCFO)">
            <a:extLst>
              <a:ext uri="{FF2B5EF4-FFF2-40B4-BE49-F238E27FC236}">
                <a16:creationId xmlns:a16="http://schemas.microsoft.com/office/drawing/2014/main" id="{A72AE243-BF3E-09A3-4A0A-3F0B48A1F023}"/>
              </a:ext>
            </a:extLst>
          </p:cNvPr>
          <p:cNvPicPr>
            <a:picLocks noChangeAspect="1" noChangeArrowheads="1"/>
          </p:cNvPicPr>
          <p:nvPr/>
        </p:nvPicPr>
        <p:blipFill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l="12048" r="20935" b="-2"/>
          <a:stretch/>
        </p:blipFill>
        <p:spPr bwMode="auto">
          <a:xfrm>
            <a:off x="5527093" y="187900"/>
            <a:ext cx="1691597" cy="315523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2ED47231-A390-05A3-0F08-EE6FE4590C4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6492" r="16492"/>
          <a:stretch/>
        </p:blipFill>
        <p:spPr bwMode="auto">
          <a:xfrm>
            <a:off x="1936079" y="194451"/>
            <a:ext cx="1691596" cy="315523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rystyna M. A. Kolesar">
            <a:extLst>
              <a:ext uri="{FF2B5EF4-FFF2-40B4-BE49-F238E27FC236}">
                <a16:creationId xmlns:a16="http://schemas.microsoft.com/office/drawing/2014/main" id="{26E86253-7309-28F8-D7B5-5C134B1987AB}"/>
              </a:ext>
            </a:extLst>
          </p:cNvPr>
          <p:cNvPicPr>
            <a:picLocks noChangeAspect="1" noChangeArrowheads="1"/>
          </p:cNvPicPr>
          <p:nvPr/>
        </p:nvPicPr>
        <p:blipFill rotWithShape="1">
          <a:blip r:embed="rId7">
            <a:duotone>
              <a:schemeClr val="bg2">
                <a:shade val="45000"/>
                <a:satMod val="135000"/>
              </a:schemeClr>
              <a:prstClr val="white"/>
            </a:duotone>
            <a:extLst>
              <a:ext uri="{28A0092B-C50C-407E-A947-70E740481C1C}">
                <a14:useLocalDpi xmlns:a14="http://schemas.microsoft.com/office/drawing/2010/main" val="0"/>
              </a:ext>
            </a:extLst>
          </a:blip>
          <a:srcRect l="11805" r="21179" b="-1"/>
          <a:stretch/>
        </p:blipFill>
        <p:spPr bwMode="auto">
          <a:xfrm>
            <a:off x="3729433" y="187900"/>
            <a:ext cx="1691596" cy="31552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person, person, red, wearing&#10;&#10;Description automatically generated">
            <a:extLst>
              <a:ext uri="{FF2B5EF4-FFF2-40B4-BE49-F238E27FC236}">
                <a16:creationId xmlns:a16="http://schemas.microsoft.com/office/drawing/2014/main" id="{2AB684C3-0303-0338-43C7-B26BE468F77A}"/>
              </a:ext>
            </a:extLst>
          </p:cNvPr>
          <p:cNvPicPr>
            <a:picLocks noChangeAspect="1"/>
          </p:cNvPicPr>
          <p:nvPr/>
        </p:nvPicPr>
        <p:blipFill rotWithShape="1">
          <a:blip r:embed="rId8" cstate="print">
            <a:duotone>
              <a:schemeClr val="bg2">
                <a:shade val="45000"/>
                <a:satMod val="135000"/>
              </a:schemeClr>
              <a:prstClr val="white"/>
            </a:duotone>
            <a:extLst>
              <a:ext uri="{28A0092B-C50C-407E-A947-70E740481C1C}">
                <a14:useLocalDpi xmlns:a14="http://schemas.microsoft.com/office/drawing/2010/main" val="0"/>
              </a:ext>
            </a:extLst>
          </a:blip>
          <a:srcRect l="16881" r="16104"/>
          <a:stretch/>
        </p:blipFill>
        <p:spPr>
          <a:xfrm>
            <a:off x="7327941" y="194451"/>
            <a:ext cx="1691596" cy="3155238"/>
          </a:xfrm>
          <a:prstGeom prst="rect">
            <a:avLst/>
          </a:prstGeom>
        </p:spPr>
      </p:pic>
      <p:sp>
        <p:nvSpPr>
          <p:cNvPr id="2" name="Title 1">
            <a:extLst>
              <a:ext uri="{FF2B5EF4-FFF2-40B4-BE49-F238E27FC236}">
                <a16:creationId xmlns:a16="http://schemas.microsoft.com/office/drawing/2014/main" id="{951E4558-D7EC-E620-C48E-8DA3F11D9BFE}"/>
              </a:ext>
            </a:extLst>
          </p:cNvPr>
          <p:cNvSpPr>
            <a:spLocks noGrp="1"/>
          </p:cNvSpPr>
          <p:nvPr>
            <p:ph type="title"/>
          </p:nvPr>
        </p:nvSpPr>
        <p:spPr>
          <a:xfrm>
            <a:off x="0" y="5728553"/>
            <a:ext cx="8865010" cy="487422"/>
          </a:xfrm>
        </p:spPr>
        <p:txBody>
          <a:bodyPr vert="horz" lIns="91440" tIns="45720" rIns="91440" bIns="45720" rtlCol="0" anchor="ctr">
            <a:normAutofit fontScale="90000"/>
          </a:bodyPr>
          <a:lstStyle/>
          <a:p>
            <a:pPr algn="ctr">
              <a:spcAft>
                <a:spcPts val="600"/>
              </a:spcAft>
            </a:pPr>
            <a:r>
              <a:rPr lang="en-US" sz="2800" b="1" cap="small" dirty="0">
                <a:solidFill>
                  <a:schemeClr val="tx1"/>
                </a:solidFill>
              </a:rPr>
              <a:t>Office of the Deputy Comptroller, Budget and Appropriations Affairs </a:t>
            </a:r>
            <a:br>
              <a:rPr lang="en-US" sz="2800" b="1" cap="small" dirty="0">
                <a:solidFill>
                  <a:schemeClr val="tx1"/>
                </a:solidFill>
              </a:rPr>
            </a:br>
            <a:r>
              <a:rPr lang="en-US" sz="2800" b="1" cap="small" dirty="0">
                <a:solidFill>
                  <a:schemeClr val="tx1"/>
                </a:solidFill>
              </a:rPr>
              <a:t>(BAA)</a:t>
            </a:r>
            <a:endParaRPr lang="en-US" sz="4800" b="1" kern="1200" dirty="0">
              <a:solidFill>
                <a:schemeClr val="tx1"/>
              </a:solidFill>
              <a:latin typeface="+mj-lt"/>
              <a:ea typeface="+mj-ea"/>
              <a:cs typeface="+mj-cs"/>
            </a:endParaRPr>
          </a:p>
        </p:txBody>
      </p:sp>
      <p:sp>
        <p:nvSpPr>
          <p:cNvPr id="3" name="TextBox 2">
            <a:extLst>
              <a:ext uri="{FF2B5EF4-FFF2-40B4-BE49-F238E27FC236}">
                <a16:creationId xmlns:a16="http://schemas.microsoft.com/office/drawing/2014/main" id="{82DAE595-1583-AF5C-8251-553F17806DAC}"/>
              </a:ext>
            </a:extLst>
          </p:cNvPr>
          <p:cNvSpPr txBox="1"/>
          <p:nvPr/>
        </p:nvSpPr>
        <p:spPr>
          <a:xfrm>
            <a:off x="1790168" y="3340257"/>
            <a:ext cx="1830014" cy="907941"/>
          </a:xfrm>
          <a:prstGeom prst="rect">
            <a:avLst/>
          </a:prstGeom>
          <a:noFill/>
        </p:spPr>
        <p:txBody>
          <a:bodyPr wrap="square" rtlCol="0">
            <a:spAutoFit/>
          </a:bodyPr>
          <a:lstStyle/>
          <a:p>
            <a:pPr algn="ctr">
              <a:spcAft>
                <a:spcPts val="600"/>
              </a:spcAft>
            </a:pPr>
            <a:r>
              <a:rPr lang="en-US" sz="1600" b="1" cap="small" dirty="0">
                <a:latin typeface="+mj-lt"/>
                <a:ea typeface="+mj-ea"/>
                <a:cs typeface="+mj-cs"/>
              </a:rPr>
              <a:t>Mr. Jay Alonzo</a:t>
            </a:r>
          </a:p>
          <a:p>
            <a:pPr algn="ctr"/>
            <a:r>
              <a:rPr lang="en-US" sz="1600" cap="small" dirty="0">
                <a:latin typeface="+mj-lt"/>
                <a:ea typeface="+mj-ea"/>
                <a:cs typeface="+mj-cs"/>
              </a:rPr>
              <a:t> Assistant Deputy Comptroller</a:t>
            </a:r>
          </a:p>
        </p:txBody>
      </p:sp>
    </p:spTree>
    <p:extLst>
      <p:ext uri="{BB962C8B-B14F-4D97-AF65-F5344CB8AC3E}">
        <p14:creationId xmlns:p14="http://schemas.microsoft.com/office/powerpoint/2010/main" val="66967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37F227-955F-3A38-B483-51DDD6B29B5E}"/>
              </a:ext>
            </a:extLst>
          </p:cNvPr>
          <p:cNvSpPr>
            <a:spLocks noGrp="1"/>
          </p:cNvSpPr>
          <p:nvPr>
            <p:ph type="title"/>
          </p:nvPr>
        </p:nvSpPr>
        <p:spPr>
          <a:xfrm>
            <a:off x="155643" y="194310"/>
            <a:ext cx="2595423" cy="6313493"/>
          </a:xfrm>
        </p:spPr>
        <p:txBody>
          <a:bodyPr anchor="t">
            <a:normAutofit/>
          </a:bodyPr>
          <a:lstStyle/>
          <a:p>
            <a:pPr algn="r"/>
            <a:r>
              <a:rPr lang="en-US" sz="2000" b="1" dirty="0">
                <a:solidFill>
                  <a:srgbClr val="FFFFFF"/>
                </a:solidFill>
              </a:rPr>
              <a:t>Improve Training for DoD Liaisons </a:t>
            </a:r>
            <a:br>
              <a:rPr lang="en-US" sz="2000" b="1" dirty="0">
                <a:solidFill>
                  <a:srgbClr val="FFFFFF"/>
                </a:solidFill>
              </a:rPr>
            </a:br>
            <a:br>
              <a:rPr lang="en-US" sz="2000" b="1" dirty="0">
                <a:solidFill>
                  <a:srgbClr val="FFFFFF"/>
                </a:solidFill>
              </a:rPr>
            </a:br>
            <a:br>
              <a:rPr lang="en-US" sz="2000" b="1" dirty="0">
                <a:solidFill>
                  <a:srgbClr val="FFFFFF"/>
                </a:solidFill>
              </a:rPr>
            </a:br>
            <a:r>
              <a:rPr lang="en-US" sz="1800" dirty="0">
                <a:solidFill>
                  <a:srgbClr val="FFFFFF"/>
                </a:solidFill>
              </a:rPr>
              <a:t>Deputy Comptroller for Budget and Appropriations Affairs (BAA) </a:t>
            </a:r>
            <a:br>
              <a:rPr lang="en-US" sz="1800" dirty="0">
                <a:solidFill>
                  <a:srgbClr val="FFFFFF"/>
                </a:solidFill>
              </a:rPr>
            </a:br>
            <a:br>
              <a:rPr lang="en-US" sz="1800" dirty="0">
                <a:solidFill>
                  <a:srgbClr val="FFFFFF"/>
                </a:solidFill>
              </a:rPr>
            </a:br>
            <a:br>
              <a:rPr lang="en-US" sz="1800" dirty="0">
                <a:solidFill>
                  <a:srgbClr val="FFFFFF"/>
                </a:solidFill>
              </a:rPr>
            </a:br>
            <a:r>
              <a:rPr lang="en-US" sz="1800" i="1" dirty="0"/>
              <a:t>Standardize training for Congressional Liaisons.</a:t>
            </a:r>
            <a:endParaRPr lang="en-US" sz="1800" dirty="0">
              <a:solidFill>
                <a:srgbClr val="FFFFFF"/>
              </a:solidFill>
            </a:endParaRPr>
          </a:p>
        </p:txBody>
      </p:sp>
      <p:sp>
        <p:nvSpPr>
          <p:cNvPr id="3" name="Content Placeholder 2">
            <a:extLst>
              <a:ext uri="{FF2B5EF4-FFF2-40B4-BE49-F238E27FC236}">
                <a16:creationId xmlns:a16="http://schemas.microsoft.com/office/drawing/2014/main" id="{AB78B156-ED78-1B1A-106C-6CEA7D1BCE45}"/>
              </a:ext>
            </a:extLst>
          </p:cNvPr>
          <p:cNvSpPr>
            <a:spLocks noGrp="1"/>
          </p:cNvSpPr>
          <p:nvPr>
            <p:ph idx="1"/>
          </p:nvPr>
        </p:nvSpPr>
        <p:spPr>
          <a:xfrm>
            <a:off x="3229583" y="194310"/>
            <a:ext cx="5564376" cy="6224143"/>
          </a:xfrm>
        </p:spPr>
        <p:txBody>
          <a:bodyPr anchor="t">
            <a:normAutofit/>
          </a:bodyPr>
          <a:lstStyle/>
          <a:p>
            <a:pPr marL="0" indent="0">
              <a:lnSpc>
                <a:spcPct val="100000"/>
              </a:lnSpc>
              <a:spcBef>
                <a:spcPts val="0"/>
              </a:spcBef>
              <a:spcAft>
                <a:spcPts val="1200"/>
              </a:spcAft>
              <a:buNone/>
            </a:pPr>
            <a:r>
              <a:rPr lang="en-US" sz="1800" b="1" dirty="0"/>
              <a:t>Objective. </a:t>
            </a:r>
            <a:r>
              <a:rPr lang="en-US" sz="1800" dirty="0"/>
              <a:t>Develop training and education to ensure Liaisons possess the required knowledge and skills. </a:t>
            </a:r>
          </a:p>
          <a:p>
            <a:pPr marL="0" indent="0">
              <a:lnSpc>
                <a:spcPct val="100000"/>
              </a:lnSpc>
              <a:spcBef>
                <a:spcPts val="1200"/>
              </a:spcBef>
              <a:buNone/>
            </a:pPr>
            <a:r>
              <a:rPr lang="en-US" sz="1800" b="1" dirty="0"/>
              <a:t>Key Activities.</a:t>
            </a:r>
          </a:p>
          <a:p>
            <a:pPr marL="457200" lvl="1">
              <a:lnSpc>
                <a:spcPct val="100000"/>
              </a:lnSpc>
              <a:spcBef>
                <a:spcPts val="0"/>
              </a:spcBef>
            </a:pPr>
            <a:r>
              <a:rPr lang="en-US" sz="1800" dirty="0"/>
              <a:t>Identify existing liaison positions within the Department</a:t>
            </a:r>
          </a:p>
          <a:p>
            <a:pPr marL="457200" lvl="1">
              <a:lnSpc>
                <a:spcPct val="100000"/>
              </a:lnSpc>
              <a:spcBef>
                <a:spcPts val="0"/>
              </a:spcBef>
            </a:pPr>
            <a:r>
              <a:rPr lang="en-US" sz="1800" dirty="0"/>
              <a:t>Capture training best practices from across the Department and Services</a:t>
            </a:r>
          </a:p>
          <a:p>
            <a:pPr marL="457200" lvl="1">
              <a:lnSpc>
                <a:spcPct val="100000"/>
              </a:lnSpc>
              <a:spcBef>
                <a:spcPts val="0"/>
              </a:spcBef>
            </a:pPr>
            <a:r>
              <a:rPr lang="en-US" sz="1800" dirty="0"/>
              <a:t>Provide and Track Training beginning in Q2 of CY24</a:t>
            </a:r>
          </a:p>
          <a:p>
            <a:pPr marL="0" indent="0">
              <a:lnSpc>
                <a:spcPct val="100000"/>
              </a:lnSpc>
              <a:spcBef>
                <a:spcPts val="1200"/>
              </a:spcBef>
              <a:buNone/>
            </a:pPr>
            <a:r>
              <a:rPr lang="en-US" sz="1800" b="1" dirty="0"/>
              <a:t>FM Strategy. </a:t>
            </a:r>
            <a:r>
              <a:rPr lang="en-US" sz="1800" dirty="0"/>
              <a:t>Supports Strategic Goal #1 to cultivate a skilled and inspired FM workforce. </a:t>
            </a:r>
          </a:p>
          <a:p>
            <a:pPr marL="0" indent="0">
              <a:lnSpc>
                <a:spcPct val="100000"/>
              </a:lnSpc>
              <a:spcBef>
                <a:spcPts val="1200"/>
              </a:spcBef>
              <a:buNone/>
            </a:pPr>
            <a:r>
              <a:rPr lang="en-US" sz="1800" b="1" dirty="0"/>
              <a:t>How can the FM Community support this implementation. </a:t>
            </a:r>
            <a:r>
              <a:rPr lang="en-US" sz="1800" dirty="0"/>
              <a:t>Codify requirements in DoD guidance.  Emphasize the importance of </a:t>
            </a:r>
            <a:r>
              <a:rPr lang="en-US" sz="1800" b="1" u="sng" dirty="0"/>
              <a:t>timely</a:t>
            </a:r>
            <a:r>
              <a:rPr lang="en-US" sz="1800" dirty="0"/>
              <a:t> Authorizations and Appropriations to the PPBE process.</a:t>
            </a:r>
          </a:p>
          <a:p>
            <a:pPr marL="0" indent="0">
              <a:lnSpc>
                <a:spcPct val="100000"/>
              </a:lnSpc>
              <a:spcBef>
                <a:spcPts val="1200"/>
              </a:spcBef>
              <a:buNone/>
            </a:pPr>
            <a:endParaRPr lang="en-US" sz="1800" dirty="0"/>
          </a:p>
        </p:txBody>
      </p:sp>
    </p:spTree>
    <p:extLst>
      <p:ext uri="{BB962C8B-B14F-4D97-AF65-F5344CB8AC3E}">
        <p14:creationId xmlns:p14="http://schemas.microsoft.com/office/powerpoint/2010/main" val="2863671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2" name="Rectangle 1060">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descr="Acting Director, Human Capital and Resource Management">
            <a:extLst>
              <a:ext uri="{FF2B5EF4-FFF2-40B4-BE49-F238E27FC236}">
                <a16:creationId xmlns:a16="http://schemas.microsoft.com/office/drawing/2014/main" id="{56D80B86-D93B-7ADB-D6C0-2C373A010AB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492" r="16491" b="-1"/>
          <a:stretch/>
        </p:blipFill>
        <p:spPr bwMode="auto">
          <a:xfrm>
            <a:off x="138418" y="187900"/>
            <a:ext cx="1691597" cy="31552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8A8FF73-BB6C-D46E-97FD-7F6D0D1C55F0}"/>
              </a:ext>
            </a:extLst>
          </p:cNvPr>
          <p:cNvPicPr>
            <a:picLocks noChangeAspect="1"/>
          </p:cNvPicPr>
          <p:nvPr/>
        </p:nvPicPr>
        <p:blipFill>
          <a:blip r:embed="rId4" cstate="print">
            <a:alphaModFix amt="5000"/>
            <a:extLst>
              <a:ext uri="{28A0092B-C50C-407E-A947-70E740481C1C}">
                <a14:useLocalDpi xmlns:a14="http://schemas.microsoft.com/office/drawing/2010/main" val="0"/>
              </a:ext>
            </a:extLst>
          </a:blip>
          <a:stretch>
            <a:fillRect/>
          </a:stretch>
        </p:blipFill>
        <p:spPr>
          <a:xfrm>
            <a:off x="1931772" y="2732608"/>
            <a:ext cx="5172000" cy="5212251"/>
          </a:xfrm>
          <a:prstGeom prst="rect">
            <a:avLst/>
          </a:prstGeom>
        </p:spPr>
      </p:pic>
      <p:pic>
        <p:nvPicPr>
          <p:cNvPr id="1030" name="Picture 6" descr="Deputy Chief Financial Officer (DCFO)">
            <a:extLst>
              <a:ext uri="{FF2B5EF4-FFF2-40B4-BE49-F238E27FC236}">
                <a16:creationId xmlns:a16="http://schemas.microsoft.com/office/drawing/2014/main" id="{A72AE243-BF3E-09A3-4A0A-3F0B48A1F023}"/>
              </a:ext>
            </a:extLst>
          </p:cNvPr>
          <p:cNvPicPr>
            <a:picLocks noChangeAspect="1" noChangeArrowheads="1"/>
          </p:cNvPicPr>
          <p:nvPr/>
        </p:nvPicPr>
        <p:blipFill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l="12048" r="20935" b="-2"/>
          <a:stretch/>
        </p:blipFill>
        <p:spPr bwMode="auto">
          <a:xfrm>
            <a:off x="5527093" y="187900"/>
            <a:ext cx="1691597" cy="315523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2ED47231-A390-05A3-0F08-EE6FE4590C40}"/>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l="16492" r="16492"/>
          <a:stretch/>
        </p:blipFill>
        <p:spPr bwMode="auto">
          <a:xfrm>
            <a:off x="1936079" y="194451"/>
            <a:ext cx="1691596" cy="315523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rystyna M. A. Kolesar">
            <a:extLst>
              <a:ext uri="{FF2B5EF4-FFF2-40B4-BE49-F238E27FC236}">
                <a16:creationId xmlns:a16="http://schemas.microsoft.com/office/drawing/2014/main" id="{26E86253-7309-28F8-D7B5-5C134B1987AB}"/>
              </a:ext>
            </a:extLst>
          </p:cNvPr>
          <p:cNvPicPr>
            <a:picLocks noChangeAspect="1" noChangeArrowheads="1"/>
          </p:cNvPicPr>
          <p:nvPr/>
        </p:nvPicPr>
        <p:blipFill rotWithShape="1">
          <a:blip r:embed="rId7">
            <a:duotone>
              <a:schemeClr val="bg2">
                <a:shade val="45000"/>
                <a:satMod val="135000"/>
              </a:schemeClr>
              <a:prstClr val="white"/>
            </a:duotone>
            <a:extLst>
              <a:ext uri="{28A0092B-C50C-407E-A947-70E740481C1C}">
                <a14:useLocalDpi xmlns:a14="http://schemas.microsoft.com/office/drawing/2010/main" val="0"/>
              </a:ext>
            </a:extLst>
          </a:blip>
          <a:srcRect l="11805" r="21179" b="-1"/>
          <a:stretch/>
        </p:blipFill>
        <p:spPr bwMode="auto">
          <a:xfrm>
            <a:off x="3729433" y="187900"/>
            <a:ext cx="1691596" cy="31552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person, person, red, wearing&#10;&#10;Description automatically generated">
            <a:extLst>
              <a:ext uri="{FF2B5EF4-FFF2-40B4-BE49-F238E27FC236}">
                <a16:creationId xmlns:a16="http://schemas.microsoft.com/office/drawing/2014/main" id="{2AB684C3-0303-0338-43C7-B26BE468F77A}"/>
              </a:ext>
            </a:extLst>
          </p:cNvPr>
          <p:cNvPicPr>
            <a:picLocks noChangeAspect="1"/>
          </p:cNvPicPr>
          <p:nvPr/>
        </p:nvPicPr>
        <p:blipFill rotWithShape="1">
          <a:blip r:embed="rId8" cstate="print">
            <a:duotone>
              <a:schemeClr val="bg2">
                <a:shade val="45000"/>
                <a:satMod val="135000"/>
              </a:schemeClr>
              <a:prstClr val="white"/>
            </a:duotone>
            <a:extLst>
              <a:ext uri="{28A0092B-C50C-407E-A947-70E740481C1C}">
                <a14:useLocalDpi xmlns:a14="http://schemas.microsoft.com/office/drawing/2010/main" val="0"/>
              </a:ext>
            </a:extLst>
          </a:blip>
          <a:srcRect l="16881" r="16104"/>
          <a:stretch/>
        </p:blipFill>
        <p:spPr>
          <a:xfrm>
            <a:off x="7327941" y="194451"/>
            <a:ext cx="1691596" cy="3155238"/>
          </a:xfrm>
          <a:prstGeom prst="rect">
            <a:avLst/>
          </a:prstGeom>
        </p:spPr>
      </p:pic>
      <p:sp>
        <p:nvSpPr>
          <p:cNvPr id="2" name="Title 1">
            <a:extLst>
              <a:ext uri="{FF2B5EF4-FFF2-40B4-BE49-F238E27FC236}">
                <a16:creationId xmlns:a16="http://schemas.microsoft.com/office/drawing/2014/main" id="{951E4558-D7EC-E620-C48E-8DA3F11D9BFE}"/>
              </a:ext>
            </a:extLst>
          </p:cNvPr>
          <p:cNvSpPr>
            <a:spLocks noGrp="1"/>
          </p:cNvSpPr>
          <p:nvPr>
            <p:ph type="title"/>
          </p:nvPr>
        </p:nvSpPr>
        <p:spPr>
          <a:xfrm>
            <a:off x="0" y="5728553"/>
            <a:ext cx="8865010" cy="487422"/>
          </a:xfrm>
        </p:spPr>
        <p:txBody>
          <a:bodyPr vert="horz" lIns="91440" tIns="45720" rIns="91440" bIns="45720" rtlCol="0" anchor="ctr">
            <a:normAutofit/>
          </a:bodyPr>
          <a:lstStyle/>
          <a:p>
            <a:pPr algn="ctr">
              <a:spcAft>
                <a:spcPts val="600"/>
              </a:spcAft>
            </a:pPr>
            <a:r>
              <a:rPr lang="en-US" sz="2800" b="1" cap="small" dirty="0">
                <a:solidFill>
                  <a:schemeClr val="tx1"/>
                </a:solidFill>
              </a:rPr>
              <a:t>Office of Human Capital and Resource Management (</a:t>
            </a:r>
            <a:r>
              <a:rPr lang="en-US" sz="2800" b="1" cap="small" dirty="0" err="1">
                <a:solidFill>
                  <a:schemeClr val="tx1"/>
                </a:solidFill>
              </a:rPr>
              <a:t>HCRM</a:t>
            </a:r>
            <a:r>
              <a:rPr lang="en-US" sz="2800" b="1" cap="small" dirty="0">
                <a:solidFill>
                  <a:schemeClr val="tx1"/>
                </a:solidFill>
              </a:rPr>
              <a:t>)</a:t>
            </a:r>
            <a:endParaRPr lang="en-US" sz="4800" b="1" kern="1200" dirty="0">
              <a:solidFill>
                <a:schemeClr val="tx1"/>
              </a:solidFill>
              <a:latin typeface="+mj-lt"/>
              <a:ea typeface="+mj-ea"/>
              <a:cs typeface="+mj-cs"/>
            </a:endParaRPr>
          </a:p>
        </p:txBody>
      </p:sp>
      <p:sp>
        <p:nvSpPr>
          <p:cNvPr id="3" name="TextBox 2">
            <a:extLst>
              <a:ext uri="{FF2B5EF4-FFF2-40B4-BE49-F238E27FC236}">
                <a16:creationId xmlns:a16="http://schemas.microsoft.com/office/drawing/2014/main" id="{B451FC12-B420-1FC0-CD77-6310DC06C67D}"/>
              </a:ext>
            </a:extLst>
          </p:cNvPr>
          <p:cNvSpPr txBox="1"/>
          <p:nvPr/>
        </p:nvSpPr>
        <p:spPr>
          <a:xfrm>
            <a:off x="0" y="3343138"/>
            <a:ext cx="1830014" cy="1646605"/>
          </a:xfrm>
          <a:prstGeom prst="rect">
            <a:avLst/>
          </a:prstGeom>
          <a:noFill/>
        </p:spPr>
        <p:txBody>
          <a:bodyPr wrap="square" rtlCol="0">
            <a:spAutoFit/>
          </a:bodyPr>
          <a:lstStyle/>
          <a:p>
            <a:pPr algn="ctr">
              <a:spcAft>
                <a:spcPts val="600"/>
              </a:spcAft>
            </a:pPr>
            <a:r>
              <a:rPr lang="en-US" sz="1600" b="1" cap="small" dirty="0">
                <a:latin typeface="+mj-lt"/>
                <a:ea typeface="+mj-ea"/>
                <a:cs typeface="+mj-cs"/>
              </a:rPr>
              <a:t>Mr. Mike Beaupre</a:t>
            </a:r>
          </a:p>
          <a:p>
            <a:pPr algn="ctr"/>
            <a:r>
              <a:rPr lang="en-US" sz="1600" cap="small" dirty="0">
                <a:latin typeface="+mj-lt"/>
                <a:ea typeface="+mj-ea"/>
                <a:cs typeface="+mj-cs"/>
              </a:rPr>
              <a:t> Director for Human Capital and Resource Management (</a:t>
            </a:r>
            <a:r>
              <a:rPr lang="en-US" sz="1600" cap="small" dirty="0" err="1">
                <a:latin typeface="+mj-lt"/>
                <a:ea typeface="+mj-ea"/>
                <a:cs typeface="+mj-cs"/>
              </a:rPr>
              <a:t>HCRM</a:t>
            </a:r>
            <a:r>
              <a:rPr lang="en-US" sz="1600" cap="small" dirty="0">
                <a:latin typeface="+mj-lt"/>
                <a:ea typeface="+mj-ea"/>
                <a:cs typeface="+mj-cs"/>
              </a:rPr>
              <a:t>)</a:t>
            </a:r>
          </a:p>
        </p:txBody>
      </p:sp>
    </p:spTree>
    <p:extLst>
      <p:ext uri="{BB962C8B-B14F-4D97-AF65-F5344CB8AC3E}">
        <p14:creationId xmlns:p14="http://schemas.microsoft.com/office/powerpoint/2010/main" val="1163566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37F227-955F-3A38-B483-51DDD6B29B5E}"/>
              </a:ext>
            </a:extLst>
          </p:cNvPr>
          <p:cNvSpPr>
            <a:spLocks noGrp="1"/>
          </p:cNvSpPr>
          <p:nvPr>
            <p:ph type="title"/>
          </p:nvPr>
        </p:nvSpPr>
        <p:spPr>
          <a:xfrm>
            <a:off x="155643" y="194310"/>
            <a:ext cx="2595423" cy="6313493"/>
          </a:xfrm>
        </p:spPr>
        <p:txBody>
          <a:bodyPr anchor="t">
            <a:normAutofit/>
          </a:bodyPr>
          <a:lstStyle/>
          <a:p>
            <a:pPr algn="r"/>
            <a:r>
              <a:rPr lang="en-US" sz="2000" b="1" dirty="0">
                <a:solidFill>
                  <a:srgbClr val="FFFFFF"/>
                </a:solidFill>
              </a:rPr>
              <a:t>Continue the Focus on Improving Recruiting and Retention</a:t>
            </a:r>
            <a:br>
              <a:rPr lang="en-US" sz="2000" b="1" dirty="0">
                <a:solidFill>
                  <a:srgbClr val="FFFFFF"/>
                </a:solidFill>
              </a:rPr>
            </a:br>
            <a:br>
              <a:rPr lang="en-US" sz="2000" b="1" dirty="0">
                <a:solidFill>
                  <a:srgbClr val="FFFFFF"/>
                </a:solidFill>
              </a:rPr>
            </a:br>
            <a:br>
              <a:rPr lang="en-US" sz="2000" b="1" dirty="0">
                <a:solidFill>
                  <a:srgbClr val="FFFFFF"/>
                </a:solidFill>
              </a:rPr>
            </a:br>
            <a:r>
              <a:rPr lang="en-US" sz="1800" dirty="0">
                <a:solidFill>
                  <a:srgbClr val="FFFFFF"/>
                </a:solidFill>
              </a:rPr>
              <a:t>Human Capital and Resource Management (</a:t>
            </a:r>
            <a:r>
              <a:rPr lang="en-US" sz="1800" dirty="0" err="1">
                <a:solidFill>
                  <a:srgbClr val="FFFFFF"/>
                </a:solidFill>
              </a:rPr>
              <a:t>HCRM</a:t>
            </a:r>
            <a:r>
              <a:rPr lang="en-US" sz="1800" dirty="0">
                <a:solidFill>
                  <a:srgbClr val="FFFFFF"/>
                </a:solidFill>
              </a:rPr>
              <a:t>)</a:t>
            </a:r>
            <a:br>
              <a:rPr lang="en-US" sz="1800" dirty="0">
                <a:solidFill>
                  <a:srgbClr val="FFFFFF"/>
                </a:solidFill>
              </a:rPr>
            </a:br>
            <a:br>
              <a:rPr lang="en-US" sz="1800" dirty="0">
                <a:solidFill>
                  <a:srgbClr val="FFFFFF"/>
                </a:solidFill>
              </a:rPr>
            </a:br>
            <a:br>
              <a:rPr lang="en-US" sz="1800" dirty="0">
                <a:solidFill>
                  <a:srgbClr val="FFFFFF"/>
                </a:solidFill>
              </a:rPr>
            </a:br>
            <a:r>
              <a:rPr lang="en-US" sz="1800" i="1" dirty="0">
                <a:solidFill>
                  <a:srgbClr val="FFFFFF"/>
                </a:solidFill>
              </a:rPr>
              <a:t>C</a:t>
            </a:r>
            <a:r>
              <a:rPr lang="en-US" sz="1800" i="1" dirty="0"/>
              <a:t>ontinue efforts to recruit and retain personnel.</a:t>
            </a:r>
            <a:endParaRPr lang="en-US" sz="1800" dirty="0">
              <a:solidFill>
                <a:srgbClr val="FFFFFF"/>
              </a:solidFill>
            </a:endParaRPr>
          </a:p>
        </p:txBody>
      </p:sp>
      <p:sp>
        <p:nvSpPr>
          <p:cNvPr id="6" name="Content Placeholder 2">
            <a:extLst>
              <a:ext uri="{FF2B5EF4-FFF2-40B4-BE49-F238E27FC236}">
                <a16:creationId xmlns:a16="http://schemas.microsoft.com/office/drawing/2014/main" id="{037565F3-4680-9611-E980-E9E9F54991C5}"/>
              </a:ext>
            </a:extLst>
          </p:cNvPr>
          <p:cNvSpPr>
            <a:spLocks noGrp="1"/>
          </p:cNvSpPr>
          <p:nvPr>
            <p:ph idx="1"/>
          </p:nvPr>
        </p:nvSpPr>
        <p:spPr>
          <a:xfrm>
            <a:off x="3416675" y="238984"/>
            <a:ext cx="5313885" cy="6224143"/>
          </a:xfrm>
        </p:spPr>
        <p:txBody>
          <a:bodyPr anchor="ctr">
            <a:normAutofit fontScale="92500" lnSpcReduction="10000"/>
          </a:bodyPr>
          <a:lstStyle/>
          <a:p>
            <a:pPr marL="0" indent="0">
              <a:lnSpc>
                <a:spcPct val="100000"/>
              </a:lnSpc>
              <a:spcBef>
                <a:spcPts val="1200"/>
              </a:spcBef>
              <a:buNone/>
            </a:pPr>
            <a:r>
              <a:rPr lang="en-US" sz="2000" b="1" dirty="0"/>
              <a:t>Objective</a:t>
            </a:r>
            <a:r>
              <a:rPr lang="en-US" sz="2000" dirty="0"/>
              <a:t> </a:t>
            </a:r>
          </a:p>
          <a:p>
            <a:pPr marL="457200" lvl="1">
              <a:lnSpc>
                <a:spcPct val="100000"/>
              </a:lnSpc>
              <a:spcBef>
                <a:spcPts val="0"/>
              </a:spcBef>
            </a:pPr>
            <a:r>
              <a:rPr lang="en-US" sz="2000" dirty="0"/>
              <a:t>Increase recruitment and retention through better identification and management of potential talent using coordinated engagement and information sharing </a:t>
            </a:r>
          </a:p>
          <a:p>
            <a:pPr marL="0" indent="0">
              <a:lnSpc>
                <a:spcPct val="100000"/>
              </a:lnSpc>
              <a:spcBef>
                <a:spcPts val="1200"/>
              </a:spcBef>
              <a:buNone/>
            </a:pPr>
            <a:r>
              <a:rPr lang="en-US" sz="2000" b="1" dirty="0"/>
              <a:t>Key Activities</a:t>
            </a:r>
          </a:p>
          <a:p>
            <a:pPr marL="457200" lvl="1">
              <a:lnSpc>
                <a:spcPct val="100000"/>
              </a:lnSpc>
              <a:spcBef>
                <a:spcPts val="0"/>
              </a:spcBef>
            </a:pPr>
            <a:r>
              <a:rPr lang="en-US" sz="2000" dirty="0"/>
              <a:t>Phase 1: Design</a:t>
            </a:r>
          </a:p>
          <a:p>
            <a:pPr marL="457200" lvl="1">
              <a:lnSpc>
                <a:spcPct val="100000"/>
              </a:lnSpc>
              <a:spcBef>
                <a:spcPts val="0"/>
              </a:spcBef>
            </a:pPr>
            <a:r>
              <a:rPr lang="en-US" sz="2000" dirty="0"/>
              <a:t>Phase 2: Stand up </a:t>
            </a:r>
          </a:p>
          <a:p>
            <a:pPr marL="457200" lvl="1">
              <a:lnSpc>
                <a:spcPct val="100000"/>
              </a:lnSpc>
              <a:spcBef>
                <a:spcPts val="0"/>
              </a:spcBef>
            </a:pPr>
            <a:r>
              <a:rPr lang="en-US" sz="2000" dirty="0"/>
              <a:t>Phase 3: </a:t>
            </a:r>
          </a:p>
          <a:p>
            <a:pPr marL="914400" lvl="2">
              <a:lnSpc>
                <a:spcPct val="100000"/>
              </a:lnSpc>
              <a:spcBef>
                <a:spcPts val="0"/>
              </a:spcBef>
            </a:pPr>
            <a:r>
              <a:rPr lang="en-US" dirty="0"/>
              <a:t>FY24 2</a:t>
            </a:r>
            <a:r>
              <a:rPr lang="en-US" baseline="30000" dirty="0"/>
              <a:t>nd</a:t>
            </a:r>
            <a:r>
              <a:rPr lang="en-US" dirty="0"/>
              <a:t> Qtr Pilot Execution</a:t>
            </a:r>
          </a:p>
          <a:p>
            <a:pPr marL="914400" lvl="2">
              <a:lnSpc>
                <a:spcPct val="100000"/>
              </a:lnSpc>
              <a:spcBef>
                <a:spcPts val="0"/>
              </a:spcBef>
            </a:pPr>
            <a:r>
              <a:rPr lang="en-US" dirty="0"/>
              <a:t>Spring / Summer Analyze, develop final report:  metrics, reviews key findings, identifies best practices, and, if warranted, recommends enterprise recruitment concept path operationalization</a:t>
            </a:r>
          </a:p>
          <a:p>
            <a:pPr marL="0" indent="0">
              <a:lnSpc>
                <a:spcPct val="100000"/>
              </a:lnSpc>
              <a:spcBef>
                <a:spcPts val="1200"/>
              </a:spcBef>
              <a:buNone/>
            </a:pPr>
            <a:r>
              <a:rPr lang="en-US" sz="2000" b="1" dirty="0"/>
              <a:t>FM Strategy </a:t>
            </a:r>
            <a:r>
              <a:rPr lang="en-US" sz="2000" dirty="0"/>
              <a:t>– Strategic Goal 1 to Cultivate a skilled and inspired FM Workforce. </a:t>
            </a:r>
          </a:p>
          <a:p>
            <a:pPr marL="0" indent="0">
              <a:lnSpc>
                <a:spcPct val="100000"/>
              </a:lnSpc>
              <a:spcBef>
                <a:spcPts val="1200"/>
              </a:spcBef>
              <a:buNone/>
            </a:pPr>
            <a:r>
              <a:rPr lang="en-US" sz="2000" b="1" dirty="0"/>
              <a:t>How can the FM Community support this implementation- </a:t>
            </a:r>
            <a:r>
              <a:rPr lang="en-US" sz="2000" dirty="0"/>
              <a:t>FM Senior Leaders and SME support pilot through recruiting events </a:t>
            </a:r>
          </a:p>
        </p:txBody>
      </p:sp>
    </p:spTree>
    <p:extLst>
      <p:ext uri="{BB962C8B-B14F-4D97-AF65-F5344CB8AC3E}">
        <p14:creationId xmlns:p14="http://schemas.microsoft.com/office/powerpoint/2010/main" val="250371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37F227-955F-3A38-B483-51DDD6B29B5E}"/>
              </a:ext>
            </a:extLst>
          </p:cNvPr>
          <p:cNvSpPr>
            <a:spLocks noGrp="1"/>
          </p:cNvSpPr>
          <p:nvPr>
            <p:ph type="title"/>
          </p:nvPr>
        </p:nvSpPr>
        <p:spPr>
          <a:xfrm>
            <a:off x="155643" y="194310"/>
            <a:ext cx="2595423" cy="6313493"/>
          </a:xfrm>
        </p:spPr>
        <p:txBody>
          <a:bodyPr anchor="t">
            <a:normAutofit/>
          </a:bodyPr>
          <a:lstStyle/>
          <a:p>
            <a:pPr algn="r"/>
            <a:r>
              <a:rPr lang="en-US" sz="2000" b="1" dirty="0">
                <a:solidFill>
                  <a:srgbClr val="FFFFFF"/>
                </a:solidFill>
              </a:rPr>
              <a:t>Improve training for preparation of budget justification materials</a:t>
            </a:r>
            <a:br>
              <a:rPr lang="en-US" sz="2000" b="1" dirty="0">
                <a:solidFill>
                  <a:srgbClr val="FFFFFF"/>
                </a:solidFill>
              </a:rPr>
            </a:br>
            <a:br>
              <a:rPr lang="en-US" sz="2000" b="1" dirty="0">
                <a:solidFill>
                  <a:srgbClr val="FFFFFF"/>
                </a:solidFill>
              </a:rPr>
            </a:br>
            <a:br>
              <a:rPr lang="en-US" sz="2000" b="1" dirty="0">
                <a:solidFill>
                  <a:srgbClr val="FFFFFF"/>
                </a:solidFill>
              </a:rPr>
            </a:br>
            <a:r>
              <a:rPr lang="en-US" sz="1800" dirty="0">
                <a:solidFill>
                  <a:srgbClr val="FFFFFF"/>
                </a:solidFill>
              </a:rPr>
              <a:t>Human Capital and Resource Management (</a:t>
            </a:r>
            <a:r>
              <a:rPr lang="en-US" sz="1800" dirty="0" err="1">
                <a:solidFill>
                  <a:srgbClr val="FFFFFF"/>
                </a:solidFill>
              </a:rPr>
              <a:t>HCRM</a:t>
            </a:r>
            <a:r>
              <a:rPr lang="en-US" sz="1800" dirty="0">
                <a:solidFill>
                  <a:srgbClr val="FFFFFF"/>
                </a:solidFill>
              </a:rPr>
              <a:t>)</a:t>
            </a:r>
            <a:br>
              <a:rPr lang="en-US" sz="1800" dirty="0">
                <a:solidFill>
                  <a:srgbClr val="FFFFFF"/>
                </a:solidFill>
              </a:rPr>
            </a:br>
            <a:br>
              <a:rPr lang="en-US" sz="1800" dirty="0">
                <a:solidFill>
                  <a:srgbClr val="FFFFFF"/>
                </a:solidFill>
              </a:rPr>
            </a:br>
            <a:br>
              <a:rPr lang="en-US" sz="1800" dirty="0">
                <a:solidFill>
                  <a:srgbClr val="FFFFFF"/>
                </a:solidFill>
              </a:rPr>
            </a:br>
            <a:r>
              <a:rPr lang="en-US" sz="1800" i="1" dirty="0">
                <a:solidFill>
                  <a:srgbClr val="FFFFFF"/>
                </a:solidFill>
              </a:rPr>
              <a:t>The Commission recommends creation of training courses for various types of budget justification materials, including J-books, data files, and staffer briefings. </a:t>
            </a:r>
            <a:endParaRPr lang="en-US" sz="1800" dirty="0">
              <a:solidFill>
                <a:srgbClr val="FFFFFF"/>
              </a:solidFill>
            </a:endParaRPr>
          </a:p>
        </p:txBody>
      </p:sp>
      <p:sp>
        <p:nvSpPr>
          <p:cNvPr id="6" name="Content Placeholder 2">
            <a:extLst>
              <a:ext uri="{FF2B5EF4-FFF2-40B4-BE49-F238E27FC236}">
                <a16:creationId xmlns:a16="http://schemas.microsoft.com/office/drawing/2014/main" id="{23A23E1C-432C-78CD-CEA5-5A780831D3B3}"/>
              </a:ext>
            </a:extLst>
          </p:cNvPr>
          <p:cNvSpPr>
            <a:spLocks noGrp="1"/>
          </p:cNvSpPr>
          <p:nvPr>
            <p:ph idx="1"/>
          </p:nvPr>
        </p:nvSpPr>
        <p:spPr>
          <a:xfrm>
            <a:off x="3226027" y="104663"/>
            <a:ext cx="5186266" cy="6224143"/>
          </a:xfrm>
        </p:spPr>
        <p:txBody>
          <a:bodyPr anchor="ctr">
            <a:normAutofit fontScale="92500" lnSpcReduction="20000"/>
          </a:bodyPr>
          <a:lstStyle/>
          <a:p>
            <a:pPr marL="0" indent="0">
              <a:lnSpc>
                <a:spcPct val="100000"/>
              </a:lnSpc>
              <a:spcBef>
                <a:spcPts val="1200"/>
              </a:spcBef>
              <a:buNone/>
            </a:pPr>
            <a:r>
              <a:rPr lang="en-US" sz="2000" b="1" dirty="0"/>
              <a:t>Objective</a:t>
            </a:r>
            <a:r>
              <a:rPr lang="en-US" sz="2000" dirty="0"/>
              <a:t> </a:t>
            </a:r>
          </a:p>
          <a:p>
            <a:pPr marL="457200" lvl="1">
              <a:lnSpc>
                <a:spcPct val="100000"/>
              </a:lnSpc>
              <a:spcBef>
                <a:spcPts val="0"/>
              </a:spcBef>
            </a:pPr>
            <a:r>
              <a:rPr lang="en-US" sz="2000" dirty="0"/>
              <a:t>Establish Department-wide standardized and structured Budget Justification Material Training</a:t>
            </a:r>
          </a:p>
          <a:p>
            <a:pPr marL="0" indent="0">
              <a:lnSpc>
                <a:spcPct val="100000"/>
              </a:lnSpc>
              <a:spcBef>
                <a:spcPts val="1200"/>
              </a:spcBef>
              <a:buNone/>
            </a:pPr>
            <a:r>
              <a:rPr lang="en-US" sz="2000" b="1" dirty="0"/>
              <a:t>Key Activities</a:t>
            </a:r>
          </a:p>
          <a:p>
            <a:pPr marL="457200" lvl="1">
              <a:lnSpc>
                <a:spcPct val="100000"/>
              </a:lnSpc>
              <a:spcBef>
                <a:spcPts val="0"/>
              </a:spcBef>
            </a:pPr>
            <a:r>
              <a:rPr lang="en-US" sz="2000" dirty="0"/>
              <a:t>Develop foundation in the justification material importance, developing and writing narratives, j-books, rollout briefings, talking points &amp; supporting  materials</a:t>
            </a:r>
          </a:p>
          <a:p>
            <a:pPr marL="457200" lvl="1">
              <a:lnSpc>
                <a:spcPct val="100000"/>
              </a:lnSpc>
              <a:spcBef>
                <a:spcPts val="0"/>
              </a:spcBef>
            </a:pPr>
            <a:r>
              <a:rPr lang="en-US" sz="2000" dirty="0"/>
              <a:t>Potentially add curriculum to DFMCP*</a:t>
            </a:r>
          </a:p>
          <a:p>
            <a:pPr marL="457200" lvl="1">
              <a:lnSpc>
                <a:spcPct val="100000"/>
              </a:lnSpc>
              <a:spcBef>
                <a:spcPts val="0"/>
              </a:spcBef>
            </a:pPr>
            <a:r>
              <a:rPr lang="en-US" sz="2000" dirty="0"/>
              <a:t>FY24 2</a:t>
            </a:r>
            <a:r>
              <a:rPr lang="en-US" sz="2000" baseline="30000" dirty="0"/>
              <a:t>nd</a:t>
            </a:r>
            <a:r>
              <a:rPr lang="en-US" sz="2000" dirty="0"/>
              <a:t> Qtr:   Establish DFMCP Requirements Review Committee (DRRC) &amp; charter</a:t>
            </a:r>
          </a:p>
          <a:p>
            <a:pPr marL="457200" lvl="1">
              <a:lnSpc>
                <a:spcPct val="100000"/>
              </a:lnSpc>
              <a:spcBef>
                <a:spcPts val="0"/>
              </a:spcBef>
            </a:pPr>
            <a:r>
              <a:rPr lang="en-US" sz="2000" dirty="0"/>
              <a:t>Summer 2024:  Complete 3 DRRC reviews; competency, curriculum, &amp; composition</a:t>
            </a:r>
          </a:p>
          <a:p>
            <a:pPr marL="457200" lvl="1">
              <a:lnSpc>
                <a:spcPct val="100000"/>
              </a:lnSpc>
              <a:spcBef>
                <a:spcPts val="0"/>
              </a:spcBef>
            </a:pPr>
            <a:r>
              <a:rPr lang="en-US" sz="2000" dirty="0"/>
              <a:t>Fall 2024:  Obtain FM Senior Leadership Group approval of DRRC recommendations and add  training</a:t>
            </a:r>
          </a:p>
          <a:p>
            <a:pPr marL="0" indent="0">
              <a:lnSpc>
                <a:spcPct val="100000"/>
              </a:lnSpc>
              <a:spcBef>
                <a:spcPts val="1200"/>
              </a:spcBef>
              <a:buNone/>
            </a:pPr>
            <a:r>
              <a:rPr lang="en-US" sz="2000" b="1" dirty="0"/>
              <a:t>FM Strategy </a:t>
            </a:r>
            <a:r>
              <a:rPr lang="en-US" sz="2000" dirty="0"/>
              <a:t>– Strategic Goal 1 to Cultivate a skilled and inspired FM Workforce. </a:t>
            </a:r>
          </a:p>
          <a:p>
            <a:pPr marL="0" indent="0">
              <a:lnSpc>
                <a:spcPct val="100000"/>
              </a:lnSpc>
              <a:spcBef>
                <a:spcPts val="1200"/>
              </a:spcBef>
              <a:buNone/>
            </a:pPr>
            <a:r>
              <a:rPr lang="en-US" sz="2000" b="1" dirty="0"/>
              <a:t>How can the FM Community support this implementation- </a:t>
            </a:r>
            <a:r>
              <a:rPr lang="en-US" sz="2000" dirty="0"/>
              <a:t>FM Senior Leaders and SME support DRRC</a:t>
            </a:r>
          </a:p>
        </p:txBody>
      </p:sp>
      <p:sp>
        <p:nvSpPr>
          <p:cNvPr id="7" name="TextBox 6">
            <a:extLst>
              <a:ext uri="{FF2B5EF4-FFF2-40B4-BE49-F238E27FC236}">
                <a16:creationId xmlns:a16="http://schemas.microsoft.com/office/drawing/2014/main" id="{2F627484-4378-0C07-F0B3-359EB51029FF}"/>
              </a:ext>
            </a:extLst>
          </p:cNvPr>
          <p:cNvSpPr txBox="1"/>
          <p:nvPr/>
        </p:nvSpPr>
        <p:spPr>
          <a:xfrm>
            <a:off x="3078818" y="6393348"/>
            <a:ext cx="6073616" cy="400110"/>
          </a:xfrm>
          <a:prstGeom prst="rect">
            <a:avLst/>
          </a:prstGeom>
          <a:noFill/>
        </p:spPr>
        <p:txBody>
          <a:bodyPr wrap="square" rtlCol="0">
            <a:spAutoFit/>
          </a:bodyPr>
          <a:lstStyle/>
          <a:p>
            <a:r>
              <a:rPr lang="en-US" sz="2000" b="1" dirty="0">
                <a:solidFill>
                  <a:srgbClr val="002060"/>
                </a:solidFill>
                <a:latin typeface="+mj-lt"/>
              </a:rPr>
              <a:t>*https://comptroller.defense.gov/External-Links/FMCert/</a:t>
            </a:r>
          </a:p>
        </p:txBody>
      </p:sp>
    </p:spTree>
    <p:extLst>
      <p:ext uri="{BB962C8B-B14F-4D97-AF65-F5344CB8AC3E}">
        <p14:creationId xmlns:p14="http://schemas.microsoft.com/office/powerpoint/2010/main" val="671267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37F227-955F-3A38-B483-51DDD6B29B5E}"/>
              </a:ext>
            </a:extLst>
          </p:cNvPr>
          <p:cNvSpPr>
            <a:spLocks noGrp="1"/>
          </p:cNvSpPr>
          <p:nvPr>
            <p:ph type="title"/>
          </p:nvPr>
        </p:nvSpPr>
        <p:spPr>
          <a:xfrm>
            <a:off x="986118" y="735106"/>
            <a:ext cx="7540322" cy="2928470"/>
          </a:xfrm>
        </p:spPr>
        <p:txBody>
          <a:bodyPr vert="horz" lIns="91440" tIns="45720" rIns="91440" bIns="45720" rtlCol="0" anchor="b">
            <a:normAutofit/>
          </a:bodyPr>
          <a:lstStyle/>
          <a:p>
            <a:r>
              <a:rPr lang="en-US" sz="4200" kern="1200" dirty="0">
                <a:solidFill>
                  <a:srgbClr val="FFFFFF"/>
                </a:solidFill>
                <a:latin typeface="+mj-lt"/>
                <a:ea typeface="+mj-ea"/>
                <a:cs typeface="+mj-cs"/>
              </a:rPr>
              <a:t>Questions? </a:t>
            </a:r>
          </a:p>
        </p:txBody>
      </p:sp>
      <p:pic>
        <p:nvPicPr>
          <p:cNvPr id="4" name="Picture 3">
            <a:extLst>
              <a:ext uri="{FF2B5EF4-FFF2-40B4-BE49-F238E27FC236}">
                <a16:creationId xmlns:a16="http://schemas.microsoft.com/office/drawing/2014/main" id="{86EB5B23-05E4-9704-2522-8F2EA0AEFE97}"/>
              </a:ext>
            </a:extLst>
          </p:cNvPr>
          <p:cNvPicPr>
            <a:picLocks noChangeAspect="1"/>
          </p:cNvPicPr>
          <p:nvPr/>
        </p:nvPicPr>
        <p:blipFill>
          <a:blip r:embed="rId3" cstate="print">
            <a:alphaModFix amt="5000"/>
            <a:extLst>
              <a:ext uri="{28A0092B-C50C-407E-A947-70E740481C1C}">
                <a14:useLocalDpi xmlns:a14="http://schemas.microsoft.com/office/drawing/2010/main" val="0"/>
              </a:ext>
            </a:extLst>
          </a:blip>
          <a:stretch>
            <a:fillRect/>
          </a:stretch>
        </p:blipFill>
        <p:spPr>
          <a:xfrm>
            <a:off x="2685186" y="-665937"/>
            <a:ext cx="8126628" cy="8189873"/>
          </a:xfrm>
          <a:prstGeom prst="rect">
            <a:avLst/>
          </a:prstGeom>
        </p:spPr>
      </p:pic>
    </p:spTree>
    <p:extLst>
      <p:ext uri="{BB962C8B-B14F-4D97-AF65-F5344CB8AC3E}">
        <p14:creationId xmlns:p14="http://schemas.microsoft.com/office/powerpoint/2010/main" val="32036170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76F4CDD7-D33E-4827-BBB8-017429FF1282}" vid="{5881BC96-DF94-4E2D-90BB-C2A51453EB9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9900FCB2F87344E81D171305E1134E9" ma:contentTypeVersion="2" ma:contentTypeDescription="Create a new document." ma:contentTypeScope="" ma:versionID="46dc5c7afcb666fde43c142fa7fb43bb">
  <xsd:schema xmlns:xsd="http://www.w3.org/2001/XMLSchema" xmlns:xs="http://www.w3.org/2001/XMLSchema" xmlns:p="http://schemas.microsoft.com/office/2006/metadata/properties" xmlns:ns2="8d594ed0-ee7a-43ca-9ebb-9c63e045c541" targetNamespace="http://schemas.microsoft.com/office/2006/metadata/properties" ma:root="true" ma:fieldsID="742d093da50f9b83a5f5a65b9029881d" ns2:_="">
    <xsd:import namespace="8d594ed0-ee7a-43ca-9ebb-9c63e045c541"/>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594ed0-ee7a-43ca-9ebb-9c63e045c5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ADDA24E-6D7A-4911-AEDC-3BB6B86187D5}">
  <ds:schemaRefs>
    <ds:schemaRef ds:uri="http://schemas.microsoft.com/sharepoint/v3/contenttype/forms"/>
  </ds:schemaRefs>
</ds:datastoreItem>
</file>

<file path=customXml/itemProps2.xml><?xml version="1.0" encoding="utf-8"?>
<ds:datastoreItem xmlns:ds="http://schemas.openxmlformats.org/officeDocument/2006/customXml" ds:itemID="{47D6CC5C-0F74-448B-9909-B66103C6426C}">
  <ds:schemaRefs>
    <ds:schemaRef ds:uri="8d594ed0-ee7a-43ca-9ebb-9c63e045c54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305C75C-C103-4914-BA38-AD5445D2E03F}">
  <ds:schemaRefs>
    <ds:schemaRef ds:uri="http://schemas.microsoft.com/office/2006/metadata/properties"/>
    <ds:schemaRef ds:uri="8d594ed0-ee7a-43ca-9ebb-9c63e045c541"/>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OUSDC-PPT-TEMPLATE-2018</Template>
  <TotalTime>1218</TotalTime>
  <Words>3785</Words>
  <Application>Microsoft Office PowerPoint</Application>
  <PresentationFormat>On-screen Show (4:3)</PresentationFormat>
  <Paragraphs>333</Paragraphs>
  <Slides>22</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Wingdings</vt:lpstr>
      <vt:lpstr>Office Theme</vt:lpstr>
      <vt:lpstr>PPBE Reform</vt:lpstr>
      <vt:lpstr>PPBE Reform </vt:lpstr>
      <vt:lpstr>Message from  Honorable Kathy Miller  Deputy Under secretary of Defense (Comptroller)   </vt:lpstr>
      <vt:lpstr>Opening Message and Panel Introduction</vt:lpstr>
      <vt:lpstr>Office of the Under Secretary of Defense (Comptroller)/CFO</vt:lpstr>
      <vt:lpstr>Office of the Deputy Comptroller, Program Budget (PB)</vt:lpstr>
      <vt:lpstr>Midyear Update Briefing to Congress  Final Report: Encourage Improved In-Person Communications   Program &amp; Budget    Commission recommends DoD establish a process that engages with Congress on a more frequent basis to improve communication and share relevant information with Congress.</vt:lpstr>
      <vt:lpstr>Restructure Budget Justification Books   Program &amp; Budget    Commission recommends that the DoD should work with Congress to establish common formats and content for the J-books to provided needed content in a common format. </vt:lpstr>
      <vt:lpstr>Review and Consolidation of Budget Line Items   Program &amp; Budget    Commission recommends that Congress and DoD work to systematically review and restructure budget lines and accounts where possible.</vt:lpstr>
      <vt:lpstr>Accelerate OSD Comptroller and CAPE IT System Consolidation   Final Report: Continue Rationalization of the OSD Resourcing Systems   Program &amp; Budget    Commission recommends the OUSD(C) work with CAPE to consolidate IT efforts and streamline existing PPBE processes with the end goal of having a single authoritative resource management system.</vt:lpstr>
      <vt:lpstr>Office of the Deputy Chief Financial Officer (DCFO)</vt:lpstr>
      <vt:lpstr>Review and Update PPBE-related guidance documents   Deputy CFO    A systematic revision and update to the  FMR and DoDD 7045.14.</vt:lpstr>
      <vt:lpstr>Office of the Deputy Comptroller, Enterprise Financial Transformation (EFT)</vt:lpstr>
      <vt:lpstr>Expand PPBE Analytics via Advana   Deputy Comptroller for Enterprise Financial Transformation (EFT)     The Commission recommends the OUSD(C), develop an implementation plan to expand the scope of analytics of the PPBE process within Advana.</vt:lpstr>
      <vt:lpstr>Streamline Processes and Improve Analytic Capabilities to Reduce Workload   Deputy Comptroller for Enterprise Financial Transformation (EFT)     The Commission recommends the DoD improve analytic capabilities to reduce the workload in the PPBE process, including  optimizing the use of the Advana for budgetary analytic capabilities, and streamlining the organizational structure.</vt:lpstr>
      <vt:lpstr>Provide annual report and briefing to Congress on DoD’s strategy for consolidating, rationalizing, integration, and modernizing DoD PPBE business systems   Deputy Comptroller for Enterprise Financial Transformation (EFT)    The Commission recommends the DoD provide congressional defense committees an annual report and briefing on the Department’s strategy for consolidating, rationalizing, integrating, and modernizing DoD PPBE business systems, feeder systems, platforms, databases, and tools used to support the PPBE process.</vt:lpstr>
      <vt:lpstr>Office of the Deputy Comptroller, Budget and Appropriations Affairs  (BAA)</vt:lpstr>
      <vt:lpstr>Improve Training for DoD Liaisons    Deputy Comptroller for Budget and Appropriations Affairs (BAA)    Standardize training for Congressional Liaisons.</vt:lpstr>
      <vt:lpstr>Office of Human Capital and Resource Management (HCRM)</vt:lpstr>
      <vt:lpstr>Continue the Focus on Improving Recruiting and Retention   Human Capital and Resource Management (HCRM)   Continue efforts to recruit and retain personnel.</vt:lpstr>
      <vt:lpstr>Improve training for preparation of budget justification materials   Human Capital and Resource Management (HCRM)   The Commission recommends creation of training courses for various types of budget justification materials, including J-books, data files, and staffer briefings. </vt:lpstr>
      <vt:lpstr>Questions? </vt:lpstr>
    </vt:vector>
  </TitlesOfParts>
  <Company>U.S. Department of Defense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FWMD</dc:subject>
  <dc:creator>Westfall, Teresa A CTR OSD OUSD C (US)</dc:creator>
  <cp:lastModifiedBy>Pat (Thomas) Riley</cp:lastModifiedBy>
  <cp:revision>146</cp:revision>
  <cp:lastPrinted>2021-09-01T17:39:50Z</cp:lastPrinted>
  <dcterms:created xsi:type="dcterms:W3CDTF">2020-04-16T12:11:20Z</dcterms:created>
  <dcterms:modified xsi:type="dcterms:W3CDTF">2024-03-11T14:29:09Z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0x010100A9900FCB2F87344E81D171305E1134E9</vt:lpwstr>
  </property>
  <property fmtid="{D5CDD505-2E9C-101B-9397-08002B2CF9AE}" pid="3" name="MSIP_Label_defa4170-0d19-0005-0004-bc88714345d2_Enabled">
    <vt:lpwstr>true</vt:lpwstr>
  </property>
  <property fmtid="{D5CDD505-2E9C-101B-9397-08002B2CF9AE}" pid="4" name="MSIP_Label_defa4170-0d19-0005-0004-bc88714345d2_SetDate">
    <vt:lpwstr>2024-03-11T14:28:13Z</vt:lpwstr>
  </property>
  <property fmtid="{D5CDD505-2E9C-101B-9397-08002B2CF9AE}" pid="5" name="MSIP_Label_defa4170-0d19-0005-0004-bc88714345d2_Method">
    <vt:lpwstr>Standard</vt:lpwstr>
  </property>
  <property fmtid="{D5CDD505-2E9C-101B-9397-08002B2CF9AE}" pid="6" name="MSIP_Label_defa4170-0d19-0005-0004-bc88714345d2_Name">
    <vt:lpwstr>defa4170-0d19-0005-0004-bc88714345d2</vt:lpwstr>
  </property>
  <property fmtid="{D5CDD505-2E9C-101B-9397-08002B2CF9AE}" pid="7" name="MSIP_Label_defa4170-0d19-0005-0004-bc88714345d2_SiteId">
    <vt:lpwstr>cf29b4d1-87d9-4fd6-a4a0-1d4879e8e5fd</vt:lpwstr>
  </property>
  <property fmtid="{D5CDD505-2E9C-101B-9397-08002B2CF9AE}" pid="8" name="MSIP_Label_defa4170-0d19-0005-0004-bc88714345d2_ActionId">
    <vt:lpwstr>16fff7b4-ba54-4df8-a9b7-e489767127f2</vt:lpwstr>
  </property>
  <property fmtid="{D5CDD505-2E9C-101B-9397-08002B2CF9AE}" pid="9" name="MSIP_Label_defa4170-0d19-0005-0004-bc88714345d2_ContentBits">
    <vt:lpwstr>0</vt:lpwstr>
  </property>
</Properties>
</file>