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13"/>
  </p:notesMasterIdLst>
  <p:handoutMasterIdLst>
    <p:handoutMasterId r:id="rId14"/>
  </p:handoutMasterIdLst>
  <p:sldIdLst>
    <p:sldId id="628" r:id="rId5"/>
    <p:sldId id="643" r:id="rId6"/>
    <p:sldId id="644" r:id="rId7"/>
    <p:sldId id="666" r:id="rId8"/>
    <p:sldId id="647" r:id="rId9"/>
    <p:sldId id="670" r:id="rId10"/>
    <p:sldId id="650" r:id="rId11"/>
    <p:sldId id="663" r:id="rId12"/>
  </p:sldIdLst>
  <p:sldSz cx="9144000" cy="5143500" type="screen16x9"/>
  <p:notesSz cx="7010400" cy="9296400"/>
  <p:custDataLst>
    <p:tags r:id="rId1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08" userDrawn="1">
          <p15:clr>
            <a:srgbClr val="A4A3A4"/>
          </p15:clr>
        </p15:guide>
        <p15:guide id="2" orient="horz" pos="2988" userDrawn="1">
          <p15:clr>
            <a:srgbClr val="A4A3A4"/>
          </p15:clr>
        </p15:guide>
        <p15:guide id="3" pos="1416" userDrawn="1">
          <p15:clr>
            <a:srgbClr val="A4A3A4"/>
          </p15:clr>
        </p15:guide>
        <p15:guide id="4" pos="3840" userDrawn="1">
          <p15:clr>
            <a:srgbClr val="A4A3A4"/>
          </p15:clr>
        </p15:guide>
        <p15:guide id="5" pos="2088" userDrawn="1">
          <p15:clr>
            <a:srgbClr val="A4A3A4"/>
          </p15:clr>
        </p15:guide>
        <p15:guide id="6" pos="3528" userDrawn="1">
          <p15:clr>
            <a:srgbClr val="A4A3A4"/>
          </p15:clr>
        </p15:guide>
        <p15:guide id="7" pos="400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E67"/>
    <a:srgbClr val="772583"/>
    <a:srgbClr val="B5BD00"/>
    <a:srgbClr val="6BBBAE"/>
    <a:srgbClr val="6BBB68"/>
    <a:srgbClr val="6BBB00"/>
    <a:srgbClr val="E57200"/>
    <a:srgbClr val="FED100"/>
    <a:srgbClr val="BB0000"/>
    <a:srgbClr val="AB0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9" autoAdjust="0"/>
    <p:restoredTop sz="97466" autoAdjust="0"/>
  </p:normalViewPr>
  <p:slideViewPr>
    <p:cSldViewPr snapToGrid="0">
      <p:cViewPr varScale="1">
        <p:scale>
          <a:sx n="131" d="100"/>
          <a:sy n="131" d="100"/>
        </p:scale>
        <p:origin x="125" y="82"/>
      </p:cViewPr>
      <p:guideLst>
        <p:guide orient="horz" pos="708"/>
        <p:guide orient="horz" pos="2988"/>
        <p:guide pos="1416"/>
        <p:guide pos="3840"/>
        <p:guide pos="2088"/>
        <p:guide pos="3528"/>
        <p:guide pos="4008"/>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500" y="179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9ED689A7-67E1-40D2-80C6-FED77FBC7DB5}" type="datetimeFigureOut">
              <a:rPr lang="en-US"/>
              <a:pPr>
                <a:defRPr/>
              </a:pPr>
              <a:t>4/5/2022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1318655D-0E62-44EA-BB77-24E9B9958774}" type="slidenum">
              <a:rPr lang="en-US"/>
              <a:pPr>
                <a:defRPr/>
              </a:pPr>
              <a:t>‹#›</a:t>
            </a:fld>
            <a:endParaRPr lang="en-US" dirty="0"/>
          </a:p>
        </p:txBody>
      </p:sp>
    </p:spTree>
    <p:extLst>
      <p:ext uri="{BB962C8B-B14F-4D97-AF65-F5344CB8AC3E}">
        <p14:creationId xmlns:p14="http://schemas.microsoft.com/office/powerpoint/2010/main" val="631699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0F5F3C3-0483-4F26-8C1F-CF3442334E6D}" type="datetimeFigureOut">
              <a:rPr lang="en-US"/>
              <a:pPr>
                <a:defRPr/>
              </a:pPr>
              <a:t>4/5/2022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A1E37552-27B9-4AE5-9BA7-1996636E8CFC}" type="slidenum">
              <a:rPr lang="en-US"/>
              <a:pPr>
                <a:defRPr/>
              </a:pPr>
              <a:t>‹#›</a:t>
            </a:fld>
            <a:endParaRPr lang="en-US" dirty="0"/>
          </a:p>
        </p:txBody>
      </p:sp>
    </p:spTree>
    <p:extLst>
      <p:ext uri="{BB962C8B-B14F-4D97-AF65-F5344CB8AC3E}">
        <p14:creationId xmlns:p14="http://schemas.microsoft.com/office/powerpoint/2010/main" val="1344953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Corporate Title with Pictur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25872" t="17786" b="19784"/>
          <a:stretch/>
        </p:blipFill>
        <p:spPr>
          <a:xfrm>
            <a:off x="-29922" y="-22860"/>
            <a:ext cx="9201630" cy="5166360"/>
          </a:xfrm>
          <a:prstGeom prst="rect">
            <a:avLst/>
          </a:prstGeom>
        </p:spPr>
      </p:pic>
      <p:sp>
        <p:nvSpPr>
          <p:cNvPr id="13" name="Title 41"/>
          <p:cNvSpPr>
            <a:spLocks noGrp="1"/>
          </p:cNvSpPr>
          <p:nvPr>
            <p:ph type="title" hasCustomPrompt="1"/>
          </p:nvPr>
        </p:nvSpPr>
        <p:spPr>
          <a:xfrm>
            <a:off x="2925090" y="2654115"/>
            <a:ext cx="3298944" cy="529204"/>
          </a:xfrm>
          <a:prstGeom prst="rect">
            <a:avLst/>
          </a:prstGeom>
        </p:spPr>
        <p:txBody>
          <a:bodyPr anchor="b">
            <a:noAutofit/>
          </a:bodyPr>
          <a:lstStyle>
            <a:lvl1pPr algn="ctr">
              <a:defRPr sz="2800" b="1">
                <a:solidFill>
                  <a:schemeClr val="bg1">
                    <a:lumMod val="95000"/>
                  </a:schemeClr>
                </a:solidFill>
                <a:latin typeface="+mj-lt"/>
              </a:defRPr>
            </a:lvl1pPr>
          </a:lstStyle>
          <a:p>
            <a:r>
              <a:rPr lang="en-US" dirty="0"/>
              <a:t>Title goes here</a:t>
            </a:r>
          </a:p>
        </p:txBody>
      </p:sp>
      <p:sp>
        <p:nvSpPr>
          <p:cNvPr id="14" name="Rectangle 4"/>
          <p:cNvSpPr>
            <a:spLocks noGrp="1" noChangeArrowheads="1"/>
          </p:cNvSpPr>
          <p:nvPr>
            <p:ph type="subTitle" idx="1" hasCustomPrompt="1"/>
          </p:nvPr>
        </p:nvSpPr>
        <p:spPr>
          <a:xfrm>
            <a:off x="2642892" y="3570369"/>
            <a:ext cx="3877974" cy="694967"/>
          </a:xfrm>
          <a:prstGeom prst="rect">
            <a:avLst/>
          </a:prstGeom>
        </p:spPr>
        <p:txBody>
          <a:bodyPr>
            <a:noAutofit/>
          </a:bodyPr>
          <a:lstStyle>
            <a:lvl1pPr marL="0" indent="0" algn="ctr">
              <a:lnSpc>
                <a:spcPct val="120000"/>
              </a:lnSpc>
              <a:spcBef>
                <a:spcPct val="0"/>
              </a:spcBef>
              <a:buFont typeface="Wingdings" pitchFamily="2" charset="2"/>
              <a:buNone/>
              <a:defRPr sz="2000">
                <a:solidFill>
                  <a:srgbClr val="F2F2F2"/>
                </a:solidFill>
                <a:latin typeface="+mj-lt"/>
              </a:defRPr>
            </a:lvl1pPr>
          </a:lstStyle>
          <a:p>
            <a:r>
              <a:rPr lang="en-US" dirty="0"/>
              <a:t>Name of presenter</a:t>
            </a:r>
          </a:p>
          <a:p>
            <a:r>
              <a:rPr lang="en-US" dirty="0"/>
              <a:t>Date</a:t>
            </a:r>
          </a:p>
        </p:txBody>
      </p:sp>
      <p:cxnSp>
        <p:nvCxnSpPr>
          <p:cNvPr id="17" name="Straight Connector 16"/>
          <p:cNvCxnSpPr/>
          <p:nvPr userDrawn="1"/>
        </p:nvCxnSpPr>
        <p:spPr>
          <a:xfrm>
            <a:off x="4248648" y="3434222"/>
            <a:ext cx="642784"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09088" y="1129059"/>
            <a:ext cx="913945" cy="1191785"/>
          </a:xfrm>
          <a:prstGeom prst="rect">
            <a:avLst/>
          </a:prstGeom>
        </p:spPr>
      </p:pic>
      <p:pic>
        <p:nvPicPr>
          <p:cNvPr id="8" name="Picture 7" descr="OSU-WexMedCtr-1C-REV-Stacked-CMYK.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77995" y="4414342"/>
            <a:ext cx="854456" cy="635069"/>
          </a:xfrm>
          <a:prstGeom prst="rect">
            <a:avLst/>
          </a:prstGeom>
        </p:spPr>
      </p:pic>
    </p:spTree>
    <p:extLst>
      <p:ext uri="{BB962C8B-B14F-4D97-AF65-F5344CB8AC3E}">
        <p14:creationId xmlns:p14="http://schemas.microsoft.com/office/powerpoint/2010/main" val="304260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content, footer">
    <p:spTree>
      <p:nvGrpSpPr>
        <p:cNvPr id="1" name=""/>
        <p:cNvGrpSpPr/>
        <p:nvPr/>
      </p:nvGrpSpPr>
      <p:grpSpPr>
        <a:xfrm>
          <a:off x="0" y="0"/>
          <a:ext cx="0" cy="0"/>
          <a:chOff x="0" y="0"/>
          <a:chExt cx="0" cy="0"/>
        </a:xfrm>
      </p:grpSpPr>
      <p:sp>
        <p:nvSpPr>
          <p:cNvPr id="42" name="Title 41"/>
          <p:cNvSpPr>
            <a:spLocks noGrp="1"/>
          </p:cNvSpPr>
          <p:nvPr>
            <p:ph type="title" hasCustomPrompt="1"/>
          </p:nvPr>
        </p:nvSpPr>
        <p:spPr>
          <a:xfrm>
            <a:off x="496004" y="517934"/>
            <a:ext cx="5864170"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cxnSp>
        <p:nvCxnSpPr>
          <p:cNvPr id="3" name="Straight Connector 2"/>
          <p:cNvCxnSpPr/>
          <p:nvPr userDrawn="1"/>
        </p:nvCxnSpPr>
        <p:spPr>
          <a:xfrm>
            <a:off x="580016" y="1188324"/>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4"/>
          <p:cNvSpPr>
            <a:spLocks noGrp="1"/>
          </p:cNvSpPr>
          <p:nvPr>
            <p:ph sz="quarter" idx="10" hasCustomPrompt="1"/>
          </p:nvPr>
        </p:nvSpPr>
        <p:spPr>
          <a:xfrm>
            <a:off x="489186" y="1648624"/>
            <a:ext cx="7601184" cy="2163703"/>
          </a:xfrm>
          <a:prstGeom prst="rect">
            <a:avLst/>
          </a:prstGeom>
        </p:spPr>
        <p:txBody>
          <a:bodyPr vert="horz"/>
          <a:lstStyle>
            <a:lvl1pPr marL="0" indent="0">
              <a:buNone/>
              <a:defRPr sz="1800"/>
            </a:lvl1pPr>
            <a:lvl2pPr marL="457200" indent="0">
              <a:buNone/>
              <a:defRPr sz="1800"/>
            </a:lvl2pPr>
            <a:lvl3pPr>
              <a:defRPr sz="1800"/>
            </a:lvl3pPr>
            <a:lvl4pPr>
              <a:defRPr sz="1400"/>
            </a:lvl4pPr>
            <a:lvl5pPr>
              <a:defRPr sz="1400"/>
            </a:lvl5pPr>
          </a:lstStyle>
          <a:p>
            <a:pPr lvl="0"/>
            <a:r>
              <a:rPr lang="en-US" dirty="0"/>
              <a:t>Body text goes here</a:t>
            </a:r>
          </a:p>
        </p:txBody>
      </p:sp>
      <p:sp>
        <p:nvSpPr>
          <p:cNvPr id="8"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0"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dirty="0"/>
              <a:t>Trade Secret, Confidential, Proprietary, Do Not Copy  |  OSU Wexner Medical Center  © 2017</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138157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with Block O">
    <p:spTree>
      <p:nvGrpSpPr>
        <p:cNvPr id="1" name=""/>
        <p:cNvGrpSpPr/>
        <p:nvPr/>
      </p:nvGrpSpPr>
      <p:grpSpPr>
        <a:xfrm>
          <a:off x="0" y="0"/>
          <a:ext cx="0" cy="0"/>
          <a:chOff x="0" y="0"/>
          <a:chExt cx="0" cy="0"/>
        </a:xfrm>
      </p:grpSpPr>
      <p:sp>
        <p:nvSpPr>
          <p:cNvPr id="42" name="Title 41"/>
          <p:cNvSpPr>
            <a:spLocks noGrp="1"/>
          </p:cNvSpPr>
          <p:nvPr>
            <p:ph type="title" hasCustomPrompt="1"/>
          </p:nvPr>
        </p:nvSpPr>
        <p:spPr>
          <a:xfrm>
            <a:off x="496004" y="517934"/>
            <a:ext cx="5864170"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sp>
        <p:nvSpPr>
          <p:cNvPr id="53" name="Rectangle 4"/>
          <p:cNvSpPr>
            <a:spLocks noGrp="1" noChangeArrowheads="1"/>
          </p:cNvSpPr>
          <p:nvPr>
            <p:ph type="subTitle" idx="1" hasCustomPrompt="1"/>
          </p:nvPr>
        </p:nvSpPr>
        <p:spPr>
          <a:xfrm>
            <a:off x="514726" y="956858"/>
            <a:ext cx="3877974" cy="321469"/>
          </a:xfrm>
          <a:prstGeom prst="rect">
            <a:avLst/>
          </a:prstGeom>
        </p:spPr>
        <p:txBody>
          <a:bodyPr>
            <a:noAutofit/>
          </a:bodyPr>
          <a:lstStyle>
            <a:lvl1pPr marL="0" indent="0" algn="l">
              <a:lnSpc>
                <a:spcPct val="85000"/>
              </a:lnSpc>
              <a:spcBef>
                <a:spcPct val="0"/>
              </a:spcBef>
              <a:buFont typeface="Wingdings" pitchFamily="2" charset="2"/>
              <a:buNone/>
              <a:defRPr sz="2000" i="1"/>
            </a:lvl1pPr>
          </a:lstStyle>
          <a:p>
            <a:r>
              <a:rPr lang="en-US" dirty="0"/>
              <a:t>Subhead goes here</a:t>
            </a:r>
          </a:p>
        </p:txBody>
      </p:sp>
      <p:cxnSp>
        <p:nvCxnSpPr>
          <p:cNvPr id="3" name="Straight Connector 2"/>
          <p:cNvCxnSpPr/>
          <p:nvPr userDrawn="1"/>
        </p:nvCxnSpPr>
        <p:spPr>
          <a:xfrm>
            <a:off x="580016" y="1599922"/>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261" r="10564" b="27269"/>
          <a:stretch/>
        </p:blipFill>
        <p:spPr>
          <a:xfrm>
            <a:off x="5969225" y="2058495"/>
            <a:ext cx="3174775" cy="3085005"/>
          </a:xfrm>
          <a:prstGeom prst="rect">
            <a:avLst/>
          </a:prstGeom>
        </p:spPr>
      </p:pic>
      <p:sp>
        <p:nvSpPr>
          <p:cNvPr id="10" name="Content Placeholder 4"/>
          <p:cNvSpPr>
            <a:spLocks noGrp="1"/>
          </p:cNvSpPr>
          <p:nvPr>
            <p:ph sz="quarter" idx="10" hasCustomPrompt="1"/>
          </p:nvPr>
        </p:nvSpPr>
        <p:spPr>
          <a:xfrm>
            <a:off x="489186" y="2060222"/>
            <a:ext cx="7601184" cy="2163703"/>
          </a:xfrm>
          <a:prstGeom prst="rect">
            <a:avLst/>
          </a:prstGeom>
        </p:spPr>
        <p:txBody>
          <a:bodyPr vert="horz"/>
          <a:lstStyle>
            <a:lvl1pPr marL="0" indent="0">
              <a:buNone/>
              <a:defRPr sz="1800"/>
            </a:lvl1pPr>
            <a:lvl2pPr marL="457200" indent="0">
              <a:buNone/>
              <a:defRPr sz="1800"/>
            </a:lvl2pPr>
            <a:lvl3pPr>
              <a:defRPr sz="1800"/>
            </a:lvl3pPr>
            <a:lvl4pPr>
              <a:defRPr sz="1400"/>
            </a:lvl4pPr>
            <a:lvl5pPr>
              <a:defRPr sz="1400"/>
            </a:lvl5pPr>
          </a:lstStyle>
          <a:p>
            <a:pPr lvl="0"/>
            <a:r>
              <a:rPr lang="en-US" dirty="0"/>
              <a:t>Body text goes here</a:t>
            </a:r>
          </a:p>
        </p:txBody>
      </p:sp>
      <p:sp>
        <p:nvSpPr>
          <p:cNvPr id="9"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1"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dirty="0"/>
              <a:t>Trade Secret, Confidential, Proprietary, Do Not Copy  |  OSU Wexner Medical Center  © 2017</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3655146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content,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261" r="10564" b="27269"/>
          <a:stretch/>
        </p:blipFill>
        <p:spPr>
          <a:xfrm>
            <a:off x="5969225" y="2058495"/>
            <a:ext cx="3174775" cy="3085005"/>
          </a:xfrm>
          <a:prstGeom prst="rect">
            <a:avLst/>
          </a:prstGeom>
        </p:spPr>
      </p:pic>
      <p:sp>
        <p:nvSpPr>
          <p:cNvPr id="42" name="Title 41"/>
          <p:cNvSpPr>
            <a:spLocks noGrp="1"/>
          </p:cNvSpPr>
          <p:nvPr>
            <p:ph type="title" hasCustomPrompt="1"/>
          </p:nvPr>
        </p:nvSpPr>
        <p:spPr>
          <a:xfrm>
            <a:off x="496004" y="517934"/>
            <a:ext cx="5864170"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cxnSp>
        <p:nvCxnSpPr>
          <p:cNvPr id="3" name="Straight Connector 2"/>
          <p:cNvCxnSpPr/>
          <p:nvPr userDrawn="1"/>
        </p:nvCxnSpPr>
        <p:spPr>
          <a:xfrm>
            <a:off x="580016" y="1188324"/>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4"/>
          <p:cNvSpPr>
            <a:spLocks noGrp="1"/>
          </p:cNvSpPr>
          <p:nvPr>
            <p:ph sz="quarter" idx="10" hasCustomPrompt="1"/>
          </p:nvPr>
        </p:nvSpPr>
        <p:spPr>
          <a:xfrm>
            <a:off x="489186" y="1648624"/>
            <a:ext cx="7601184" cy="2163703"/>
          </a:xfrm>
          <a:prstGeom prst="rect">
            <a:avLst/>
          </a:prstGeom>
        </p:spPr>
        <p:txBody>
          <a:bodyPr vert="horz"/>
          <a:lstStyle>
            <a:lvl1pPr marL="0" indent="0">
              <a:buNone/>
              <a:defRPr sz="1800"/>
            </a:lvl1pPr>
            <a:lvl2pPr marL="457200" indent="0">
              <a:buNone/>
              <a:defRPr sz="1800"/>
            </a:lvl2pPr>
            <a:lvl3pPr>
              <a:defRPr sz="1800"/>
            </a:lvl3pPr>
            <a:lvl4pPr>
              <a:defRPr sz="1400"/>
            </a:lvl4pPr>
            <a:lvl5pPr>
              <a:defRPr sz="1400"/>
            </a:lvl5pPr>
          </a:lstStyle>
          <a:p>
            <a:pPr lvl="0"/>
            <a:r>
              <a:rPr lang="en-US" dirty="0"/>
              <a:t>Body text goes here</a:t>
            </a:r>
          </a:p>
        </p:txBody>
      </p:sp>
      <p:sp>
        <p:nvSpPr>
          <p:cNvPr id="8"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0"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dirty="0"/>
              <a:t>Trade Secret, Confidential, Proprietary, Do Not Copy  |  OSU Wexner Medical Center  © 2017</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1295181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rporate Title with Picture">
    <p:spTree>
      <p:nvGrpSpPr>
        <p:cNvPr id="1" name=""/>
        <p:cNvGrpSpPr/>
        <p:nvPr/>
      </p:nvGrpSpPr>
      <p:grpSpPr>
        <a:xfrm>
          <a:off x="0" y="0"/>
          <a:ext cx="0" cy="0"/>
          <a:chOff x="0" y="0"/>
          <a:chExt cx="0" cy="0"/>
        </a:xfrm>
      </p:grpSpPr>
      <p:sp>
        <p:nvSpPr>
          <p:cNvPr id="15" name="Content Placeholder 4"/>
          <p:cNvSpPr>
            <a:spLocks noGrp="1"/>
          </p:cNvSpPr>
          <p:nvPr>
            <p:ph sz="quarter" idx="10" hasCustomPrompt="1"/>
          </p:nvPr>
        </p:nvSpPr>
        <p:spPr>
          <a:xfrm>
            <a:off x="3467236" y="2393054"/>
            <a:ext cx="2445069" cy="351119"/>
          </a:xfrm>
          <a:prstGeom prst="rect">
            <a:avLst/>
          </a:prstGeom>
        </p:spPr>
        <p:txBody>
          <a:bodyPr vert="horz"/>
          <a:lstStyle>
            <a:lvl1pPr marL="0" indent="0">
              <a:buNone/>
              <a:defRPr sz="1800"/>
            </a:lvl1pPr>
            <a:lvl2pPr marL="457200" indent="0">
              <a:buNone/>
              <a:defRPr sz="1800"/>
            </a:lvl2pPr>
            <a:lvl3pPr>
              <a:defRPr sz="1800"/>
            </a:lvl3pPr>
            <a:lvl4pPr>
              <a:defRPr sz="1400"/>
            </a:lvl4pPr>
            <a:lvl5pPr>
              <a:defRPr sz="1400"/>
            </a:lvl5pPr>
          </a:lstStyle>
          <a:p>
            <a:pPr lvl="0"/>
            <a:r>
              <a:rPr lang="en-US" dirty="0"/>
              <a:t>For full screen images</a:t>
            </a:r>
          </a:p>
        </p:txBody>
      </p:sp>
    </p:spTree>
    <p:extLst>
      <p:ext uri="{BB962C8B-B14F-4D97-AF65-F5344CB8AC3E}">
        <p14:creationId xmlns:p14="http://schemas.microsoft.com/office/powerpoint/2010/main" val="3099385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Corporate Title with Picture">
    <p:spTree>
      <p:nvGrpSpPr>
        <p:cNvPr id="1" name=""/>
        <p:cNvGrpSpPr/>
        <p:nvPr/>
      </p:nvGrpSpPr>
      <p:grpSpPr>
        <a:xfrm>
          <a:off x="0" y="0"/>
          <a:ext cx="0" cy="0"/>
          <a:chOff x="0" y="0"/>
          <a:chExt cx="0" cy="0"/>
        </a:xfrm>
      </p:grpSpPr>
      <p:sp>
        <p:nvSpPr>
          <p:cNvPr id="9" name="Title 41"/>
          <p:cNvSpPr>
            <a:spLocks noGrp="1"/>
          </p:cNvSpPr>
          <p:nvPr>
            <p:ph type="title" hasCustomPrompt="1"/>
          </p:nvPr>
        </p:nvSpPr>
        <p:spPr>
          <a:xfrm>
            <a:off x="780791" y="1672479"/>
            <a:ext cx="7593511" cy="412021"/>
          </a:xfrm>
          <a:prstGeom prst="rect">
            <a:avLst/>
          </a:prstGeom>
        </p:spPr>
        <p:txBody>
          <a:bodyPr anchor="b">
            <a:noAutofit/>
          </a:bodyPr>
          <a:lstStyle>
            <a:lvl1pPr algn="ctr">
              <a:defRPr sz="2800" b="1">
                <a:solidFill>
                  <a:schemeClr val="accent1"/>
                </a:solidFill>
              </a:defRPr>
            </a:lvl1pPr>
          </a:lstStyle>
          <a:p>
            <a:r>
              <a:rPr lang="en-US" dirty="0"/>
              <a:t>Heading goes here</a:t>
            </a:r>
          </a:p>
        </p:txBody>
      </p:sp>
      <p:sp>
        <p:nvSpPr>
          <p:cNvPr id="11" name="Content Placeholder 4"/>
          <p:cNvSpPr>
            <a:spLocks noGrp="1"/>
          </p:cNvSpPr>
          <p:nvPr>
            <p:ph sz="quarter" idx="10" hasCustomPrompt="1"/>
          </p:nvPr>
        </p:nvSpPr>
        <p:spPr>
          <a:xfrm>
            <a:off x="773975" y="2763212"/>
            <a:ext cx="7601184" cy="1853259"/>
          </a:xfrm>
          <a:prstGeom prst="rect">
            <a:avLst/>
          </a:prstGeom>
        </p:spPr>
        <p:txBody>
          <a:bodyPr vert="horz"/>
          <a:lstStyle>
            <a:lvl1pPr marL="0" indent="0" algn="ctr">
              <a:buNone/>
              <a:defRPr sz="1800"/>
            </a:lvl1pPr>
            <a:lvl2pPr marL="457200" indent="0">
              <a:buNone/>
              <a:defRPr sz="1800"/>
            </a:lvl2pPr>
            <a:lvl3pPr>
              <a:defRPr sz="1800"/>
            </a:lvl3pPr>
            <a:lvl4pPr>
              <a:defRPr sz="1400"/>
            </a:lvl4pPr>
            <a:lvl5pPr>
              <a:defRPr sz="1400"/>
            </a:lvl5pPr>
          </a:lstStyle>
          <a:p>
            <a:pPr lvl="0"/>
            <a:r>
              <a:rPr lang="en-US" dirty="0"/>
              <a:t>Body text goes here</a:t>
            </a:r>
          </a:p>
        </p:txBody>
      </p:sp>
      <p:cxnSp>
        <p:nvCxnSpPr>
          <p:cNvPr id="13" name="Straight Connector 12"/>
          <p:cNvCxnSpPr/>
          <p:nvPr userDrawn="1"/>
        </p:nvCxnSpPr>
        <p:spPr>
          <a:xfrm>
            <a:off x="4282258" y="2400407"/>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8"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dirty="0"/>
              <a:t>Trade Secret, Confidential, Proprietary, Do Not Copy  |  OSU Wexner Medical Center  ©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1370606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mp; Content 2">
    <p:spTree>
      <p:nvGrpSpPr>
        <p:cNvPr id="1" name=""/>
        <p:cNvGrpSpPr/>
        <p:nvPr/>
      </p:nvGrpSpPr>
      <p:grpSpPr>
        <a:xfrm>
          <a:off x="0" y="0"/>
          <a:ext cx="0" cy="0"/>
          <a:chOff x="0" y="0"/>
          <a:chExt cx="0" cy="0"/>
        </a:xfrm>
      </p:grpSpPr>
      <p:sp>
        <p:nvSpPr>
          <p:cNvPr id="6" name="Title 41"/>
          <p:cNvSpPr txBox="1">
            <a:spLocks/>
          </p:cNvSpPr>
          <p:nvPr userDrawn="1"/>
        </p:nvSpPr>
        <p:spPr>
          <a:xfrm>
            <a:off x="1448447" y="1952311"/>
            <a:ext cx="5864170" cy="412021"/>
          </a:xfrm>
          <a:prstGeom prst="rect">
            <a:avLst/>
          </a:prstGeom>
        </p:spPr>
        <p:txBody>
          <a:bodyPr anchor="b">
            <a:noAutofit/>
          </a:bodyPr>
          <a:lstStyle>
            <a:lvl1pPr algn="l" rtl="0" eaLnBrk="0" fontAlgn="base" hangingPunct="0">
              <a:lnSpc>
                <a:spcPct val="85000"/>
              </a:lnSpc>
              <a:spcBef>
                <a:spcPct val="0"/>
              </a:spcBef>
              <a:spcAft>
                <a:spcPct val="0"/>
              </a:spcAft>
              <a:defRPr sz="2800" b="1" kern="1200">
                <a:solidFill>
                  <a:schemeClr val="accent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a:lstStyle>
          <a:p>
            <a:pPr algn="ctr"/>
            <a:r>
              <a:rPr lang="en-US" dirty="0">
                <a:solidFill>
                  <a:srgbClr val="BB0000"/>
                </a:solidFill>
              </a:rPr>
              <a:t>Thank You</a:t>
            </a:r>
          </a:p>
        </p:txBody>
      </p:sp>
      <p:cxnSp>
        <p:nvCxnSpPr>
          <p:cNvPr id="8" name="Straight Connector 7"/>
          <p:cNvCxnSpPr/>
          <p:nvPr userDrawn="1"/>
        </p:nvCxnSpPr>
        <p:spPr>
          <a:xfrm>
            <a:off x="4127045" y="2574422"/>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3437819" y="2957443"/>
            <a:ext cx="1788546" cy="365820"/>
            <a:chOff x="3273339" y="3400788"/>
            <a:chExt cx="1788546" cy="365820"/>
          </a:xfrm>
        </p:grpSpPr>
        <p:pic>
          <p:nvPicPr>
            <p:cNvPr id="2" name="Picture 1"/>
            <p:cNvPicPr>
              <a:picLocks noChangeAspect="1"/>
            </p:cNvPicPr>
            <p:nvPr userDrawn="1"/>
          </p:nvPicPr>
          <p:blipFill rotWithShape="1">
            <a:blip r:embed="rId2"/>
            <a:srcRect r="47110"/>
            <a:stretch/>
          </p:blipFill>
          <p:spPr>
            <a:xfrm>
              <a:off x="3273339" y="3400788"/>
              <a:ext cx="1373720" cy="365820"/>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31559" t="32072" r="31559" b="27922"/>
            <a:stretch/>
          </p:blipFill>
          <p:spPr>
            <a:xfrm>
              <a:off x="4724645" y="3400788"/>
              <a:ext cx="337240" cy="365820"/>
            </a:xfrm>
            <a:prstGeom prst="rect">
              <a:avLst/>
            </a:prstGeom>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mp; Content 2">
    <p:spTree>
      <p:nvGrpSpPr>
        <p:cNvPr id="1" name=""/>
        <p:cNvGrpSpPr/>
        <p:nvPr/>
      </p:nvGrpSpPr>
      <p:grpSpPr>
        <a:xfrm>
          <a:off x="0" y="0"/>
          <a:ext cx="0" cy="0"/>
          <a:chOff x="0" y="0"/>
          <a:chExt cx="0" cy="0"/>
        </a:xfrm>
      </p:grpSpPr>
      <p:sp>
        <p:nvSpPr>
          <p:cNvPr id="6" name="Title 41"/>
          <p:cNvSpPr txBox="1">
            <a:spLocks/>
          </p:cNvSpPr>
          <p:nvPr userDrawn="1"/>
        </p:nvSpPr>
        <p:spPr>
          <a:xfrm>
            <a:off x="1448447" y="1952311"/>
            <a:ext cx="5864170" cy="412021"/>
          </a:xfrm>
          <a:prstGeom prst="rect">
            <a:avLst/>
          </a:prstGeom>
        </p:spPr>
        <p:txBody>
          <a:bodyPr anchor="b">
            <a:noAutofit/>
          </a:bodyPr>
          <a:lstStyle>
            <a:lvl1pPr algn="l" rtl="0" eaLnBrk="0" fontAlgn="base" hangingPunct="0">
              <a:lnSpc>
                <a:spcPct val="85000"/>
              </a:lnSpc>
              <a:spcBef>
                <a:spcPct val="0"/>
              </a:spcBef>
              <a:spcAft>
                <a:spcPct val="0"/>
              </a:spcAft>
              <a:defRPr sz="2800" b="1" kern="1200">
                <a:solidFill>
                  <a:schemeClr val="accent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a:lstStyle>
          <a:p>
            <a:pPr algn="ctr"/>
            <a:r>
              <a:rPr lang="en-US" dirty="0">
                <a:solidFill>
                  <a:srgbClr val="BB0000"/>
                </a:solidFill>
              </a:rPr>
              <a:t>Thank You</a:t>
            </a:r>
          </a:p>
        </p:txBody>
      </p:sp>
      <p:cxnSp>
        <p:nvCxnSpPr>
          <p:cNvPr id="8" name="Straight Connector 7"/>
          <p:cNvCxnSpPr/>
          <p:nvPr userDrawn="1"/>
        </p:nvCxnSpPr>
        <p:spPr>
          <a:xfrm>
            <a:off x="4127045" y="2574422"/>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12" name="Rectangle 4"/>
          <p:cNvSpPr>
            <a:spLocks noGrp="1" noChangeArrowheads="1"/>
          </p:cNvSpPr>
          <p:nvPr>
            <p:ph type="subTitle" idx="1" hasCustomPrompt="1"/>
          </p:nvPr>
        </p:nvSpPr>
        <p:spPr>
          <a:xfrm>
            <a:off x="2490260" y="2785908"/>
            <a:ext cx="3877974" cy="321469"/>
          </a:xfrm>
          <a:prstGeom prst="rect">
            <a:avLst/>
          </a:prstGeom>
        </p:spPr>
        <p:txBody>
          <a:bodyPr>
            <a:noAutofit/>
          </a:bodyPr>
          <a:lstStyle>
            <a:lvl1pPr marL="0" indent="0" algn="ctr">
              <a:lnSpc>
                <a:spcPct val="85000"/>
              </a:lnSpc>
              <a:spcBef>
                <a:spcPct val="0"/>
              </a:spcBef>
              <a:buFont typeface="Wingdings" pitchFamily="2" charset="2"/>
              <a:buNone/>
              <a:defRPr sz="1600" i="0"/>
            </a:lvl1pPr>
          </a:lstStyle>
          <a:p>
            <a:r>
              <a:rPr lang="en-US" dirty="0" err="1"/>
              <a:t>wexnermedical.osu.edu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Corporate Title with Picture">
    <p:spTree>
      <p:nvGrpSpPr>
        <p:cNvPr id="1" name=""/>
        <p:cNvGrpSpPr/>
        <p:nvPr/>
      </p:nvGrpSpPr>
      <p:grpSpPr>
        <a:xfrm>
          <a:off x="0" y="0"/>
          <a:ext cx="0" cy="0"/>
          <a:chOff x="0" y="0"/>
          <a:chExt cx="0" cy="0"/>
        </a:xfrm>
      </p:grpSpPr>
      <p:pic>
        <p:nvPicPr>
          <p:cNvPr id="3" name="Picture 2" descr="OSUWMCB&amp;W.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711596"/>
          </a:xfrm>
          <a:prstGeom prst="rect">
            <a:avLst/>
          </a:prstGeom>
        </p:spPr>
      </p:pic>
      <p:sp>
        <p:nvSpPr>
          <p:cNvPr id="4" name="Rectangle 3"/>
          <p:cNvSpPr/>
          <p:nvPr userDrawn="1"/>
        </p:nvSpPr>
        <p:spPr>
          <a:xfrm>
            <a:off x="0" y="2712883"/>
            <a:ext cx="9144000" cy="24306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924982" y="721345"/>
            <a:ext cx="7290116" cy="36380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41"/>
          <p:cNvSpPr>
            <a:spLocks noGrp="1"/>
          </p:cNvSpPr>
          <p:nvPr>
            <p:ph type="title" hasCustomPrompt="1"/>
          </p:nvPr>
        </p:nvSpPr>
        <p:spPr>
          <a:xfrm>
            <a:off x="2925090" y="1195745"/>
            <a:ext cx="3298944" cy="529204"/>
          </a:xfrm>
          <a:prstGeom prst="rect">
            <a:avLst/>
          </a:prstGeom>
        </p:spPr>
        <p:txBody>
          <a:bodyPr anchor="b">
            <a:noAutofit/>
          </a:bodyPr>
          <a:lstStyle>
            <a:lvl1pPr algn="ctr">
              <a:defRPr sz="2800" b="1">
                <a:solidFill>
                  <a:schemeClr val="accent1"/>
                </a:solidFill>
                <a:latin typeface="+mj-lt"/>
              </a:defRPr>
            </a:lvl1pPr>
          </a:lstStyle>
          <a:p>
            <a:r>
              <a:rPr lang="en-US" dirty="0"/>
              <a:t>Title goes here</a:t>
            </a:r>
          </a:p>
        </p:txBody>
      </p:sp>
      <p:sp>
        <p:nvSpPr>
          <p:cNvPr id="7" name="Rectangle 4"/>
          <p:cNvSpPr>
            <a:spLocks noGrp="1" noChangeArrowheads="1"/>
          </p:cNvSpPr>
          <p:nvPr>
            <p:ph type="subTitle" idx="1" hasCustomPrompt="1"/>
          </p:nvPr>
        </p:nvSpPr>
        <p:spPr>
          <a:xfrm>
            <a:off x="1708865" y="2206088"/>
            <a:ext cx="5706671" cy="1494724"/>
          </a:xfrm>
          <a:prstGeom prst="rect">
            <a:avLst/>
          </a:prstGeom>
        </p:spPr>
        <p:txBody>
          <a:bodyPr>
            <a:noAutofit/>
          </a:bodyPr>
          <a:lstStyle>
            <a:lvl1pPr marL="0" indent="0" algn="ctr">
              <a:lnSpc>
                <a:spcPct val="120000"/>
              </a:lnSpc>
              <a:spcBef>
                <a:spcPct val="0"/>
              </a:spcBef>
              <a:buFont typeface="Wingdings" pitchFamily="2" charset="2"/>
              <a:buNone/>
              <a:defRPr sz="1200" i="0">
                <a:solidFill>
                  <a:schemeClr val="tx2"/>
                </a:solidFill>
                <a:latin typeface="+mj-lt"/>
              </a:defRPr>
            </a:lvl1pPr>
          </a:lstStyle>
          <a:p>
            <a:r>
              <a:rPr lang="en-US" dirty="0"/>
              <a:t>Body text goes here</a:t>
            </a:r>
          </a:p>
        </p:txBody>
      </p:sp>
      <p:cxnSp>
        <p:nvCxnSpPr>
          <p:cNvPr id="8" name="Straight Connector 7"/>
          <p:cNvCxnSpPr/>
          <p:nvPr userDrawn="1"/>
        </p:nvCxnSpPr>
        <p:spPr>
          <a:xfrm>
            <a:off x="4248648" y="1975852"/>
            <a:ext cx="642784"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140851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rporate Title with Picture">
    <p:spTree>
      <p:nvGrpSpPr>
        <p:cNvPr id="1" name=""/>
        <p:cNvGrpSpPr/>
        <p:nvPr/>
      </p:nvGrpSpPr>
      <p:grpSpPr>
        <a:xfrm>
          <a:off x="0" y="0"/>
          <a:ext cx="0" cy="0"/>
          <a:chOff x="0" y="0"/>
          <a:chExt cx="0" cy="0"/>
        </a:xfrm>
      </p:grpSpPr>
      <p:cxnSp>
        <p:nvCxnSpPr>
          <p:cNvPr id="13" name="Straight Connector 12"/>
          <p:cNvCxnSpPr/>
          <p:nvPr userDrawn="1"/>
        </p:nvCxnSpPr>
        <p:spPr>
          <a:xfrm>
            <a:off x="694646" y="3175606"/>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429387" y="3175606"/>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219750" y="3175606"/>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23" name="Title 41"/>
          <p:cNvSpPr>
            <a:spLocks noGrp="1"/>
          </p:cNvSpPr>
          <p:nvPr>
            <p:ph type="title" hasCustomPrompt="1"/>
          </p:nvPr>
        </p:nvSpPr>
        <p:spPr>
          <a:xfrm>
            <a:off x="579434" y="2654307"/>
            <a:ext cx="2507576" cy="412021"/>
          </a:xfrm>
          <a:prstGeom prst="rect">
            <a:avLst/>
          </a:prstGeom>
        </p:spPr>
        <p:txBody>
          <a:bodyPr anchor="b">
            <a:noAutofit/>
          </a:bodyPr>
          <a:lstStyle>
            <a:lvl1pPr algn="l">
              <a:defRPr sz="2800" b="1">
                <a:solidFill>
                  <a:schemeClr val="tx1"/>
                </a:solidFill>
              </a:defRPr>
            </a:lvl1pPr>
          </a:lstStyle>
          <a:p>
            <a:r>
              <a:rPr lang="en-US" dirty="0"/>
              <a:t>Mission</a:t>
            </a:r>
          </a:p>
        </p:txBody>
      </p:sp>
      <p:sp>
        <p:nvSpPr>
          <p:cNvPr id="11"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4"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dirty="0"/>
              <a:t>Trade Secret, Confidential, Proprietary, Do Not Copy  |  OSU Wexner Medical Center  © 2017</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pic>
        <p:nvPicPr>
          <p:cNvPr id="15" name="Picture 14" descr="OSUWMCB&amp;W.jpg"/>
          <p:cNvPicPr>
            <a:picLocks noChangeAspect="1"/>
          </p:cNvPicPr>
          <p:nvPr userDrawn="1"/>
        </p:nvPicPr>
        <p:blipFill rotWithShape="1">
          <a:blip r:embed="rId3" cstate="screen">
            <a:extLst>
              <a:ext uri="{28A0092B-C50C-407E-A947-70E740481C1C}">
                <a14:useLocalDpi xmlns:a14="http://schemas.microsoft.com/office/drawing/2010/main"/>
              </a:ext>
            </a:extLst>
          </a:blip>
          <a:srcRect b="9834"/>
          <a:stretch/>
        </p:blipFill>
        <p:spPr>
          <a:xfrm>
            <a:off x="0" y="0"/>
            <a:ext cx="9144000" cy="2444941"/>
          </a:xfrm>
          <a:prstGeom prst="rect">
            <a:avLst/>
          </a:prstGeom>
        </p:spPr>
      </p:pic>
      <p:sp>
        <p:nvSpPr>
          <p:cNvPr id="2" name="Rectangle 1"/>
          <p:cNvSpPr/>
          <p:nvPr userDrawn="1"/>
        </p:nvSpPr>
        <p:spPr>
          <a:xfrm>
            <a:off x="548718" y="2324691"/>
            <a:ext cx="1363958" cy="235221"/>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57200"/>
              </a:solidFill>
            </a:endParaRPr>
          </a:p>
        </p:txBody>
      </p:sp>
      <p:sp>
        <p:nvSpPr>
          <p:cNvPr id="19" name="Rectangle 18"/>
          <p:cNvSpPr/>
          <p:nvPr userDrawn="1"/>
        </p:nvSpPr>
        <p:spPr>
          <a:xfrm>
            <a:off x="3323665" y="2324691"/>
            <a:ext cx="1363958" cy="235221"/>
          </a:xfrm>
          <a:prstGeom prst="rect">
            <a:avLst/>
          </a:prstGeom>
          <a:solidFill>
            <a:srgbClr val="B5B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57200"/>
              </a:solidFill>
            </a:endParaRPr>
          </a:p>
        </p:txBody>
      </p:sp>
      <p:sp>
        <p:nvSpPr>
          <p:cNvPr id="22" name="Rectangle 21"/>
          <p:cNvSpPr/>
          <p:nvPr userDrawn="1"/>
        </p:nvSpPr>
        <p:spPr>
          <a:xfrm>
            <a:off x="6161323" y="2324691"/>
            <a:ext cx="1363958" cy="235221"/>
          </a:xfrm>
          <a:prstGeom prst="rect">
            <a:avLst/>
          </a:prstGeom>
          <a:solidFill>
            <a:srgbClr val="6BB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57200"/>
              </a:solidFill>
            </a:endParaRPr>
          </a:p>
        </p:txBody>
      </p:sp>
      <p:sp>
        <p:nvSpPr>
          <p:cNvPr id="16" name="Title 41"/>
          <p:cNvSpPr txBox="1">
            <a:spLocks/>
          </p:cNvSpPr>
          <p:nvPr userDrawn="1"/>
        </p:nvSpPr>
        <p:spPr>
          <a:xfrm>
            <a:off x="3363274" y="2654307"/>
            <a:ext cx="2507576" cy="412021"/>
          </a:xfrm>
          <a:prstGeom prst="rect">
            <a:avLst/>
          </a:prstGeom>
        </p:spPr>
        <p:txBody>
          <a:bodyPr anchor="b">
            <a:noAutofit/>
          </a:bodyPr>
          <a:lstStyle>
            <a:lvl1pPr algn="l" rtl="0" eaLnBrk="1" fontAlgn="base" hangingPunct="1">
              <a:lnSpc>
                <a:spcPct val="85000"/>
              </a:lnSpc>
              <a:spcBef>
                <a:spcPct val="0"/>
              </a:spcBef>
              <a:spcAft>
                <a:spcPct val="0"/>
              </a:spcAft>
              <a:defRPr sz="2800" b="1" kern="1200">
                <a:solidFill>
                  <a:schemeClr val="tx1"/>
                </a:solidFill>
                <a:latin typeface="Arial" pitchFamily="34" charset="0"/>
                <a:ea typeface="+mj-ea"/>
                <a:cs typeface="Arial" pitchFamily="34" charset="0"/>
              </a:defRPr>
            </a:lvl1pPr>
            <a:lvl2pPr algn="l" rtl="0" eaLnBrk="1" fontAlgn="base" hangingPunct="1">
              <a:lnSpc>
                <a:spcPct val="85000"/>
              </a:lnSpc>
              <a:spcBef>
                <a:spcPct val="0"/>
              </a:spcBef>
              <a:spcAft>
                <a:spcPct val="0"/>
              </a:spcAft>
              <a:defRPr sz="3200">
                <a:solidFill>
                  <a:schemeClr val="tx1"/>
                </a:solidFill>
                <a:latin typeface="Arial" charset="0"/>
                <a:cs typeface="Arial" charset="0"/>
              </a:defRPr>
            </a:lvl2pPr>
            <a:lvl3pPr algn="l" rtl="0" eaLnBrk="1" fontAlgn="base" hangingPunct="1">
              <a:lnSpc>
                <a:spcPct val="85000"/>
              </a:lnSpc>
              <a:spcBef>
                <a:spcPct val="0"/>
              </a:spcBef>
              <a:spcAft>
                <a:spcPct val="0"/>
              </a:spcAft>
              <a:defRPr sz="3200">
                <a:solidFill>
                  <a:schemeClr val="tx1"/>
                </a:solidFill>
                <a:latin typeface="Arial" charset="0"/>
                <a:cs typeface="Arial" charset="0"/>
              </a:defRPr>
            </a:lvl3pPr>
            <a:lvl4pPr algn="l" rtl="0" eaLnBrk="1" fontAlgn="base" hangingPunct="1">
              <a:lnSpc>
                <a:spcPct val="85000"/>
              </a:lnSpc>
              <a:spcBef>
                <a:spcPct val="0"/>
              </a:spcBef>
              <a:spcAft>
                <a:spcPct val="0"/>
              </a:spcAft>
              <a:defRPr sz="3200">
                <a:solidFill>
                  <a:schemeClr val="tx1"/>
                </a:solidFill>
                <a:latin typeface="Arial" charset="0"/>
                <a:cs typeface="Arial" charset="0"/>
              </a:defRPr>
            </a:lvl4pPr>
            <a:lvl5pPr algn="l" rtl="0" eaLnBrk="1" fontAlgn="base" hangingPunct="1">
              <a:lnSpc>
                <a:spcPct val="85000"/>
              </a:lnSpc>
              <a:spcBef>
                <a:spcPct val="0"/>
              </a:spcBef>
              <a:spcAft>
                <a:spcPct val="0"/>
              </a:spcAft>
              <a:defRPr sz="3200">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3200">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3200">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3200">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3200">
                <a:solidFill>
                  <a:schemeClr val="tx1"/>
                </a:solidFill>
                <a:latin typeface="Arial" charset="0"/>
                <a:cs typeface="Arial" charset="0"/>
              </a:defRPr>
            </a:lvl9pPr>
          </a:lstStyle>
          <a:p>
            <a:r>
              <a:rPr lang="en-US" dirty="0"/>
              <a:t>Vision</a:t>
            </a:r>
          </a:p>
        </p:txBody>
      </p:sp>
      <p:sp>
        <p:nvSpPr>
          <p:cNvPr id="18" name="Title 41"/>
          <p:cNvSpPr txBox="1">
            <a:spLocks/>
          </p:cNvSpPr>
          <p:nvPr userDrawn="1"/>
        </p:nvSpPr>
        <p:spPr>
          <a:xfrm>
            <a:off x="6157274" y="2654307"/>
            <a:ext cx="2507576" cy="412021"/>
          </a:xfrm>
          <a:prstGeom prst="rect">
            <a:avLst/>
          </a:prstGeom>
        </p:spPr>
        <p:txBody>
          <a:bodyPr anchor="b">
            <a:noAutofit/>
          </a:bodyPr>
          <a:lstStyle>
            <a:lvl1pPr algn="l" rtl="0" eaLnBrk="1" fontAlgn="base" hangingPunct="1">
              <a:lnSpc>
                <a:spcPct val="85000"/>
              </a:lnSpc>
              <a:spcBef>
                <a:spcPct val="0"/>
              </a:spcBef>
              <a:spcAft>
                <a:spcPct val="0"/>
              </a:spcAft>
              <a:defRPr sz="2800" b="1" kern="1200">
                <a:solidFill>
                  <a:schemeClr val="tx1"/>
                </a:solidFill>
                <a:latin typeface="Arial" pitchFamily="34" charset="0"/>
                <a:ea typeface="+mj-ea"/>
                <a:cs typeface="Arial" pitchFamily="34" charset="0"/>
              </a:defRPr>
            </a:lvl1pPr>
            <a:lvl2pPr algn="l" rtl="0" eaLnBrk="1" fontAlgn="base" hangingPunct="1">
              <a:lnSpc>
                <a:spcPct val="85000"/>
              </a:lnSpc>
              <a:spcBef>
                <a:spcPct val="0"/>
              </a:spcBef>
              <a:spcAft>
                <a:spcPct val="0"/>
              </a:spcAft>
              <a:defRPr sz="3200">
                <a:solidFill>
                  <a:schemeClr val="tx1"/>
                </a:solidFill>
                <a:latin typeface="Arial" charset="0"/>
                <a:cs typeface="Arial" charset="0"/>
              </a:defRPr>
            </a:lvl2pPr>
            <a:lvl3pPr algn="l" rtl="0" eaLnBrk="1" fontAlgn="base" hangingPunct="1">
              <a:lnSpc>
                <a:spcPct val="85000"/>
              </a:lnSpc>
              <a:spcBef>
                <a:spcPct val="0"/>
              </a:spcBef>
              <a:spcAft>
                <a:spcPct val="0"/>
              </a:spcAft>
              <a:defRPr sz="3200">
                <a:solidFill>
                  <a:schemeClr val="tx1"/>
                </a:solidFill>
                <a:latin typeface="Arial" charset="0"/>
                <a:cs typeface="Arial" charset="0"/>
              </a:defRPr>
            </a:lvl3pPr>
            <a:lvl4pPr algn="l" rtl="0" eaLnBrk="1" fontAlgn="base" hangingPunct="1">
              <a:lnSpc>
                <a:spcPct val="85000"/>
              </a:lnSpc>
              <a:spcBef>
                <a:spcPct val="0"/>
              </a:spcBef>
              <a:spcAft>
                <a:spcPct val="0"/>
              </a:spcAft>
              <a:defRPr sz="3200">
                <a:solidFill>
                  <a:schemeClr val="tx1"/>
                </a:solidFill>
                <a:latin typeface="Arial" charset="0"/>
                <a:cs typeface="Arial" charset="0"/>
              </a:defRPr>
            </a:lvl4pPr>
            <a:lvl5pPr algn="l" rtl="0" eaLnBrk="1" fontAlgn="base" hangingPunct="1">
              <a:lnSpc>
                <a:spcPct val="85000"/>
              </a:lnSpc>
              <a:spcBef>
                <a:spcPct val="0"/>
              </a:spcBef>
              <a:spcAft>
                <a:spcPct val="0"/>
              </a:spcAft>
              <a:defRPr sz="3200">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3200">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3200">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3200">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3200">
                <a:solidFill>
                  <a:schemeClr val="tx1"/>
                </a:solidFill>
                <a:latin typeface="Arial" charset="0"/>
                <a:cs typeface="Arial" charset="0"/>
              </a:defRPr>
            </a:lvl9pPr>
          </a:lstStyle>
          <a:p>
            <a:r>
              <a:rPr lang="en-US" dirty="0"/>
              <a:t>Values</a:t>
            </a:r>
          </a:p>
        </p:txBody>
      </p:sp>
    </p:spTree>
    <p:extLst>
      <p:ext uri="{BB962C8B-B14F-4D97-AF65-F5344CB8AC3E}">
        <p14:creationId xmlns:p14="http://schemas.microsoft.com/office/powerpoint/2010/main" val="318001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Corporate Title with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2" y="4800148"/>
            <a:ext cx="1624168" cy="23543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243"/>
          </a:xfrm>
          <a:prstGeom prst="rect">
            <a:avLst/>
          </a:prstGeom>
        </p:spPr>
      </p:pic>
    </p:spTree>
    <p:extLst>
      <p:ext uri="{BB962C8B-B14F-4D97-AF65-F5344CB8AC3E}">
        <p14:creationId xmlns:p14="http://schemas.microsoft.com/office/powerpoint/2010/main" val="9550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Corporate Title with Picture">
    <p:spTree>
      <p:nvGrpSpPr>
        <p:cNvPr id="1" name=""/>
        <p:cNvGrpSpPr/>
        <p:nvPr/>
      </p:nvGrpSpPr>
      <p:grpSpPr>
        <a:xfrm>
          <a:off x="0" y="0"/>
          <a:ext cx="0" cy="0"/>
          <a:chOff x="0" y="0"/>
          <a:chExt cx="0" cy="0"/>
        </a:xfrm>
      </p:grpSpPr>
      <p:sp>
        <p:nvSpPr>
          <p:cNvPr id="5" name="Rectangle 4"/>
          <p:cNvSpPr/>
          <p:nvPr userDrawn="1"/>
        </p:nvSpPr>
        <p:spPr>
          <a:xfrm>
            <a:off x="6898174" y="4406474"/>
            <a:ext cx="1912676" cy="4390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86"/>
            <a:ext cx="9143086" cy="5142728"/>
          </a:xfrm>
          <a:prstGeom prst="rect">
            <a:avLst/>
          </a:prstGeom>
        </p:spPr>
      </p:pic>
    </p:spTree>
    <p:extLst>
      <p:ext uri="{BB962C8B-B14F-4D97-AF65-F5344CB8AC3E}">
        <p14:creationId xmlns:p14="http://schemas.microsoft.com/office/powerpoint/2010/main" val="316487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Corporate Title with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86"/>
            <a:ext cx="9143086" cy="5142728"/>
          </a:xfrm>
          <a:prstGeom prst="rect">
            <a:avLst/>
          </a:prstGeom>
        </p:spPr>
      </p:pic>
    </p:spTree>
    <p:extLst>
      <p:ext uri="{BB962C8B-B14F-4D97-AF65-F5344CB8AC3E}">
        <p14:creationId xmlns:p14="http://schemas.microsoft.com/office/powerpoint/2010/main" val="216004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1_Corporate Title with Picture">
    <p:spTree>
      <p:nvGrpSpPr>
        <p:cNvPr id="1" name=""/>
        <p:cNvGrpSpPr/>
        <p:nvPr/>
      </p:nvGrpSpPr>
      <p:grpSpPr>
        <a:xfrm>
          <a:off x="0" y="0"/>
          <a:ext cx="0" cy="0"/>
          <a:chOff x="0" y="0"/>
          <a:chExt cx="0" cy="0"/>
        </a:xfrm>
      </p:grpSpPr>
      <p:pic>
        <p:nvPicPr>
          <p:cNvPr id="5" name="Picture 4" descr="CustomSl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243"/>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397357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orporate Title with Picture">
    <p:spTree>
      <p:nvGrpSpPr>
        <p:cNvPr id="1" name=""/>
        <p:cNvGrpSpPr/>
        <p:nvPr/>
      </p:nvGrpSpPr>
      <p:grpSpPr>
        <a:xfrm>
          <a:off x="0" y="0"/>
          <a:ext cx="0" cy="0"/>
          <a:chOff x="0" y="0"/>
          <a:chExt cx="0" cy="0"/>
        </a:xfrm>
      </p:grpSpPr>
      <p:pic>
        <p:nvPicPr>
          <p:cNvPr id="6" name="Picture 5" descr="BlockO-RGBHEX.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06909" y="1131811"/>
            <a:ext cx="914400" cy="1197166"/>
          </a:xfrm>
          <a:prstGeom prst="rect">
            <a:avLst/>
          </a:prstGeom>
        </p:spPr>
      </p:pic>
      <p:sp>
        <p:nvSpPr>
          <p:cNvPr id="42" name="Title 41"/>
          <p:cNvSpPr>
            <a:spLocks noGrp="1"/>
          </p:cNvSpPr>
          <p:nvPr>
            <p:ph type="title" hasCustomPrompt="1"/>
          </p:nvPr>
        </p:nvSpPr>
        <p:spPr>
          <a:xfrm>
            <a:off x="2925090" y="2654115"/>
            <a:ext cx="3298944" cy="529204"/>
          </a:xfrm>
          <a:prstGeom prst="rect">
            <a:avLst/>
          </a:prstGeom>
        </p:spPr>
        <p:txBody>
          <a:bodyPr anchor="b">
            <a:noAutofit/>
          </a:bodyPr>
          <a:lstStyle>
            <a:lvl1pPr algn="ctr">
              <a:defRPr sz="2800" b="1">
                <a:solidFill>
                  <a:schemeClr val="accent1"/>
                </a:solidFill>
                <a:latin typeface="+mj-lt"/>
              </a:defRPr>
            </a:lvl1pPr>
          </a:lstStyle>
          <a:p>
            <a:r>
              <a:rPr lang="en-US" dirty="0"/>
              <a:t>Title goes here</a:t>
            </a:r>
          </a:p>
        </p:txBody>
      </p:sp>
      <p:sp>
        <p:nvSpPr>
          <p:cNvPr id="53" name="Rectangle 4"/>
          <p:cNvSpPr>
            <a:spLocks noGrp="1" noChangeArrowheads="1"/>
          </p:cNvSpPr>
          <p:nvPr>
            <p:ph type="subTitle" idx="1" hasCustomPrompt="1"/>
          </p:nvPr>
        </p:nvSpPr>
        <p:spPr>
          <a:xfrm>
            <a:off x="2642892" y="3570369"/>
            <a:ext cx="3877974" cy="694967"/>
          </a:xfrm>
          <a:prstGeom prst="rect">
            <a:avLst/>
          </a:prstGeom>
        </p:spPr>
        <p:txBody>
          <a:bodyPr>
            <a:noAutofit/>
          </a:bodyPr>
          <a:lstStyle>
            <a:lvl1pPr marL="0" indent="0" algn="ctr">
              <a:lnSpc>
                <a:spcPct val="120000"/>
              </a:lnSpc>
              <a:spcBef>
                <a:spcPct val="0"/>
              </a:spcBef>
              <a:buFont typeface="Wingdings" pitchFamily="2" charset="2"/>
              <a:buNone/>
              <a:defRPr sz="2000" i="1">
                <a:solidFill>
                  <a:schemeClr val="tx2"/>
                </a:solidFill>
                <a:latin typeface="+mj-lt"/>
              </a:defRPr>
            </a:lvl1pPr>
          </a:lstStyle>
          <a:p>
            <a:r>
              <a:rPr lang="en-US" dirty="0"/>
              <a:t>Subtitle</a:t>
            </a:r>
          </a:p>
        </p:txBody>
      </p:sp>
      <p:cxnSp>
        <p:nvCxnSpPr>
          <p:cNvPr id="4" name="Straight Connector 3"/>
          <p:cNvCxnSpPr/>
          <p:nvPr userDrawn="1"/>
        </p:nvCxnSpPr>
        <p:spPr>
          <a:xfrm>
            <a:off x="4248648" y="3434222"/>
            <a:ext cx="64278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2"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dirty="0"/>
              <a:t>Trade Secret, Confidential, Proprietary, Do Not Copy  |  OSU Wexner Medical Center  © 2017</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173275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footer">
    <p:spTree>
      <p:nvGrpSpPr>
        <p:cNvPr id="1" name=""/>
        <p:cNvGrpSpPr/>
        <p:nvPr/>
      </p:nvGrpSpPr>
      <p:grpSpPr>
        <a:xfrm>
          <a:off x="0" y="0"/>
          <a:ext cx="0" cy="0"/>
          <a:chOff x="0" y="0"/>
          <a:chExt cx="0" cy="0"/>
        </a:xfrm>
      </p:grpSpPr>
      <p:sp>
        <p:nvSpPr>
          <p:cNvPr id="42" name="Title 41"/>
          <p:cNvSpPr>
            <a:spLocks noGrp="1"/>
          </p:cNvSpPr>
          <p:nvPr>
            <p:ph type="title" hasCustomPrompt="1"/>
          </p:nvPr>
        </p:nvSpPr>
        <p:spPr>
          <a:xfrm>
            <a:off x="496004" y="517934"/>
            <a:ext cx="5864170"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sp>
        <p:nvSpPr>
          <p:cNvPr id="53" name="Rectangle 4"/>
          <p:cNvSpPr>
            <a:spLocks noGrp="1" noChangeArrowheads="1"/>
          </p:cNvSpPr>
          <p:nvPr>
            <p:ph type="subTitle" idx="1" hasCustomPrompt="1"/>
          </p:nvPr>
        </p:nvSpPr>
        <p:spPr>
          <a:xfrm>
            <a:off x="514726" y="956858"/>
            <a:ext cx="3877974" cy="321469"/>
          </a:xfrm>
          <a:prstGeom prst="rect">
            <a:avLst/>
          </a:prstGeom>
        </p:spPr>
        <p:txBody>
          <a:bodyPr>
            <a:noAutofit/>
          </a:bodyPr>
          <a:lstStyle>
            <a:lvl1pPr marL="0" indent="0" algn="l">
              <a:lnSpc>
                <a:spcPct val="85000"/>
              </a:lnSpc>
              <a:spcBef>
                <a:spcPct val="0"/>
              </a:spcBef>
              <a:buFont typeface="Wingdings" pitchFamily="2" charset="2"/>
              <a:buNone/>
              <a:defRPr sz="2000" i="1"/>
            </a:lvl1pPr>
          </a:lstStyle>
          <a:p>
            <a:r>
              <a:rPr lang="en-US" dirty="0"/>
              <a:t>Subhead goes here</a:t>
            </a:r>
          </a:p>
        </p:txBody>
      </p:sp>
      <p:cxnSp>
        <p:nvCxnSpPr>
          <p:cNvPr id="3" name="Straight Connector 2"/>
          <p:cNvCxnSpPr/>
          <p:nvPr userDrawn="1"/>
        </p:nvCxnSpPr>
        <p:spPr>
          <a:xfrm>
            <a:off x="580016" y="1599922"/>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4"/>
          <p:cNvSpPr>
            <a:spLocks noGrp="1"/>
          </p:cNvSpPr>
          <p:nvPr>
            <p:ph sz="quarter" idx="10" hasCustomPrompt="1"/>
          </p:nvPr>
        </p:nvSpPr>
        <p:spPr>
          <a:xfrm>
            <a:off x="489186" y="2060222"/>
            <a:ext cx="7601184" cy="2163703"/>
          </a:xfrm>
          <a:prstGeom prst="rect">
            <a:avLst/>
          </a:prstGeom>
        </p:spPr>
        <p:txBody>
          <a:bodyPr vert="horz"/>
          <a:lstStyle>
            <a:lvl1pPr marL="0" indent="0">
              <a:buNone/>
              <a:defRPr sz="1800"/>
            </a:lvl1pPr>
            <a:lvl2pPr marL="457200" indent="0">
              <a:buNone/>
              <a:defRPr sz="1800"/>
            </a:lvl2pPr>
            <a:lvl3pPr>
              <a:defRPr sz="1800"/>
            </a:lvl3pPr>
            <a:lvl4pPr>
              <a:defRPr sz="1400"/>
            </a:lvl4pPr>
            <a:lvl5pPr>
              <a:defRPr sz="1400"/>
            </a:lvl5pPr>
          </a:lstStyle>
          <a:p>
            <a:pPr lvl="0"/>
            <a:r>
              <a:rPr lang="en-US" dirty="0"/>
              <a:t>Body text goes here</a:t>
            </a:r>
          </a:p>
        </p:txBody>
      </p:sp>
      <p:sp>
        <p:nvSpPr>
          <p:cNvPr id="15"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6"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dirty="0"/>
              <a:t>Trade Secret, Confidential, Proprietary, Do Not Copy  |  OSU Wexner Medical Center  © 2017</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393822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5853" y="4927663"/>
            <a:ext cx="5906911" cy="274637"/>
          </a:xfrm>
          <a:prstGeom prst="rect">
            <a:avLst/>
          </a:prstGeom>
        </p:spPr>
        <p:txBody>
          <a:bodyPr/>
          <a:lstStyle>
            <a:lvl1pPr>
              <a:defRPr sz="800">
                <a:solidFill>
                  <a:srgbClr val="666666"/>
                </a:solidFill>
              </a:defRPr>
            </a:lvl1pPr>
          </a:lstStyle>
          <a:p>
            <a:r>
              <a:rPr lang="en-US" dirty="0"/>
              <a:t>Trade Secret, Confidential, Proprietary, Do Not Copy  |  OSU Wexner Medical Center  © 2017</a:t>
            </a:r>
          </a:p>
        </p:txBody>
      </p:sp>
      <p:sp>
        <p:nvSpPr>
          <p:cNvPr id="3" name="Slide Number Placeholder 5"/>
          <p:cNvSpPr>
            <a:spLocks noGrp="1"/>
          </p:cNvSpPr>
          <p:nvPr>
            <p:ph type="sldNum" sz="quarter" idx="4"/>
          </p:nvPr>
        </p:nvSpPr>
        <p:spPr>
          <a:xfrm>
            <a:off x="8532519" y="4927663"/>
            <a:ext cx="502356" cy="274637"/>
          </a:xfrm>
          <a:prstGeom prst="rect">
            <a:avLst/>
          </a:prstGeom>
        </p:spPr>
        <p:txBody>
          <a:bodyPr/>
          <a:lstStyle>
            <a:lvl1pPr algn="r">
              <a:defRPr sz="800">
                <a:solidFill>
                  <a:srgbClr val="666666"/>
                </a:solidFill>
              </a:defRPr>
            </a:lvl1pPr>
          </a:lstStyle>
          <a:p>
            <a:fld id="{7E993FB2-EC5E-684F-95B2-25F06CCD49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8" r:id="rId1"/>
    <p:sldLayoutId id="2147483842" r:id="rId2"/>
    <p:sldLayoutId id="2147483843" r:id="rId3"/>
    <p:sldLayoutId id="2147483839" r:id="rId4"/>
    <p:sldLayoutId id="2147483840" r:id="rId5"/>
    <p:sldLayoutId id="2147483841" r:id="rId6"/>
    <p:sldLayoutId id="2147483844" r:id="rId7"/>
    <p:sldLayoutId id="2147483835" r:id="rId8"/>
    <p:sldLayoutId id="2147483797" r:id="rId9"/>
    <p:sldLayoutId id="2147483836" r:id="rId10"/>
    <p:sldLayoutId id="2147483830" r:id="rId11"/>
    <p:sldLayoutId id="2147483837" r:id="rId12"/>
    <p:sldLayoutId id="2147483829" r:id="rId13"/>
    <p:sldLayoutId id="2147483834" r:id="rId14"/>
    <p:sldLayoutId id="2147483845" r:id="rId15"/>
    <p:sldLayoutId id="2147483846" r:id="rId16"/>
  </p:sldLayoutIdLst>
  <p:hf sldNum="0" hdr="0" ftr="0" dt="0"/>
  <p:txStyles>
    <p:titleStyle>
      <a:lvl1pPr algn="l" rtl="0" eaLnBrk="1" fontAlgn="base" hangingPunct="1">
        <a:lnSpc>
          <a:spcPct val="85000"/>
        </a:lnSpc>
        <a:spcBef>
          <a:spcPct val="0"/>
        </a:spcBef>
        <a:spcAft>
          <a:spcPct val="0"/>
        </a:spcAft>
        <a:defRPr sz="3000" kern="1200">
          <a:solidFill>
            <a:schemeClr val="accent1"/>
          </a:solidFill>
          <a:latin typeface="Arial" pitchFamily="34" charset="0"/>
          <a:ea typeface="+mj-ea"/>
          <a:cs typeface="Arial" pitchFamily="34" charset="0"/>
        </a:defRPr>
      </a:lvl1pPr>
      <a:lvl2pPr algn="l" rtl="0" eaLnBrk="1" fontAlgn="base" hangingPunct="1">
        <a:lnSpc>
          <a:spcPct val="85000"/>
        </a:lnSpc>
        <a:spcBef>
          <a:spcPct val="0"/>
        </a:spcBef>
        <a:spcAft>
          <a:spcPct val="0"/>
        </a:spcAft>
        <a:defRPr sz="3200">
          <a:solidFill>
            <a:schemeClr val="tx1"/>
          </a:solidFill>
          <a:latin typeface="Arial" charset="0"/>
          <a:cs typeface="Arial" charset="0"/>
        </a:defRPr>
      </a:lvl2pPr>
      <a:lvl3pPr algn="l" rtl="0" eaLnBrk="1" fontAlgn="base" hangingPunct="1">
        <a:lnSpc>
          <a:spcPct val="85000"/>
        </a:lnSpc>
        <a:spcBef>
          <a:spcPct val="0"/>
        </a:spcBef>
        <a:spcAft>
          <a:spcPct val="0"/>
        </a:spcAft>
        <a:defRPr sz="3200">
          <a:solidFill>
            <a:schemeClr val="tx1"/>
          </a:solidFill>
          <a:latin typeface="Arial" charset="0"/>
          <a:cs typeface="Arial" charset="0"/>
        </a:defRPr>
      </a:lvl3pPr>
      <a:lvl4pPr algn="l" rtl="0" eaLnBrk="1" fontAlgn="base" hangingPunct="1">
        <a:lnSpc>
          <a:spcPct val="85000"/>
        </a:lnSpc>
        <a:spcBef>
          <a:spcPct val="0"/>
        </a:spcBef>
        <a:spcAft>
          <a:spcPct val="0"/>
        </a:spcAft>
        <a:defRPr sz="3200">
          <a:solidFill>
            <a:schemeClr val="tx1"/>
          </a:solidFill>
          <a:latin typeface="Arial" charset="0"/>
          <a:cs typeface="Arial" charset="0"/>
        </a:defRPr>
      </a:lvl4pPr>
      <a:lvl5pPr algn="l" rtl="0" eaLnBrk="1" fontAlgn="base" hangingPunct="1">
        <a:lnSpc>
          <a:spcPct val="85000"/>
        </a:lnSpc>
        <a:spcBef>
          <a:spcPct val="0"/>
        </a:spcBef>
        <a:spcAft>
          <a:spcPct val="0"/>
        </a:spcAft>
        <a:defRPr sz="3200">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3200">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3200">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3200">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3200">
          <a:solidFill>
            <a:schemeClr val="tx1"/>
          </a:solidFill>
          <a:latin typeface="Arial" charset="0"/>
          <a:cs typeface="Arial" charset="0"/>
        </a:defRPr>
      </a:lvl9pPr>
    </p:titleStyle>
    <p:bodyStyle>
      <a:lvl1pPr marL="290513" indent="-290513" algn="l" rtl="0" eaLnBrk="1" fontAlgn="base" hangingPunct="1">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1" fontAlgn="base" hangingPunct="1">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1" fontAlgn="base" hangingPunct="1">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1" fontAlgn="base" hangingPunct="1">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1" fontAlgn="base" hangingPunct="1">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210863" y="4927663"/>
            <a:ext cx="593857" cy="274637"/>
          </a:xfrm>
          <a:prstGeom prst="rect">
            <a:avLst/>
          </a:prstGeom>
        </p:spPr>
        <p:txBody>
          <a:bodyPr/>
          <a:lstStyle>
            <a:defPPr>
              <a:defRPr lang="en-US"/>
            </a:defPPr>
            <a:lvl1pPr algn="r" rtl="0" fontAlgn="base">
              <a:spcBef>
                <a:spcPct val="0"/>
              </a:spcBef>
              <a:spcAft>
                <a:spcPct val="0"/>
              </a:spcAft>
              <a:defRPr sz="800" kern="1200">
                <a:solidFill>
                  <a:srgbClr val="66666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E993FB2-EC5E-684F-95B2-25F06CCD4945}" type="slidenum">
              <a:rPr lang="en-US" smtClean="0"/>
              <a:pPr/>
              <a:t>1</a:t>
            </a:fld>
            <a:r>
              <a:rPr lang="en-US" dirty="0">
                <a:solidFill>
                  <a:schemeClr val="accent1"/>
                </a:solidFill>
              </a:rPr>
              <a:t>  |</a:t>
            </a:r>
          </a:p>
        </p:txBody>
      </p:sp>
      <p:sp>
        <p:nvSpPr>
          <p:cNvPr id="2" name="Title 1"/>
          <p:cNvSpPr>
            <a:spLocks noGrp="1"/>
          </p:cNvSpPr>
          <p:nvPr>
            <p:ph type="title"/>
          </p:nvPr>
        </p:nvSpPr>
        <p:spPr>
          <a:xfrm>
            <a:off x="725215" y="3176630"/>
            <a:ext cx="7504386" cy="529204"/>
          </a:xfrm>
        </p:spPr>
        <p:txBody>
          <a:bodyPr/>
          <a:lstStyle/>
          <a:p>
            <a:r>
              <a:rPr lang="en-US" dirty="0"/>
              <a:t>2022 OHIO BUREAU OF WORKERS’ COMPENSATION MEDICAL AND HEALTH SYMPOSIUM</a:t>
            </a:r>
          </a:p>
        </p:txBody>
      </p:sp>
      <p:sp>
        <p:nvSpPr>
          <p:cNvPr id="4" name="Subtitle 3"/>
          <p:cNvSpPr>
            <a:spLocks noGrp="1"/>
          </p:cNvSpPr>
          <p:nvPr>
            <p:ph type="subTitle" idx="1"/>
          </p:nvPr>
        </p:nvSpPr>
        <p:spPr>
          <a:xfrm>
            <a:off x="252249" y="3705834"/>
            <a:ext cx="7977352" cy="559502"/>
          </a:xfrm>
        </p:spPr>
        <p:txBody>
          <a:bodyPr/>
          <a:lstStyle/>
          <a:p>
            <a:r>
              <a:rPr lang="en-US" b="1" dirty="0"/>
              <a:t>April 7-9, 2022</a:t>
            </a:r>
          </a:p>
        </p:txBody>
      </p:sp>
    </p:spTree>
    <p:extLst>
      <p:ext uri="{BB962C8B-B14F-4D97-AF65-F5344CB8AC3E}">
        <p14:creationId xmlns:p14="http://schemas.microsoft.com/office/powerpoint/2010/main" val="797304862"/>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78" y="653025"/>
            <a:ext cx="7158490" cy="433137"/>
          </a:xfrm>
        </p:spPr>
        <p:txBody>
          <a:bodyPr/>
          <a:lstStyle/>
          <a:p>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dirty="0"/>
            </a:br>
            <a:r>
              <a:rPr lang="en-US" sz="2400" dirty="0"/>
              <a:t>Category 1 Credit Designation Statement</a:t>
            </a:r>
          </a:p>
        </p:txBody>
      </p:sp>
      <p:sp>
        <p:nvSpPr>
          <p:cNvPr id="3" name="Content Placeholder 2"/>
          <p:cNvSpPr>
            <a:spLocks noGrp="1"/>
          </p:cNvSpPr>
          <p:nvPr>
            <p:ph sz="quarter" idx="10"/>
          </p:nvPr>
        </p:nvSpPr>
        <p:spPr>
          <a:xfrm>
            <a:off x="509282" y="1407464"/>
            <a:ext cx="7601184" cy="2163703"/>
          </a:xfrm>
        </p:spPr>
        <p:txBody>
          <a:bodyPr/>
          <a:lstStyle/>
          <a:p>
            <a:pPr marL="0" marR="0">
              <a:lnSpc>
                <a:spcPct val="100000"/>
              </a:lnSpc>
              <a:spcBef>
                <a:spcPts val="0"/>
              </a:spcBef>
              <a:spcAft>
                <a:spcPts val="0"/>
              </a:spcAft>
            </a:pP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activity has been planned and implemented in accordance with the accreditation requirements and policies of the Accreditation Council for Continuing Medical Education (ACCME) through the joint </a:t>
            </a:r>
            <a:r>
              <a:rPr lang="en-US" sz="16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providership</a:t>
            </a: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Ohio State University and the Ohio Bureau of Workers’ Compensation – State of Ohio.  </a:t>
            </a:r>
            <a:b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100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The Ohio State University Medical Center, Center for Continuing Medical Education is accredited by the Accreditation Council for Continuing Medical Education (ACCME) to sponsor continuing medical education for physicians.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100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The Ohio State University Medical Center designates this educational activity for a maximum of </a:t>
            </a:r>
            <a:r>
              <a:rPr lang="en-US" sz="1600" b="1" i="1" dirty="0">
                <a:effectLst/>
                <a:latin typeface="Calibri" panose="020F0502020204030204" pitchFamily="34" charset="0"/>
                <a:ea typeface="Calibri" panose="020F0502020204030204" pitchFamily="34" charset="0"/>
                <a:cs typeface="Calibri" panose="020F0502020204030204" pitchFamily="34" charset="0"/>
              </a:rPr>
              <a:t>18.0 AMA PRA Category 1 Credit ™</a:t>
            </a:r>
            <a:r>
              <a:rPr lang="en-US" sz="1600" i="1" dirty="0">
                <a:effectLst/>
                <a:latin typeface="Calibri" panose="020F0502020204030204" pitchFamily="34" charset="0"/>
                <a:ea typeface="Calibri" panose="020F0502020204030204" pitchFamily="34" charset="0"/>
                <a:cs typeface="Calibri" panose="020F0502020204030204" pitchFamily="34" charset="0"/>
              </a:rPr>
              <a:t>.  Physicians should only claim credit commensurate with the extent of their participation in the activity.</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900791648"/>
      </p:ext>
    </p:extLst>
  </p:cSld>
  <p:clrMapOvr>
    <a:masterClrMapping/>
  </p:clrMapOvr>
  <mc:AlternateContent xmlns:mc="http://schemas.openxmlformats.org/markup-compatibility/2006" xmlns:p14="http://schemas.microsoft.com/office/powerpoint/2010/main">
    <mc:Choice Requires="p14">
      <p:transition p14:dur="100" advTm="2000">
        <p:cut/>
      </p:transition>
    </mc:Choice>
    <mc:Fallback xmlns="">
      <p:transition advTm="2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CCME Disclosure Statement</a:t>
            </a:r>
          </a:p>
        </p:txBody>
      </p:sp>
      <p:sp>
        <p:nvSpPr>
          <p:cNvPr id="5" name="Content Placeholder 4"/>
          <p:cNvSpPr>
            <a:spLocks noGrp="1"/>
          </p:cNvSpPr>
          <p:nvPr>
            <p:ph sz="quarter" idx="10"/>
          </p:nvPr>
        </p:nvSpPr>
        <p:spPr>
          <a:xfrm>
            <a:off x="489186" y="1203158"/>
            <a:ext cx="7601184" cy="3060834"/>
          </a:xfrm>
        </p:spPr>
        <p:txBody>
          <a:bodyPr/>
          <a:lstStyle/>
          <a:p>
            <a:r>
              <a:rPr lang="en-US" sz="1600" dirty="0">
                <a:latin typeface="Calibri" panose="020F0502020204030204" pitchFamily="34" charset="0"/>
                <a:cs typeface="Calibri" panose="020F0502020204030204" pitchFamily="34" charset="0"/>
              </a:rPr>
              <a:t>As a provider of AMA PRA Category 1 Continuing Medical Education, it is the policy of CCME to adhere to the ACCME Standards for Commercial Support to avoid any conflict of interest and/or commercial bias and must ensure balance, independence, objectivity and scientific rigor in all its sponsored educational activities.  All individuals who are in a position to control content of an educational activity, including presenters, panel members and moderators, must disclose any relevant financial relationships that may create a potential conflict of interest.</a:t>
            </a:r>
          </a:p>
          <a:p>
            <a:r>
              <a:rPr lang="en-US" sz="1600" dirty="0">
                <a:latin typeface="Calibri" panose="020F0502020204030204" pitchFamily="34" charset="0"/>
                <a:cs typeface="Calibri" panose="020F0502020204030204" pitchFamily="34" charset="0"/>
              </a:rPr>
              <a:t> Nothing in this program is intended to imply that any off-label or unapproved product use discussed is reimbursed by any government or private payer or that submission of a claim for such use is proper</a:t>
            </a:r>
            <a:r>
              <a:rPr lang="en-US"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1326050648"/>
      </p:ext>
    </p:extLst>
  </p:cSld>
  <p:clrMapOvr>
    <a:masterClrMapping/>
  </p:clrMapOvr>
  <mc:AlternateContent xmlns:mc="http://schemas.openxmlformats.org/markup-compatibility/2006" xmlns:p14="http://schemas.microsoft.com/office/powerpoint/2010/main">
    <mc:Choice Requires="p14">
      <p:transition p14:dur="100" advTm="2000">
        <p:cut/>
      </p:transition>
    </mc:Choice>
    <mc:Fallback xmlns="">
      <p:transition advTm="2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93019" y="933652"/>
            <a:ext cx="7908370" cy="3609472"/>
          </a:xfrm>
        </p:spPr>
        <p:txBody>
          <a:bodyPr/>
          <a:lstStyle/>
          <a:p>
            <a:r>
              <a:rPr lang="en-US" dirty="0"/>
              <a:t>The </a:t>
            </a:r>
            <a:r>
              <a:rPr lang="en-US" b="1" u="sng" dirty="0"/>
              <a:t>planning committee members</a:t>
            </a:r>
            <a:r>
              <a:rPr lang="en-US" dirty="0"/>
              <a:t> have </a:t>
            </a:r>
            <a:r>
              <a:rPr lang="en-US" b="1" dirty="0"/>
              <a:t>no</a:t>
            </a:r>
            <a:r>
              <a:rPr lang="en-US" dirty="0"/>
              <a:t> relevant financial relationships with commercial interests to disclose that would influence their development of content for this activity; their educational unit does not have a financial interest or affiliation with an organization that may receive direct benefit from the subject of the proposed CME activity; and they will not be personally compensated for their role in the planning or execution of this proposed CME activity by an organization other than The Ohio State University Wexner Medical Center or the Bureau of Workers’ Compensation – State of Ohio.</a:t>
            </a:r>
          </a:p>
          <a:p>
            <a:pPr>
              <a:lnSpc>
                <a:spcPct val="150000"/>
              </a:lnSpc>
            </a:pPr>
            <a:r>
              <a:rPr lang="en-US" b="1" dirty="0"/>
              <a:t>Mary Charny, BSN	Brad Lewis, MD		</a:t>
            </a:r>
            <a:r>
              <a:rPr lang="en-US" b="1" dirty="0" err="1"/>
              <a:t>Gidget</a:t>
            </a:r>
            <a:r>
              <a:rPr lang="en-US" b="1" dirty="0"/>
              <a:t> Jennings</a:t>
            </a:r>
          </a:p>
          <a:p>
            <a:pPr>
              <a:lnSpc>
                <a:spcPct val="150000"/>
              </a:lnSpc>
            </a:pPr>
            <a:r>
              <a:rPr lang="en-US" b="1" dirty="0"/>
              <a:t>Deborah </a:t>
            </a:r>
            <a:r>
              <a:rPr lang="en-US" b="1" dirty="0" err="1"/>
              <a:t>Kroninger</a:t>
            </a:r>
            <a:r>
              <a:rPr lang="en-US" b="1" dirty="0"/>
              <a:t>	William Pease, MD	Brian Wilson, DC		</a:t>
            </a:r>
            <a:endParaRPr lang="en-US" dirty="0"/>
          </a:p>
          <a:p>
            <a:pPr>
              <a:lnSpc>
                <a:spcPct val="150000"/>
              </a:lnSpc>
            </a:pPr>
            <a:r>
              <a:rPr lang="en-US" b="1" dirty="0"/>
              <a:t>	</a:t>
            </a:r>
            <a:endParaRPr lang="en-US" dirty="0"/>
          </a:p>
        </p:txBody>
      </p:sp>
    </p:spTree>
    <p:extLst>
      <p:ext uri="{BB962C8B-B14F-4D97-AF65-F5344CB8AC3E}">
        <p14:creationId xmlns:p14="http://schemas.microsoft.com/office/powerpoint/2010/main" val="2362680788"/>
      </p:ext>
    </p:extLst>
  </p:cSld>
  <p:clrMapOvr>
    <a:masterClrMapping/>
  </p:clrMapOvr>
  <mc:AlternateContent xmlns:mc="http://schemas.openxmlformats.org/markup-compatibility/2006" xmlns:p14="http://schemas.microsoft.com/office/powerpoint/2010/main">
    <mc:Choice Requires="p14">
      <p:transition p14:dur="100" advTm="2000">
        <p:cut/>
      </p:transition>
    </mc:Choice>
    <mc:Fallback xmlns="">
      <p:transition advTm="200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145" y="308758"/>
            <a:ext cx="7868350" cy="593689"/>
          </a:xfrm>
        </p:spPr>
        <p:txBody>
          <a:bodyPr/>
          <a:lstStyle/>
          <a:p>
            <a:br>
              <a:rPr lang="en-US" sz="1400" dirty="0"/>
            </a:br>
            <a:br>
              <a:rPr lang="en-US" sz="1400" dirty="0"/>
            </a:br>
            <a:br>
              <a:rPr lang="en-US" sz="2000" dirty="0"/>
            </a:br>
            <a:r>
              <a:rPr lang="en-US" sz="2400" dirty="0"/>
              <a:t>Speaker Disclosure Statements</a:t>
            </a:r>
            <a:br>
              <a:rPr lang="en-US" sz="1400" dirty="0"/>
            </a:br>
            <a:endParaRPr lang="en-US" sz="1400" dirty="0"/>
          </a:p>
        </p:txBody>
      </p:sp>
      <p:sp>
        <p:nvSpPr>
          <p:cNvPr id="4" name="Content Placeholder 3"/>
          <p:cNvSpPr>
            <a:spLocks noGrp="1"/>
          </p:cNvSpPr>
          <p:nvPr>
            <p:ph sz="quarter" idx="10"/>
          </p:nvPr>
        </p:nvSpPr>
        <p:spPr>
          <a:xfrm>
            <a:off x="356334" y="1237129"/>
            <a:ext cx="8621486" cy="3715056"/>
          </a:xfrm>
        </p:spPr>
        <p:txBody>
          <a:bodyPr/>
          <a:lstStyle/>
          <a:p>
            <a:r>
              <a:rPr lang="en-US" sz="1400" dirty="0"/>
              <a:t>The following </a:t>
            </a:r>
            <a:r>
              <a:rPr lang="en-US" sz="1400" b="1" u="sng" dirty="0"/>
              <a:t>speakers</a:t>
            </a:r>
            <a:r>
              <a:rPr lang="en-US" sz="1400" dirty="0"/>
              <a:t> have </a:t>
            </a:r>
            <a:r>
              <a:rPr lang="en-US" sz="1400" u="sng" dirty="0"/>
              <a:t>no</a:t>
            </a:r>
            <a:r>
              <a:rPr lang="en-US" sz="1400" dirty="0"/>
              <a:t> relevant financial relationships with commercial interests to disclose that would influence their development of content for this activity; their educational unit does not have a financial interest or affiliation with an organization that may receive direct benefit from the subject of the proposed CME activity; and they will not be personally compensated for their role in the planning or execution of this proposed CME activity by an organization other than The Ohio State University:</a:t>
            </a:r>
          </a:p>
          <a:p>
            <a:pPr>
              <a:lnSpc>
                <a:spcPct val="150000"/>
              </a:lnSpc>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Yvette Christopher, MHA 	</a:t>
            </a:r>
            <a:r>
              <a:rPr lang="en-US" sz="1400" b="1" dirty="0">
                <a:solidFill>
                  <a:srgbClr val="000000"/>
                </a:solidFill>
                <a:latin typeface="Calibri" panose="020F0502020204030204" pitchFamily="34" charset="0"/>
                <a:cs typeface="Arial" panose="020B0604020202020204" pitchFamily="34" charset="0"/>
              </a:rPr>
              <a:t>Lauren Tiemeier, DPT		Bruce Vanderhoff, MD	</a:t>
            </a:r>
            <a:b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Bliss Dickerson, RN		Kristin Englund, MD		</a:t>
            </a:r>
            <a:r>
              <a:rPr lang="en-US" sz="1400" b="1" dirty="0">
                <a:solidFill>
                  <a:srgbClr val="000000"/>
                </a:solidFill>
                <a:latin typeface="Calibri" panose="020F0502020204030204" pitchFamily="34" charset="0"/>
                <a:cs typeface="Arial" panose="020B0604020202020204" pitchFamily="34" charset="0"/>
              </a:rPr>
              <a:t>Janet Wilks</a:t>
            </a:r>
            <a:br>
              <a:rPr lang="en-US" sz="1400" b="1" dirty="0">
                <a:solidFill>
                  <a:srgbClr val="000000"/>
                </a:solidFill>
                <a:latin typeface="Calibri" panose="020F0502020204030204" pitchFamily="34" charset="0"/>
                <a:cs typeface="Arial" panose="020B0604020202020204" pitchFamily="34" charset="0"/>
              </a:rPr>
            </a:b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Kathleen Fagan, MD		Kay Frances, MBS		Matthew Indeck, MD</a:t>
            </a:r>
            <a:b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Freddie Johnson, JD		Phil LeFevre			Pete Mihaly, JD</a:t>
            </a:r>
            <a:b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en-US" sz="1400" b="1" dirty="0">
                <a:solidFill>
                  <a:srgbClr val="000000"/>
                </a:solidFill>
                <a:latin typeface="Calibri" panose="020F0502020204030204" pitchFamily="34" charset="0"/>
                <a:cs typeface="Arial" panose="020B0604020202020204" pitchFamily="34" charset="0"/>
              </a:rPr>
              <a:t>Tammie Mihaly, RN		Mohammed </a:t>
            </a:r>
            <a:r>
              <a:rPr lang="en-US" sz="1400" b="1" dirty="0" err="1">
                <a:solidFill>
                  <a:srgbClr val="000000"/>
                </a:solidFill>
                <a:latin typeface="Calibri" panose="020F0502020204030204" pitchFamily="34" charset="0"/>
                <a:cs typeface="Arial" panose="020B0604020202020204" pitchFamily="34" charset="0"/>
              </a:rPr>
              <a:t>Ranavaya</a:t>
            </a:r>
            <a:r>
              <a:rPr lang="en-US" sz="1400" b="1" dirty="0">
                <a:solidFill>
                  <a:srgbClr val="000000"/>
                </a:solidFill>
                <a:latin typeface="Calibri" panose="020F0502020204030204" pitchFamily="34" charset="0"/>
                <a:cs typeface="Arial" panose="020B0604020202020204" pitchFamily="34" charset="0"/>
              </a:rPr>
              <a:t>, MD, JD	Kenneth </a:t>
            </a:r>
            <a:r>
              <a:rPr lang="en-US" sz="1400" b="1" dirty="0" err="1">
                <a:solidFill>
                  <a:srgbClr val="000000"/>
                </a:solidFill>
                <a:latin typeface="Calibri" panose="020F0502020204030204" pitchFamily="34" charset="0"/>
                <a:cs typeface="Arial" panose="020B0604020202020204" pitchFamily="34" charset="0"/>
              </a:rPr>
              <a:t>Westerheide</a:t>
            </a:r>
            <a:r>
              <a:rPr lang="en-US" sz="1400" b="1" dirty="0">
                <a:solidFill>
                  <a:srgbClr val="000000"/>
                </a:solidFill>
                <a:latin typeface="Calibri" panose="020F0502020204030204" pitchFamily="34" charset="0"/>
                <a:cs typeface="Arial" panose="020B0604020202020204" pitchFamily="34" charset="0"/>
              </a:rPr>
              <a:t>, MD</a:t>
            </a:r>
            <a:br>
              <a:rPr lang="en-US" sz="1400" b="1" dirty="0">
                <a:solidFill>
                  <a:srgbClr val="000000"/>
                </a:solidFill>
                <a:latin typeface="Calibri" panose="020F0502020204030204" pitchFamily="34" charset="0"/>
                <a:cs typeface="Arial" panose="020B0604020202020204" pitchFamily="34" charset="0"/>
              </a:rPr>
            </a:br>
            <a:r>
              <a:rPr lang="en-US" sz="1400" b="1" dirty="0">
                <a:solidFill>
                  <a:srgbClr val="000000"/>
                </a:solidFill>
                <a:latin typeface="Calibri" panose="020F0502020204030204" pitchFamily="34" charset="0"/>
                <a:cs typeface="Arial" panose="020B0604020202020204" pitchFamily="34" charset="0"/>
              </a:rPr>
              <a:t>Amberley Snyder		Jon Sprague, RPH		</a:t>
            </a:r>
          </a:p>
          <a:p>
            <a:pPr>
              <a:lnSpc>
                <a:spcPct val="150000"/>
              </a:lnSpc>
            </a:pPr>
            <a:r>
              <a:rPr lang="en-US" sz="1400" b="1" dirty="0">
                <a:solidFill>
                  <a:srgbClr val="000000"/>
                </a:solidFill>
                <a:latin typeface="Calibri" panose="020F0502020204030204" pitchFamily="34" charset="0"/>
                <a:cs typeface="Arial" panose="020B0604020202020204" pitchFamily="34" charset="0"/>
              </a:rPr>
              <a:t>		</a:t>
            </a:r>
            <a:r>
              <a:rPr lang="en-US" sz="1400" b="1" dirty="0">
                <a:solidFill>
                  <a:srgbClr val="C00000"/>
                </a:solidFill>
              </a:rPr>
              <a:t>	</a:t>
            </a:r>
          </a:p>
        </p:txBody>
      </p:sp>
    </p:spTree>
    <p:extLst>
      <p:ext uri="{BB962C8B-B14F-4D97-AF65-F5344CB8AC3E}">
        <p14:creationId xmlns:p14="http://schemas.microsoft.com/office/powerpoint/2010/main" val="250390319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E98F-274B-4F55-8828-B833731419E3}"/>
              </a:ext>
            </a:extLst>
          </p:cNvPr>
          <p:cNvSpPr>
            <a:spLocks noGrp="1"/>
          </p:cNvSpPr>
          <p:nvPr>
            <p:ph type="title"/>
          </p:nvPr>
        </p:nvSpPr>
        <p:spPr/>
        <p:txBody>
          <a:bodyPr/>
          <a:lstStyle/>
          <a:p>
            <a:r>
              <a:rPr lang="en-US" sz="2400" dirty="0"/>
              <a:t>Speaker Disclosure Statements</a:t>
            </a:r>
          </a:p>
        </p:txBody>
      </p:sp>
      <p:sp>
        <p:nvSpPr>
          <p:cNvPr id="3" name="Content Placeholder 2">
            <a:extLst>
              <a:ext uri="{FF2B5EF4-FFF2-40B4-BE49-F238E27FC236}">
                <a16:creationId xmlns:a16="http://schemas.microsoft.com/office/drawing/2014/main" id="{D05112C9-1EAF-4CAD-9952-29D13EFB0591}"/>
              </a:ext>
            </a:extLst>
          </p:cNvPr>
          <p:cNvSpPr>
            <a:spLocks noGrp="1"/>
          </p:cNvSpPr>
          <p:nvPr>
            <p:ph sz="quarter" idx="10"/>
          </p:nvPr>
        </p:nvSpPr>
        <p:spPr>
          <a:xfrm>
            <a:off x="496004" y="1242274"/>
            <a:ext cx="7601184" cy="3742102"/>
          </a:xfrm>
        </p:spPr>
        <p:txBody>
          <a:bodyPr/>
          <a:lstStyle/>
          <a:p>
            <a:r>
              <a:rPr lang="en-US" sz="1600" dirty="0"/>
              <a:t>The following </a:t>
            </a:r>
            <a:r>
              <a:rPr lang="en-US" sz="1600" b="1" u="sng" dirty="0"/>
              <a:t>speaker</a:t>
            </a:r>
            <a:r>
              <a:rPr lang="en-US" sz="1600" dirty="0"/>
              <a:t> has relevant financial relationships with commercial interests to disclose that could influence his development of content for this activity; their educational unit does not have a financial interest or affiliation with an organization that may receive direct benefit from the subject of the proposed CME activity; and they will not be personally compensated for their role in the planning or execution of this proposed CME activity by an organization other than The Ohio State University or the Bureau of Workers’ Compensation – State of Ohio:</a:t>
            </a:r>
          </a:p>
          <a:p>
            <a:endParaRPr lang="en-US" sz="1600" dirty="0"/>
          </a:p>
          <a:p>
            <a:pPr marL="0" marR="0">
              <a:lnSpc>
                <a:spcPct val="100000"/>
              </a:lnSpc>
              <a:spcBef>
                <a:spcPts val="0"/>
              </a:spcBef>
              <a:spcAft>
                <a:spcPts val="1000"/>
              </a:spcAft>
            </a:pPr>
            <a:r>
              <a:rPr lang="en-US" sz="1600" b="1" dirty="0">
                <a:effectLst/>
                <a:ea typeface="Calibri" panose="020F0502020204030204" pitchFamily="34" charset="0"/>
                <a:cs typeface="Arial" panose="020B0604020202020204" pitchFamily="34" charset="0"/>
              </a:rPr>
              <a:t>Joseph </a:t>
            </a:r>
            <a:r>
              <a:rPr lang="en-US" sz="1600" b="1" dirty="0" err="1">
                <a:effectLst/>
                <a:ea typeface="Calibri" panose="020F0502020204030204" pitchFamily="34" charset="0"/>
                <a:cs typeface="Arial" panose="020B0604020202020204" pitchFamily="34" charset="0"/>
              </a:rPr>
              <a:t>Mileti</a:t>
            </a:r>
            <a:r>
              <a:rPr lang="en-US" sz="1600" b="1" dirty="0">
                <a:effectLst/>
                <a:ea typeface="Calibri" panose="020F0502020204030204" pitchFamily="34" charset="0"/>
                <a:cs typeface="Arial" panose="020B0604020202020204" pitchFamily="34" charset="0"/>
              </a:rPr>
              <a:t>, MD </a:t>
            </a:r>
            <a:r>
              <a:rPr lang="en-US" sz="1600" dirty="0">
                <a:effectLst/>
                <a:ea typeface="Calibri" panose="020F0502020204030204" pitchFamily="34" charset="0"/>
                <a:cs typeface="Arial" panose="020B0604020202020204" pitchFamily="34" charset="0"/>
              </a:rPr>
              <a:t>discloses he has relationships with commercial interests in the following areas: Consultant/Speaker Bureau – Tornier Wright Medical and Zimmer/Biomet.  His presentation </a:t>
            </a:r>
            <a:r>
              <a:rPr lang="en-US" sz="1600" b="1" u="sng" dirty="0">
                <a:effectLst/>
                <a:ea typeface="Calibri" panose="020F0502020204030204" pitchFamily="34" charset="0"/>
                <a:cs typeface="Arial" panose="020B0604020202020204" pitchFamily="34" charset="0"/>
              </a:rPr>
              <a:t>will not</a:t>
            </a:r>
            <a:r>
              <a:rPr lang="en-US" sz="1600" dirty="0">
                <a:effectLst/>
                <a:ea typeface="Calibri" panose="020F0502020204030204" pitchFamily="34" charset="0"/>
                <a:cs typeface="Arial" panose="020B0604020202020204" pitchFamily="34" charset="0"/>
              </a:rPr>
              <a:t> include discussion of unapproved or “off-label” usage of commercial products and/or devices.</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914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5882" y="1004827"/>
            <a:ext cx="4052235" cy="529204"/>
          </a:xfrm>
        </p:spPr>
        <p:txBody>
          <a:bodyPr/>
          <a:lstStyle/>
          <a:p>
            <a:r>
              <a:rPr lang="en-US" sz="2400" dirty="0"/>
              <a:t>Commercial Support</a:t>
            </a:r>
          </a:p>
        </p:txBody>
      </p:sp>
      <p:sp>
        <p:nvSpPr>
          <p:cNvPr id="5" name="Subtitle 4"/>
          <p:cNvSpPr>
            <a:spLocks noGrp="1"/>
          </p:cNvSpPr>
          <p:nvPr>
            <p:ph type="subTitle" idx="1"/>
          </p:nvPr>
        </p:nvSpPr>
        <p:spPr>
          <a:xfrm>
            <a:off x="1126157" y="2050181"/>
            <a:ext cx="6805060" cy="2136808"/>
          </a:xfrm>
        </p:spPr>
        <p:txBody>
          <a:bodyPr/>
          <a:lstStyle/>
          <a:p>
            <a:pPr algn="l"/>
            <a:r>
              <a:rPr lang="en-US" sz="1800" dirty="0">
                <a:latin typeface="+mn-lt"/>
              </a:rPr>
              <a:t>No educational grants have been applied for or accepted for this continuing medical education activity.</a:t>
            </a:r>
          </a:p>
          <a:p>
            <a:endParaRPr lang="en-US" sz="1800" dirty="0">
              <a:latin typeface="+mn-lt"/>
            </a:endParaRPr>
          </a:p>
          <a:p>
            <a:pPr algn="l"/>
            <a:r>
              <a:rPr lang="en-US"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						</a:t>
            </a:r>
            <a:br>
              <a:rPr lang="en-US" sz="1800" b="1" dirty="0">
                <a:effectLst/>
                <a:latin typeface="Calibri" panose="020F0502020204030204" pitchFamily="34" charset="0"/>
                <a:ea typeface="Calibri" panose="020F0502020204030204" pitchFamily="34" charset="0"/>
                <a:cs typeface="Arial" panose="020B0604020202020204" pitchFamily="34" charset="0"/>
              </a:rPr>
            </a:br>
            <a:endParaRPr lang="en-US" sz="2000" dirty="0">
              <a:solidFill>
                <a:srgbClr val="FF0000"/>
              </a:solidFill>
            </a:endParaRPr>
          </a:p>
          <a:p>
            <a:r>
              <a:rPr lang="en-US" sz="2000" dirty="0"/>
              <a:t>.</a:t>
            </a:r>
          </a:p>
        </p:txBody>
      </p:sp>
    </p:spTree>
    <p:extLst>
      <p:ext uri="{BB962C8B-B14F-4D97-AF65-F5344CB8AC3E}">
        <p14:creationId xmlns:p14="http://schemas.microsoft.com/office/powerpoint/2010/main" val="1810645900"/>
      </p:ext>
    </p:extLst>
  </p:cSld>
  <p:clrMapOvr>
    <a:masterClrMapping/>
  </p:clrMapOvr>
  <mc:AlternateContent xmlns:mc="http://schemas.openxmlformats.org/markup-compatibility/2006" xmlns:p14="http://schemas.microsoft.com/office/powerpoint/2010/main">
    <mc:Choice Requires="p14">
      <p:transition spd="slow" p14:dur="3400" advTm="4000">
        <p14:reveal/>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693" y="533432"/>
            <a:ext cx="5864170" cy="412021"/>
          </a:xfrm>
        </p:spPr>
        <p:txBody>
          <a:bodyPr/>
          <a:lstStyle/>
          <a:p>
            <a:pPr algn="ctr"/>
            <a:r>
              <a:rPr lang="en-US" sz="2400" dirty="0"/>
              <a:t>AGENDA DISCLAIMER</a:t>
            </a:r>
          </a:p>
        </p:txBody>
      </p:sp>
      <p:sp>
        <p:nvSpPr>
          <p:cNvPr id="3" name="Content Placeholder 2"/>
          <p:cNvSpPr>
            <a:spLocks noGrp="1"/>
          </p:cNvSpPr>
          <p:nvPr>
            <p:ph sz="quarter" idx="10"/>
          </p:nvPr>
        </p:nvSpPr>
        <p:spPr>
          <a:xfrm>
            <a:off x="489186" y="1188182"/>
            <a:ext cx="7601184" cy="1840364"/>
          </a:xfrm>
        </p:spPr>
        <p:txBody>
          <a:bodyPr/>
          <a:lstStyle/>
          <a:p>
            <a:r>
              <a:rPr lang="en-US" dirty="0"/>
              <a:t>The Center Continuing Medical Education at The Ohio State University Wexner Medical Center and the Bureau of Workers’ Compensation – State of Ohio present this activity for educational purposes only.  Participants are expected to utilize their own expertise and judgment while engaged in the practice of medicine.  The content of the presentations is provided solely by presenters who have been selected for presentations because of recognized expertise in their field.  </a:t>
            </a:r>
          </a:p>
          <a:p>
            <a:r>
              <a:rPr lang="en-US" dirty="0"/>
              <a:t> </a:t>
            </a:r>
          </a:p>
          <a:p>
            <a:r>
              <a:rPr lang="en-US" dirty="0"/>
              <a:t>No further reproduction or distribution is permitted by electronic transmission or any other means without the express permission of the joint sponsors. The presentations at this conference are the intellectual property of the presenters and require their permission for further use.</a:t>
            </a:r>
          </a:p>
          <a:p>
            <a:endParaRPr lang="en-US" dirty="0"/>
          </a:p>
        </p:txBody>
      </p:sp>
    </p:spTree>
    <p:extLst>
      <p:ext uri="{BB962C8B-B14F-4D97-AF65-F5344CB8AC3E}">
        <p14:creationId xmlns:p14="http://schemas.microsoft.com/office/powerpoint/2010/main" val="2571234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1757&quot;&gt;&lt;property id=&quot;20148&quot; value=&quot;5&quot;/&gt;&lt;property id=&quot;20300&quot; value=&quot;Slide 1 - &amp;quot;The Ohio State University&amp;#x0D;&amp;#x0A;College of Medicine&amp;quot;&quot;/&gt;&lt;property id=&quot;20307&quot; value=&quot;256&quot;/&gt;&lt;/object&gt;&lt;object type=&quot;3&quot; unique_id=&quot;11758&quot;&gt;&lt;property id=&quot;20148&quot; value=&quot;5&quot;/&gt;&lt;property id=&quot;20300&quot; value=&quot;Slide 2 - &amp;quot;Outline&amp;quot;&quot;/&gt;&lt;property id=&quot;20307&quot; value=&quot;257&quot;/&gt;&lt;/object&gt;&lt;object type=&quot;3&quot; unique_id=&quot;11759&quot;&gt;&lt;property id=&quot;20148&quot; value=&quot;5&quot;/&gt;&lt;property id=&quot;20300&quot; value=&quot;Slide 3 - &amp;quot;College of Medicine&amp;quot;&quot;/&gt;&lt;property id=&quot;20307&quot; value=&quot;258&quot;/&gt;&lt;/object&gt;&lt;object type=&quot;3&quot; unique_id=&quot;11760&quot;&gt;&lt;property id=&quot;20148&quot; value=&quot;5&quot;/&gt;&lt;property id=&quot;20300&quot; value=&quot;Slide 4 - &amp;quot;College of Medicine&amp;quot;&quot;/&gt;&lt;property id=&quot;20307&quot; value=&quot;259&quot;/&gt;&lt;/object&gt;&lt;object type=&quot;3&quot; unique_id=&quot;11761&quot;&gt;&lt;property id=&quot;20148&quot; value=&quot;5&quot;/&gt;&lt;property id=&quot;20300&quot; value=&quot;Slide 5 - &amp;quot;Curricular Components&amp;quot;&quot;/&gt;&lt;property id=&quot;20307&quot; value=&quot;260&quot;/&gt;&lt;/object&gt;&lt;object type=&quot;3&quot; unique_id=&quot;11762&quot;&gt;&lt;property id=&quot;20148&quot; value=&quot;5&quot;/&gt;&lt;property id=&quot;20300&quot; value=&quot;Slide 6 - &amp;quot;Anatomy&amp;quot;&quot;/&gt;&lt;property id=&quot;20307&quot; value=&quot;261&quot;/&gt;&lt;/object&gt;&lt;object type=&quot;3&quot; unique_id=&quot;11763&quot;&gt;&lt;property id=&quot;20148&quot; value=&quot;5&quot;/&gt;&lt;property id=&quot;20300&quot; value=&quot;Slide 7 - &amp;quot;Integrated Pathway&amp;quot;&quot;/&gt;&lt;property id=&quot;20307&quot; value=&quot;262&quot;/&gt;&lt;/object&gt;&lt;object type=&quot;3&quot; unique_id=&quot;11764&quot;&gt;&lt;property id=&quot;20148&quot; value=&quot;5&quot;/&gt;&lt;property id=&quot;20300&quot; value=&quot;Slide 8 - &amp;quot;Independent Study Pathway&amp;quot;&quot;/&gt;&lt;property id=&quot;20307&quot; value=&quot;263&quot;/&gt;&lt;/object&gt;&lt;object type=&quot;3&quot; unique_id=&quot;11765&quot;&gt;&lt;property id=&quot;20148&quot; value=&quot;5&quot;/&gt;&lt;property id=&quot;20300&quot; value=&quot;Slide 9 - &amp;quot;Clinical Assessment &amp;amp; Problem Solving  (CAPS)&amp;quot;&quot;/&gt;&lt;property id=&quot;20307&quot; value=&quot;264&quot;/&gt;&lt;/object&gt;&lt;object type=&quot;3&quot; unique_id=&quot;11766&quot;&gt;&lt;property id=&quot;20148&quot; value=&quot;5&quot;/&gt;&lt;property id=&quot;20300&quot; value=&quot;Slide 10 - &amp;quot;CAPS continued&amp;quot;&quot;/&gt;&lt;property id=&quot;20307&quot; value=&quot;265&quot;/&gt;&lt;/object&gt;&lt;object type=&quot;3&quot; unique_id=&quot;11767&quot;&gt;&lt;property id=&quot;20148&quot; value=&quot;5&quot;/&gt;&lt;property id=&quot;20300&quot; value=&quot;Slide 11 - &amp;quot;Service Learning&amp;quot;&quot;/&gt;&lt;property id=&quot;20307&quot; value=&quot;266&quot;/&gt;&lt;/object&gt;&lt;object type=&quot;3&quot; unique_id=&quot;11768&quot;&gt;&lt;property id=&quot;20148&quot; value=&quot;5&quot;/&gt;&lt;property id=&quot;20300&quot; value=&quot;Slide 12 - &amp;quot;Opportunities&amp;quot;&quot;/&gt;&lt;property id=&quot;20307&quot; value=&quot;267&quot;/&gt;&lt;/object&gt;&lt;object type=&quot;3&quot; unique_id=&quot;11769&quot;&gt;&lt;property id=&quot;20148&quot; value=&quot;5&quot;/&gt;&lt;property id=&quot;20300&quot; value=&quot;Slide 13 - &amp;quot;Student Wellness&amp;quot;&quot;/&gt;&lt;property id=&quot;20307&quot; value=&quot;268&quot;/&gt;&lt;/object&gt;&lt;object type=&quot;3&quot; unique_id=&quot;11770&quot;&gt;&lt;property id=&quot;20148&quot; value=&quot;5&quot;/&gt;&lt;property id=&quot;20300&quot; value=&quot;Slide 14 - &amp;quot;Med 3 Year&amp;quot;&quot;/&gt;&lt;property id=&quot;20307&quot; value=&quot;269&quot;/&gt;&lt;/object&gt;&lt;object type=&quot;3&quot; unique_id=&quot;11771&quot;&gt;&lt;property id=&quot;20148&quot; value=&quot;5&quot;/&gt;&lt;property id=&quot;20300&quot; value=&quot;Slide 15 - &amp;quot;Hospital Locations&amp;quot;&quot;/&gt;&lt;property id=&quot;20307&quot; value=&quot;270&quot;/&gt;&lt;/object&gt;&lt;object type=&quot;3&quot; unique_id=&quot;11772&quot;&gt;&lt;property id=&quot;20148&quot; value=&quot;5&quot;/&gt;&lt;property id=&quot;20300&quot; value=&quot;Slide 16&quot;/&gt;&lt;property id=&quot;20307&quot; value=&quot;271&quot;/&gt;&lt;/object&gt;&lt;object type=&quot;3&quot; unique_id=&quot;11773&quot;&gt;&lt;property id=&quot;20148&quot; value=&quot;5&quot;/&gt;&lt;property id=&quot;20300&quot; value=&quot;Slide 17&quot;/&gt;&lt;property id=&quot;20307&quot; value=&quot;272&quot;/&gt;&lt;/object&gt;&lt;object type=&quot;3&quot; unique_id=&quot;11775&quot;&gt;&lt;property id=&quot;20148&quot; value=&quot;5&quot;/&gt;&lt;property id=&quot;20300&quot; value=&quot;Slide 19 - &amp;quot;Med&amp;#x0D;&amp;#x0A;4 Year&amp;quot;&quot;/&gt;&lt;property id=&quot;20307&quot; value=&quot;274&quot;/&gt;&lt;/object&gt;&lt;object type=&quot;3&quot; unique_id=&quot;11776&quot;&gt;&lt;property id=&quot;20148&quot; value=&quot;5&quot;/&gt;&lt;property id=&quot;20300&quot; value=&quot;Slide 20 - &amp;quot;2009 Residency MATCH&amp;quot;&quot;/&gt;&lt;property id=&quot;20307&quot; value=&quot;275&quot;/&gt;&lt;/object&gt;&lt;object type=&quot;3&quot; unique_id=&quot;11777&quot;&gt;&lt;property id=&quot;20148&quot; value=&quot;5&quot;/&gt;&lt;property id=&quot;20300&quot; value=&quot;Slide 21 - &amp;quot;2009 PGY-1 Specialty Distribution&amp;quot;&quot;/&gt;&lt;property id=&quot;20307&quot; value=&quot;276&quot;/&gt;&lt;/object&gt;&lt;object type=&quot;3&quot; unique_id=&quot;11778&quot;&gt;&lt;property id=&quot;20148&quot; value=&quot;5&quot;/&gt;&lt;property id=&quot;20300&quot; value=&quot;Slide 22 - &amp;quot;USMLE&amp;quot;&quot;/&gt;&lt;property id=&quot;20307&quot; value=&quot;277&quot;/&gt;&lt;/object&gt;&lt;object type=&quot;3&quot; unique_id=&quot;11779&quot;&gt;&lt;property id=&quot;20148&quot; value=&quot;5&quot;/&gt;&lt;property id=&quot;20300&quot; value=&quot;Slide 23 - &amp;quot;Key Initiatives&amp;quot;&quot;/&gt;&lt;property id=&quot;20307&quot; value=&quot;278&quot;/&gt;&lt;/object&gt;&lt;object type=&quot;3&quot; unique_id=&quot;11780&quot;&gt;&lt;property id=&quot;20148&quot; value=&quot;5&quot;/&gt;&lt;property id=&quot;20300&quot; value=&quot;Slide 24 - &amp;quot;Signature Programs&amp;quot;&quot;/&gt;&lt;property id=&quot;20307&quot; value=&quot;279&quot;/&gt;&lt;/object&gt;&lt;object type=&quot;3&quot; unique_id=&quot;11781&quot;&gt;&lt;property id=&quot;20148&quot; value=&quot;5&quot;/&gt;&lt;property id=&quot;20300&quot; value=&quot;Slide 25 - &amp;quot;The Ohio State University&amp;quot;&quot;/&gt;&lt;property id=&quot;20307&quot; value=&quot;280&quot;/&gt;&lt;/object&gt;&lt;object type=&quot;3&quot; unique_id=&quot;11782&quot;&gt;&lt;property id=&quot;20148&quot; value=&quot;5&quot;/&gt;&lt;property id=&quot;20300&quot; value=&quot;Slide 26 - &amp;quot;Columbus, Ohio&amp;quot;&quot;/&gt;&lt;property id=&quot;20307&quot; value=&quot;281&quot;/&gt;&lt;/object&gt;&lt;object type=&quot;3&quot; unique_id=&quot;11783&quot;&gt;&lt;property id=&quot;20148&quot; value=&quot;5&quot;/&gt;&lt;property id=&quot;20300&quot; value=&quot;Slide 27 - &amp;quot;http://medicine.osu.edu&amp;quot;&quot;/&gt;&lt;property id=&quot;20307&quot; value=&quot;282&quot;/&gt;&lt;/object&gt;&lt;object type=&quot;3&quot; unique_id=&quot;11784&quot;&gt;&lt;property id=&quot;20148&quot; value=&quot;5&quot;/&gt;&lt;property id=&quot;20300&quot; value=&quot;Slide 28&quot;/&gt;&lt;property id=&quot;20307&quot; value=&quot;283&quot;/&gt;&lt;/object&gt;&lt;object type=&quot;3&quot; unique_id=&quot;12607&quot;&gt;&lt;property id=&quot;20148&quot; value=&quot;5&quot;/&gt;&lt;property id=&quot;20300&quot; value=&quot;Slide 18 - &amp;quot;ProjectONE: Creating the Future of Medicine&amp;quot;&quot;/&gt;&lt;property id=&quot;20307&quot; value=&quot;284&quot;/&gt;&lt;/object&gt;&lt;/object&gt;&lt;/object&gt;&lt;/database&gt;"/>
  <p:tag name="SECTOMILLISECCONVERTED" val="1"/>
</p:tagLst>
</file>

<file path=ppt/theme/theme1.xml><?xml version="1.0" encoding="utf-8"?>
<a:theme xmlns:a="http://schemas.openxmlformats.org/drawingml/2006/main" name="2016 OSUWMC Template">
  <a:themeElements>
    <a:clrScheme name="OSUWMC Sept 2013">
      <a:dk1>
        <a:srgbClr val="000000"/>
      </a:dk1>
      <a:lt1>
        <a:srgbClr val="FFFFFF"/>
      </a:lt1>
      <a:dk2>
        <a:srgbClr val="666666"/>
      </a:dk2>
      <a:lt2>
        <a:srgbClr val="F2F2F2"/>
      </a:lt2>
      <a:accent1>
        <a:srgbClr val="BB0000"/>
      </a:accent1>
      <a:accent2>
        <a:srgbClr val="D25F15"/>
      </a:accent2>
      <a:accent3>
        <a:srgbClr val="7DA1C4"/>
      </a:accent3>
      <a:accent4>
        <a:srgbClr val="880063"/>
      </a:accent4>
      <a:accent5>
        <a:srgbClr val="999500"/>
      </a:accent5>
      <a:accent6>
        <a:srgbClr val="65513C"/>
      </a:accent6>
      <a:hlink>
        <a:srgbClr val="4B79A5"/>
      </a:hlink>
      <a:folHlink>
        <a:srgbClr val="A3A3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7 OSUWMC WIDESCREEN Presentation Template" id="{566B1C3B-EE34-C147-8095-BE43EB499394}" vid="{6A0139D3-C388-0845-8C51-B3C0D9D2C0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9990401DE874BA94FAA5CA5B76D50" ma:contentTypeVersion="4" ma:contentTypeDescription="Create a new document." ma:contentTypeScope="" ma:versionID="6a157f34b63246403a6ef267b8ba03a6">
  <xsd:schema xmlns:xsd="http://www.w3.org/2001/XMLSchema" xmlns:xs="http://www.w3.org/2001/XMLSchema" xmlns:p="http://schemas.microsoft.com/office/2006/metadata/properties" xmlns:ns2="2789d12c-9c7d-485e-80e7-093e7df1ec59" targetNamespace="http://schemas.microsoft.com/office/2006/metadata/properties" ma:root="true" ma:fieldsID="a08d532b56261e8f8907bf15313fda98" ns2:_="">
    <xsd:import namespace="2789d12c-9c7d-485e-80e7-093e7df1ec59"/>
    <xsd:element name="properties">
      <xsd:complexType>
        <xsd:sequence>
          <xsd:element name="documentManagement">
            <xsd:complexType>
              <xsd:all>
                <xsd:element ref="ns2:Thumbnail" minOccurs="0"/>
                <xsd:element ref="ns2:Preview" minOccurs="0"/>
                <xsd:element ref="ns2:Data_x0020_Classification"/>
                <xsd:element ref="ns2:Security_x0020_Disclaim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9d12c-9c7d-485e-80e7-093e7df1ec59" elementFormDefault="qualified">
    <xsd:import namespace="http://schemas.microsoft.com/office/2006/documentManagement/types"/>
    <xsd:import namespace="http://schemas.microsoft.com/office/infopath/2007/PartnerControls"/>
    <xsd:element name="Thumbnail" ma:index="8"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Preview" ma:index="9" nillable="true" ma:displayName="Preview" ma:format="Hyperlink" ma:internalName="Preview">
      <xsd:complexType>
        <xsd:complexContent>
          <xsd:extension base="dms:URL">
            <xsd:sequence>
              <xsd:element name="Url" type="dms:ValidUrl" minOccurs="0" nillable="true"/>
              <xsd:element name="Description" type="xsd:string" nillable="true"/>
            </xsd:sequence>
          </xsd:extension>
        </xsd:complexContent>
      </xsd:complexType>
    </xsd:element>
    <xsd:element name="Data_x0020_Classification" ma:index="10" ma:displayName="Data Classification" ma:default="Limited Access" ma:format="Dropdown" ma:internalName="Data_x0020_Classification">
      <xsd:simpleType>
        <xsd:restriction base="dms:Choice">
          <xsd:enumeration value="Public"/>
          <xsd:enumeration value="Limited Access"/>
        </xsd:restriction>
      </xsd:simpleType>
    </xsd:element>
    <xsd:element name="Security_x0020_Disclaimer" ma:index="11" ma:displayName="Security Disclaimer" ma:description="This document does not contain Personal Health Information (PHI) or other restricted data." ma:format="Dropdown" ma:internalName="Security_x0020_Disclaimer">
      <xsd:simpleType>
        <xsd:restriction base="dms:Choice">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view xmlns="2789d12c-9c7d-485e-80e7-093e7df1ec59">
      <Url xsi:nil="true"/>
      <Description xsi:nil="true"/>
    </Preview>
    <Data_x0020_Classification xmlns="2789d12c-9c7d-485e-80e7-093e7df1ec59">Public</Data_x0020_Classification>
    <Thumbnail xmlns="2789d12c-9c7d-485e-80e7-093e7df1ec59">
      <Url xsi:nil="true"/>
      <Description xsi:nil="true"/>
    </Thumbnail>
    <Security_x0020_Disclaimer xmlns="2789d12c-9c7d-485e-80e7-093e7df1ec59">Yes</Security_x0020_Disclaimer>
  </documentManagement>
</p:properties>
</file>

<file path=customXml/itemProps1.xml><?xml version="1.0" encoding="utf-8"?>
<ds:datastoreItem xmlns:ds="http://schemas.openxmlformats.org/officeDocument/2006/customXml" ds:itemID="{76CB18BB-1500-4FC2-B2F1-4FADA7C38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9d12c-9c7d-485e-80e7-093e7df1ec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711592-5AD4-4971-9B2B-16F922E6A91C}">
  <ds:schemaRefs>
    <ds:schemaRef ds:uri="http://schemas.microsoft.com/sharepoint/v3/contenttype/forms"/>
  </ds:schemaRefs>
</ds:datastoreItem>
</file>

<file path=customXml/itemProps3.xml><?xml version="1.0" encoding="utf-8"?>
<ds:datastoreItem xmlns:ds="http://schemas.openxmlformats.org/officeDocument/2006/customXml" ds:itemID="{DD829293-7E1B-4A6B-92D3-D74CA4C4BB69}">
  <ds:schemaRefs>
    <ds:schemaRef ds:uri="http://purl.org/dc/elements/1.1/"/>
    <ds:schemaRef ds:uri="http://schemas.microsoft.com/office/2006/metadata/properties"/>
    <ds:schemaRef ds:uri="2789d12c-9c7d-485e-80e7-093e7df1ec5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OSUWMC_2017</Template>
  <TotalTime>2565</TotalTime>
  <Words>889</Words>
  <Application>Microsoft Office PowerPoint</Application>
  <PresentationFormat>On-screen Show (16:9)</PresentationFormat>
  <Paragraphs>31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2016 OSUWMC Template</vt:lpstr>
      <vt:lpstr>2022 OHIO BUREAU OF WORKERS’ COMPENSATION MEDICAL AND HEALTH SYMPOSIUM</vt:lpstr>
      <vt:lpstr>          Category 1 Credit Designation Statement</vt:lpstr>
      <vt:lpstr>CCME Disclosure Statement</vt:lpstr>
      <vt:lpstr>PowerPoint Presentation</vt:lpstr>
      <vt:lpstr>   Speaker Disclosure Statements </vt:lpstr>
      <vt:lpstr>Speaker Disclosure Statements</vt:lpstr>
      <vt:lpstr>Commercial Support</vt:lpstr>
      <vt:lpstr>AGENDA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OSUWMC Overview Slides _WIDESCREEN</dc:title>
  <dc:creator>Microsoft Office User</dc:creator>
  <cp:lastModifiedBy>Petty, Jill</cp:lastModifiedBy>
  <cp:revision>137</cp:revision>
  <cp:lastPrinted>2016-07-14T12:47:40Z</cp:lastPrinted>
  <dcterms:created xsi:type="dcterms:W3CDTF">2018-01-03T14:22:25Z</dcterms:created>
  <dcterms:modified xsi:type="dcterms:W3CDTF">2022-04-05T16:46:17Z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0x01010009B9990401DE874BA94FAA5CA5B76D50</vt:lpwstr>
  </property>
</Properties>
</file>