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Lst>
  <p:notesMasterIdLst>
    <p:notesMasterId r:id="rId65"/>
  </p:notesMasterIdLst>
  <p:sldIdLst>
    <p:sldId id="905" r:id="rId5"/>
    <p:sldId id="908" r:id="rId6"/>
    <p:sldId id="910" r:id="rId7"/>
    <p:sldId id="911" r:id="rId8"/>
    <p:sldId id="912" r:id="rId9"/>
    <p:sldId id="286" r:id="rId10"/>
    <p:sldId id="913" r:id="rId11"/>
    <p:sldId id="914" r:id="rId12"/>
    <p:sldId id="974" r:id="rId13"/>
    <p:sldId id="915" r:id="rId14"/>
    <p:sldId id="916" r:id="rId15"/>
    <p:sldId id="972" r:id="rId16"/>
    <p:sldId id="917" r:id="rId17"/>
    <p:sldId id="918" r:id="rId18"/>
    <p:sldId id="978" r:id="rId19"/>
    <p:sldId id="924" r:id="rId20"/>
    <p:sldId id="925" r:id="rId21"/>
    <p:sldId id="975" r:id="rId22"/>
    <p:sldId id="976" r:id="rId23"/>
    <p:sldId id="937" r:id="rId24"/>
    <p:sldId id="928" r:id="rId25"/>
    <p:sldId id="934" r:id="rId26"/>
    <p:sldId id="935" r:id="rId27"/>
    <p:sldId id="919" r:id="rId28"/>
    <p:sldId id="929" r:id="rId29"/>
    <p:sldId id="931" r:id="rId30"/>
    <p:sldId id="554" r:id="rId31"/>
    <p:sldId id="920" r:id="rId32"/>
    <p:sldId id="922" r:id="rId33"/>
    <p:sldId id="943" r:id="rId34"/>
    <p:sldId id="938" r:id="rId35"/>
    <p:sldId id="960" r:id="rId36"/>
    <p:sldId id="945" r:id="rId37"/>
    <p:sldId id="946" r:id="rId38"/>
    <p:sldId id="947" r:id="rId39"/>
    <p:sldId id="948" r:id="rId40"/>
    <p:sldId id="949" r:id="rId41"/>
    <p:sldId id="950" r:id="rId42"/>
    <p:sldId id="951" r:id="rId43"/>
    <p:sldId id="537" r:id="rId44"/>
    <p:sldId id="538" r:id="rId45"/>
    <p:sldId id="539" r:id="rId46"/>
    <p:sldId id="962" r:id="rId47"/>
    <p:sldId id="963" r:id="rId48"/>
    <p:sldId id="953" r:id="rId49"/>
    <p:sldId id="956" r:id="rId50"/>
    <p:sldId id="966" r:id="rId51"/>
    <p:sldId id="965" r:id="rId52"/>
    <p:sldId id="967" r:id="rId53"/>
    <p:sldId id="964" r:id="rId54"/>
    <p:sldId id="932" r:id="rId55"/>
    <p:sldId id="545" r:id="rId56"/>
    <p:sldId id="939" r:id="rId57"/>
    <p:sldId id="936" r:id="rId58"/>
    <p:sldId id="940" r:id="rId59"/>
    <p:sldId id="968" r:id="rId60"/>
    <p:sldId id="969" r:id="rId61"/>
    <p:sldId id="933" r:id="rId62"/>
    <p:sldId id="970" r:id="rId63"/>
    <p:sldId id="971" r:id="rId6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Alarcon" initials="MOU" lastIdx="1" clrIdx="0">
    <p:extLst>
      <p:ext uri="{19B8F6BF-5375-455C-9EA6-DF929625EA0E}">
        <p15:presenceInfo xmlns:p15="http://schemas.microsoft.com/office/powerpoint/2012/main" userId="Scott Alarcon" providerId="None"/>
      </p:ext>
    </p:extLst>
  </p:cmAuthor>
  <p:cmAuthor id="2" name="Guest User" initials="GU" lastIdx="11" clrIdx="1"/>
  <p:cmAuthor id="3" name="Katie Bandtlow" initials="KB" lastIdx="4" clrIdx="2">
    <p:extLst>
      <p:ext uri="{19B8F6BF-5375-455C-9EA6-DF929625EA0E}">
        <p15:presenceInfo xmlns:p15="http://schemas.microsoft.com/office/powerpoint/2012/main" userId="e01d5fb78aa8d769" providerId="Windows Live"/>
      </p:ext>
    </p:extLst>
  </p:cmAuthor>
  <p:cmAuthor id="4" name="Rashad Collins" initials="RC" lastIdx="28" clrIdx="3">
    <p:extLst>
      <p:ext uri="{19B8F6BF-5375-455C-9EA6-DF929625EA0E}">
        <p15:presenceInfo xmlns:p15="http://schemas.microsoft.com/office/powerpoint/2012/main" userId="7aea667f00d252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7B6755"/>
    <a:srgbClr val="60269D"/>
    <a:srgbClr val="0055B7"/>
    <a:srgbClr val="A50063"/>
    <a:srgbClr val="6D6E70"/>
    <a:srgbClr val="779803"/>
    <a:srgbClr val="E87200"/>
    <a:srgbClr val="007CA4"/>
    <a:srgbClr val="003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94" autoAdjust="0"/>
    <p:restoredTop sz="61307" autoAdjust="0"/>
  </p:normalViewPr>
  <p:slideViewPr>
    <p:cSldViewPr snapToObjects="1">
      <p:cViewPr varScale="1">
        <p:scale>
          <a:sx n="49" d="100"/>
          <a:sy n="49" d="100"/>
        </p:scale>
        <p:origin x="2011"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651"/>
    </p:cViewPr>
  </p:sorterViewPr>
  <p:notesViewPr>
    <p:cSldViewPr snapToObjects="1">
      <p:cViewPr varScale="1">
        <p:scale>
          <a:sx n="60" d="100"/>
          <a:sy n="60" d="100"/>
        </p:scale>
        <p:origin x="3101" y="3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8DCED-46D4-458B-8ABE-9D93620717AE}"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CB8CA4AD-1F4D-4314-BD35-90BC16436F19}">
      <dgm:prSet phldrT="[Text]"/>
      <dgm:spPr/>
      <dgm:t>
        <a:bodyPr/>
        <a:lstStyle/>
        <a:p>
          <a:r>
            <a:rPr lang="en-US" b="1" dirty="0"/>
            <a:t>Federal Law</a:t>
          </a:r>
        </a:p>
      </dgm:t>
    </dgm:pt>
    <dgm:pt modelId="{053E1E6B-7568-48F1-9331-881FE4B29518}" type="parTrans" cxnId="{AB01B574-767F-4567-B5D7-FCBF791E772A}">
      <dgm:prSet/>
      <dgm:spPr/>
      <dgm:t>
        <a:bodyPr/>
        <a:lstStyle/>
        <a:p>
          <a:endParaRPr lang="en-US"/>
        </a:p>
      </dgm:t>
    </dgm:pt>
    <dgm:pt modelId="{9941ED93-434F-4320-904E-C76B1135D2FB}" type="sibTrans" cxnId="{AB01B574-767F-4567-B5D7-FCBF791E772A}">
      <dgm:prSet/>
      <dgm:spPr/>
      <dgm:t>
        <a:bodyPr/>
        <a:lstStyle/>
        <a:p>
          <a:endParaRPr lang="en-US"/>
        </a:p>
      </dgm:t>
    </dgm:pt>
    <dgm:pt modelId="{DF594207-8D3E-4BBD-8266-AEA7C522632B}">
      <dgm:prSet phldrT="[Text]"/>
      <dgm:spPr/>
      <dgm:t>
        <a:bodyPr/>
        <a:lstStyle/>
        <a:p>
          <a:r>
            <a:rPr lang="en-US" b="1" dirty="0"/>
            <a:t>State Law</a:t>
          </a:r>
        </a:p>
      </dgm:t>
    </dgm:pt>
    <dgm:pt modelId="{C6460F82-C992-4A4F-83EA-81C984F03CC9}" type="parTrans" cxnId="{BABBD442-2E7B-48A3-94B5-8488BD4556B8}">
      <dgm:prSet/>
      <dgm:spPr/>
      <dgm:t>
        <a:bodyPr/>
        <a:lstStyle/>
        <a:p>
          <a:endParaRPr lang="en-US"/>
        </a:p>
      </dgm:t>
    </dgm:pt>
    <dgm:pt modelId="{401FACB8-F740-47AC-A0AE-48F287A83DE7}" type="sibTrans" cxnId="{BABBD442-2E7B-48A3-94B5-8488BD4556B8}">
      <dgm:prSet/>
      <dgm:spPr/>
      <dgm:t>
        <a:bodyPr/>
        <a:lstStyle/>
        <a:p>
          <a:endParaRPr lang="en-US"/>
        </a:p>
      </dgm:t>
    </dgm:pt>
    <dgm:pt modelId="{DDF7B0A3-4259-4D35-AABA-A60B0971BCD1}">
      <dgm:prSet phldrT="[Text]"/>
      <dgm:spPr/>
      <dgm:t>
        <a:bodyPr/>
        <a:lstStyle/>
        <a:p>
          <a:r>
            <a:rPr lang="en-US" b="1" dirty="0"/>
            <a:t>Good Governance Research &amp; Practice</a:t>
          </a:r>
        </a:p>
      </dgm:t>
    </dgm:pt>
    <dgm:pt modelId="{E9807E56-AB7B-481B-B800-12C9398F66EC}" type="parTrans" cxnId="{0DC1AFDA-C2DC-49EB-A24C-E3F502411A3B}">
      <dgm:prSet/>
      <dgm:spPr/>
      <dgm:t>
        <a:bodyPr/>
        <a:lstStyle/>
        <a:p>
          <a:endParaRPr lang="en-US"/>
        </a:p>
      </dgm:t>
    </dgm:pt>
    <dgm:pt modelId="{740D55E2-1B24-466C-B87F-72B5BBB16ACA}" type="sibTrans" cxnId="{0DC1AFDA-C2DC-49EB-A24C-E3F502411A3B}">
      <dgm:prSet/>
      <dgm:spPr/>
      <dgm:t>
        <a:bodyPr/>
        <a:lstStyle/>
        <a:p>
          <a:endParaRPr lang="en-US"/>
        </a:p>
      </dgm:t>
    </dgm:pt>
    <dgm:pt modelId="{9B9B4D5B-5640-4630-8D04-38127A96F469}">
      <dgm:prSet phldrT="[Text]"/>
      <dgm:spPr/>
      <dgm:t>
        <a:bodyPr/>
        <a:lstStyle/>
        <a:p>
          <a:r>
            <a:rPr lang="en-US" b="1" dirty="0"/>
            <a:t>HRSA Health Center Program </a:t>
          </a:r>
        </a:p>
      </dgm:t>
    </dgm:pt>
    <dgm:pt modelId="{F7C28E2F-B4DA-4CB7-A591-49FB9B9F2793}" type="parTrans" cxnId="{9427D97B-8774-409B-8168-98B58DAD2B9C}">
      <dgm:prSet/>
      <dgm:spPr/>
      <dgm:t>
        <a:bodyPr/>
        <a:lstStyle/>
        <a:p>
          <a:endParaRPr lang="en-US"/>
        </a:p>
      </dgm:t>
    </dgm:pt>
    <dgm:pt modelId="{DBEF15EC-9CBF-4B82-BBA0-BA424E616556}" type="sibTrans" cxnId="{9427D97B-8774-409B-8168-98B58DAD2B9C}">
      <dgm:prSet/>
      <dgm:spPr/>
      <dgm:t>
        <a:bodyPr/>
        <a:lstStyle/>
        <a:p>
          <a:endParaRPr lang="en-US"/>
        </a:p>
      </dgm:t>
    </dgm:pt>
    <dgm:pt modelId="{7FD3B6EE-E7B7-4014-AA55-A8AFB5E5713F}" type="pres">
      <dgm:prSet presAssocID="{6BE8DCED-46D4-458B-8ABE-9D93620717AE}" presName="matrix" presStyleCnt="0">
        <dgm:presLayoutVars>
          <dgm:chMax val="1"/>
          <dgm:dir/>
          <dgm:resizeHandles val="exact"/>
        </dgm:presLayoutVars>
      </dgm:prSet>
      <dgm:spPr/>
    </dgm:pt>
    <dgm:pt modelId="{27096EB3-9B59-4DB4-90C7-B6FC748B9582}" type="pres">
      <dgm:prSet presAssocID="{6BE8DCED-46D4-458B-8ABE-9D93620717AE}" presName="diamond" presStyleLbl="bgShp" presStyleIdx="0" presStyleCnt="1"/>
      <dgm:spPr/>
      <dgm:extLst>
        <a:ext uri="{E40237B7-FDA0-4F09-8148-C483321AD2D9}">
          <dgm14:cNvPr xmlns:dgm14="http://schemas.microsoft.com/office/drawing/2010/diagram" id="0" name="" descr="This slide contains a graphic that demonstrates health center governance is complex. Boards must ensure compliance with various laws, the HRSA Health Center Program, and - ideally - good governance practice."/>
        </a:ext>
      </dgm:extLst>
    </dgm:pt>
    <dgm:pt modelId="{F5C108CA-9B2A-4BAA-8F14-D293CADEE388}" type="pres">
      <dgm:prSet presAssocID="{6BE8DCED-46D4-458B-8ABE-9D93620717AE}" presName="quad1" presStyleLbl="node1" presStyleIdx="0" presStyleCnt="4">
        <dgm:presLayoutVars>
          <dgm:chMax val="0"/>
          <dgm:chPref val="0"/>
          <dgm:bulletEnabled val="1"/>
        </dgm:presLayoutVars>
      </dgm:prSet>
      <dgm:spPr/>
    </dgm:pt>
    <dgm:pt modelId="{BE3D4DD2-6277-4600-B8AF-AD025956F0D6}" type="pres">
      <dgm:prSet presAssocID="{6BE8DCED-46D4-458B-8ABE-9D93620717AE}" presName="quad2" presStyleLbl="node1" presStyleIdx="1" presStyleCnt="4">
        <dgm:presLayoutVars>
          <dgm:chMax val="0"/>
          <dgm:chPref val="0"/>
          <dgm:bulletEnabled val="1"/>
        </dgm:presLayoutVars>
      </dgm:prSet>
      <dgm:spPr/>
    </dgm:pt>
    <dgm:pt modelId="{2C2D91E0-8A8A-4148-B571-FC5EB490B832}" type="pres">
      <dgm:prSet presAssocID="{6BE8DCED-46D4-458B-8ABE-9D93620717AE}" presName="quad3" presStyleLbl="node1" presStyleIdx="2" presStyleCnt="4">
        <dgm:presLayoutVars>
          <dgm:chMax val="0"/>
          <dgm:chPref val="0"/>
          <dgm:bulletEnabled val="1"/>
        </dgm:presLayoutVars>
      </dgm:prSet>
      <dgm:spPr/>
    </dgm:pt>
    <dgm:pt modelId="{2FC8D286-D459-453D-9013-7BBB0C7D81B6}" type="pres">
      <dgm:prSet presAssocID="{6BE8DCED-46D4-458B-8ABE-9D93620717AE}" presName="quad4" presStyleLbl="node1" presStyleIdx="3" presStyleCnt="4">
        <dgm:presLayoutVars>
          <dgm:chMax val="0"/>
          <dgm:chPref val="0"/>
          <dgm:bulletEnabled val="1"/>
        </dgm:presLayoutVars>
      </dgm:prSet>
      <dgm:spPr/>
    </dgm:pt>
  </dgm:ptLst>
  <dgm:cxnLst>
    <dgm:cxn modelId="{49137613-3852-4A67-9ABD-146CA829981D}" type="presOf" srcId="{CB8CA4AD-1F4D-4314-BD35-90BC16436F19}" destId="{F5C108CA-9B2A-4BAA-8F14-D293CADEE388}" srcOrd="0" destOrd="0" presId="urn:microsoft.com/office/officeart/2005/8/layout/matrix3"/>
    <dgm:cxn modelId="{C16A4A24-53B9-488C-ACC0-79DEEAA78A0A}" type="presOf" srcId="{6BE8DCED-46D4-458B-8ABE-9D93620717AE}" destId="{7FD3B6EE-E7B7-4014-AA55-A8AFB5E5713F}" srcOrd="0" destOrd="0" presId="urn:microsoft.com/office/officeart/2005/8/layout/matrix3"/>
    <dgm:cxn modelId="{BABBD442-2E7B-48A3-94B5-8488BD4556B8}" srcId="{6BE8DCED-46D4-458B-8ABE-9D93620717AE}" destId="{DF594207-8D3E-4BBD-8266-AEA7C522632B}" srcOrd="1" destOrd="0" parTransId="{C6460F82-C992-4A4F-83EA-81C984F03CC9}" sibTransId="{401FACB8-F740-47AC-A0AE-48F287A83DE7}"/>
    <dgm:cxn modelId="{AB01B574-767F-4567-B5D7-FCBF791E772A}" srcId="{6BE8DCED-46D4-458B-8ABE-9D93620717AE}" destId="{CB8CA4AD-1F4D-4314-BD35-90BC16436F19}" srcOrd="0" destOrd="0" parTransId="{053E1E6B-7568-48F1-9331-881FE4B29518}" sibTransId="{9941ED93-434F-4320-904E-C76B1135D2FB}"/>
    <dgm:cxn modelId="{9427D97B-8774-409B-8168-98B58DAD2B9C}" srcId="{6BE8DCED-46D4-458B-8ABE-9D93620717AE}" destId="{9B9B4D5B-5640-4630-8D04-38127A96F469}" srcOrd="2" destOrd="0" parTransId="{F7C28E2F-B4DA-4CB7-A591-49FB9B9F2793}" sibTransId="{DBEF15EC-9CBF-4B82-BBA0-BA424E616556}"/>
    <dgm:cxn modelId="{C1E253C7-74FF-47DB-93F3-8B00E596CBC1}" type="presOf" srcId="{DF594207-8D3E-4BBD-8266-AEA7C522632B}" destId="{BE3D4DD2-6277-4600-B8AF-AD025956F0D6}" srcOrd="0" destOrd="0" presId="urn:microsoft.com/office/officeart/2005/8/layout/matrix3"/>
    <dgm:cxn modelId="{0DC1AFDA-C2DC-49EB-A24C-E3F502411A3B}" srcId="{6BE8DCED-46D4-458B-8ABE-9D93620717AE}" destId="{DDF7B0A3-4259-4D35-AABA-A60B0971BCD1}" srcOrd="3" destOrd="0" parTransId="{E9807E56-AB7B-481B-B800-12C9398F66EC}" sibTransId="{740D55E2-1B24-466C-B87F-72B5BBB16ACA}"/>
    <dgm:cxn modelId="{D4126CE9-7A4B-4A85-903F-42C90FC22556}" type="presOf" srcId="{9B9B4D5B-5640-4630-8D04-38127A96F469}" destId="{2C2D91E0-8A8A-4148-B571-FC5EB490B832}" srcOrd="0" destOrd="0" presId="urn:microsoft.com/office/officeart/2005/8/layout/matrix3"/>
    <dgm:cxn modelId="{47A67CF9-7763-4A54-8196-704C03D6F9AE}" type="presOf" srcId="{DDF7B0A3-4259-4D35-AABA-A60B0971BCD1}" destId="{2FC8D286-D459-453D-9013-7BBB0C7D81B6}" srcOrd="0" destOrd="0" presId="urn:microsoft.com/office/officeart/2005/8/layout/matrix3"/>
    <dgm:cxn modelId="{6137D2EB-726A-45C9-9932-7EDA22956E03}" type="presParOf" srcId="{7FD3B6EE-E7B7-4014-AA55-A8AFB5E5713F}" destId="{27096EB3-9B59-4DB4-90C7-B6FC748B9582}" srcOrd="0" destOrd="0" presId="urn:microsoft.com/office/officeart/2005/8/layout/matrix3"/>
    <dgm:cxn modelId="{E9A08690-1F77-48C5-9015-BE2A7C6E6F3A}" type="presParOf" srcId="{7FD3B6EE-E7B7-4014-AA55-A8AFB5E5713F}" destId="{F5C108CA-9B2A-4BAA-8F14-D293CADEE388}" srcOrd="1" destOrd="0" presId="urn:microsoft.com/office/officeart/2005/8/layout/matrix3"/>
    <dgm:cxn modelId="{3BF0DCF5-4897-4B4C-A51D-099D54F09058}" type="presParOf" srcId="{7FD3B6EE-E7B7-4014-AA55-A8AFB5E5713F}" destId="{BE3D4DD2-6277-4600-B8AF-AD025956F0D6}" srcOrd="2" destOrd="0" presId="urn:microsoft.com/office/officeart/2005/8/layout/matrix3"/>
    <dgm:cxn modelId="{98BA01BA-EC88-48F2-94F6-871F4344605A}" type="presParOf" srcId="{7FD3B6EE-E7B7-4014-AA55-A8AFB5E5713F}" destId="{2C2D91E0-8A8A-4148-B571-FC5EB490B832}" srcOrd="3" destOrd="0" presId="urn:microsoft.com/office/officeart/2005/8/layout/matrix3"/>
    <dgm:cxn modelId="{71D49540-10FE-428D-AEEE-8E0037E116DB}" type="presParOf" srcId="{7FD3B6EE-E7B7-4014-AA55-A8AFB5E5713F}" destId="{2FC8D286-D459-453D-9013-7BBB0C7D81B6}" srcOrd="4" destOrd="0" presId="urn:microsoft.com/office/officeart/2005/8/layout/matrix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598C5D-4CD7-431D-AC1B-FD4005BFD52A}"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8879A3B6-9974-488B-997B-AA9E6C3EDAD6}">
      <dgm:prSet phldrT="[Text]" custT="1"/>
      <dgm:spPr/>
      <dgm:t>
        <a:bodyPr/>
        <a:lstStyle/>
        <a:p>
          <a:r>
            <a:rPr lang="en-US" sz="2400" b="1" dirty="0">
              <a:solidFill>
                <a:schemeClr val="tx2"/>
              </a:solidFill>
            </a:rPr>
            <a:t>Strategy </a:t>
          </a:r>
        </a:p>
      </dgm:t>
    </dgm:pt>
    <dgm:pt modelId="{6D011077-27CF-40F3-A2CF-9A9360C48832}" type="parTrans" cxnId="{4CC91403-78F4-4CBE-A4EA-F31BF0665A8A}">
      <dgm:prSet/>
      <dgm:spPr/>
      <dgm:t>
        <a:bodyPr/>
        <a:lstStyle/>
        <a:p>
          <a:endParaRPr lang="en-US"/>
        </a:p>
      </dgm:t>
    </dgm:pt>
    <dgm:pt modelId="{20D11995-FD49-4ED0-9AB3-98215CFF6866}" type="sibTrans" cxnId="{4CC91403-78F4-4CBE-A4EA-F31BF0665A8A}">
      <dgm:prSet/>
      <dgm:spPr/>
      <dgm:t>
        <a:bodyPr/>
        <a:lstStyle/>
        <a:p>
          <a:endParaRPr lang="en-US"/>
        </a:p>
      </dgm:t>
    </dgm:pt>
    <dgm:pt modelId="{FD0D1D5A-86F7-4AF0-AD21-9C22F1AD9F75}">
      <dgm:prSet phldrT="[Text]" custT="1"/>
      <dgm:spPr/>
      <dgm:t>
        <a:bodyPr/>
        <a:lstStyle/>
        <a:p>
          <a:r>
            <a:rPr lang="en-US" sz="2400" b="1" dirty="0">
              <a:solidFill>
                <a:schemeClr val="tx2"/>
              </a:solidFill>
            </a:rPr>
            <a:t>Functioning</a:t>
          </a:r>
        </a:p>
      </dgm:t>
    </dgm:pt>
    <dgm:pt modelId="{4E077E16-CFEB-47A4-ACC4-0E384AC2FE9A}" type="parTrans" cxnId="{7BE29E36-D9B1-4EE2-ACB0-B76D52627DDA}">
      <dgm:prSet/>
      <dgm:spPr/>
      <dgm:t>
        <a:bodyPr/>
        <a:lstStyle/>
        <a:p>
          <a:endParaRPr lang="en-US"/>
        </a:p>
      </dgm:t>
    </dgm:pt>
    <dgm:pt modelId="{43EA0B18-CA73-419F-B98A-8BA3C7518B3B}" type="sibTrans" cxnId="{7BE29E36-D9B1-4EE2-ACB0-B76D52627DDA}">
      <dgm:prSet/>
      <dgm:spPr/>
      <dgm:t>
        <a:bodyPr/>
        <a:lstStyle/>
        <a:p>
          <a:endParaRPr lang="en-US"/>
        </a:p>
      </dgm:t>
    </dgm:pt>
    <dgm:pt modelId="{FDD7F565-C4E5-49E2-B7A0-0FF6DB2DD3DB}">
      <dgm:prSet phldrT="[Text]" custT="1"/>
      <dgm:spPr/>
      <dgm:t>
        <a:bodyPr/>
        <a:lstStyle/>
        <a:p>
          <a:r>
            <a:rPr lang="en-US" sz="2400" b="1" dirty="0">
              <a:solidFill>
                <a:schemeClr val="tx2"/>
              </a:solidFill>
            </a:rPr>
            <a:t>Oversight &amp; Policy</a:t>
          </a:r>
        </a:p>
      </dgm:t>
    </dgm:pt>
    <dgm:pt modelId="{54928D03-5B0C-41B5-9DD8-5620F64054A3}" type="parTrans" cxnId="{54D159AF-C9FA-464C-AFFC-3F8713C054AE}">
      <dgm:prSet/>
      <dgm:spPr/>
      <dgm:t>
        <a:bodyPr/>
        <a:lstStyle/>
        <a:p>
          <a:endParaRPr lang="en-US"/>
        </a:p>
      </dgm:t>
    </dgm:pt>
    <dgm:pt modelId="{30BA2A83-23B6-4111-B1C9-1D81505015AD}" type="sibTrans" cxnId="{54D159AF-C9FA-464C-AFFC-3F8713C054AE}">
      <dgm:prSet/>
      <dgm:spPr/>
      <dgm:t>
        <a:bodyPr/>
        <a:lstStyle/>
        <a:p>
          <a:endParaRPr lang="en-US"/>
        </a:p>
      </dgm:t>
    </dgm:pt>
    <dgm:pt modelId="{08B0E4DF-1E73-4BC2-A3DA-5E79E4952ABC}" type="pres">
      <dgm:prSet presAssocID="{A7598C5D-4CD7-431D-AC1B-FD4005BFD52A}" presName="Name0" presStyleCnt="0">
        <dgm:presLayoutVars>
          <dgm:chMax val="7"/>
          <dgm:dir/>
          <dgm:resizeHandles val="exact"/>
        </dgm:presLayoutVars>
      </dgm:prSet>
      <dgm:spPr/>
    </dgm:pt>
    <dgm:pt modelId="{660B3F6B-23C4-4378-8A03-CF97B8F102A0}" type="pres">
      <dgm:prSet presAssocID="{A7598C5D-4CD7-431D-AC1B-FD4005BFD52A}" presName="ellipse1" presStyleLbl="vennNode1" presStyleIdx="0" presStyleCnt="3" custLinFactNeighborX="5901" custLinFactNeighborY="-2158">
        <dgm:presLayoutVars>
          <dgm:bulletEnabled val="1"/>
        </dgm:presLayoutVars>
      </dgm:prSet>
      <dgm:spPr/>
    </dgm:pt>
    <dgm:pt modelId="{8C64974C-822C-4047-A4A8-DB35211AE5E9}" type="pres">
      <dgm:prSet presAssocID="{A7598C5D-4CD7-431D-AC1B-FD4005BFD52A}" presName="ellipse2" presStyleLbl="vennNode1" presStyleIdx="1" presStyleCnt="3">
        <dgm:presLayoutVars>
          <dgm:bulletEnabled val="1"/>
        </dgm:presLayoutVars>
      </dgm:prSet>
      <dgm:spPr/>
    </dgm:pt>
    <dgm:pt modelId="{E637E9F5-ABE6-4A22-9D55-AB07996D0111}" type="pres">
      <dgm:prSet presAssocID="{A7598C5D-4CD7-431D-AC1B-FD4005BFD52A}" presName="ellipse3" presStyleLbl="vennNode1" presStyleIdx="2" presStyleCnt="3" custLinFactNeighborX="-9892" custLinFactNeighborY="-1434">
        <dgm:presLayoutVars>
          <dgm:bulletEnabled val="1"/>
        </dgm:presLayoutVars>
      </dgm:prSet>
      <dgm:spPr/>
    </dgm:pt>
  </dgm:ptLst>
  <dgm:cxnLst>
    <dgm:cxn modelId="{4CC91403-78F4-4CBE-A4EA-F31BF0665A8A}" srcId="{A7598C5D-4CD7-431D-AC1B-FD4005BFD52A}" destId="{8879A3B6-9974-488B-997B-AA9E6C3EDAD6}" srcOrd="0" destOrd="0" parTransId="{6D011077-27CF-40F3-A2CF-9A9360C48832}" sibTransId="{20D11995-FD49-4ED0-9AB3-98215CFF6866}"/>
    <dgm:cxn modelId="{9AB70D35-E9A8-4059-A259-96B12FC5EFCE}" type="presOf" srcId="{A7598C5D-4CD7-431D-AC1B-FD4005BFD52A}" destId="{08B0E4DF-1E73-4BC2-A3DA-5E79E4952ABC}" srcOrd="0" destOrd="0" presId="urn:microsoft.com/office/officeart/2005/8/layout/rings+Icon"/>
    <dgm:cxn modelId="{7BE29E36-D9B1-4EE2-ACB0-B76D52627DDA}" srcId="{A7598C5D-4CD7-431D-AC1B-FD4005BFD52A}" destId="{FD0D1D5A-86F7-4AF0-AD21-9C22F1AD9F75}" srcOrd="1" destOrd="0" parTransId="{4E077E16-CFEB-47A4-ACC4-0E384AC2FE9A}" sibTransId="{43EA0B18-CA73-419F-B98A-8BA3C7518B3B}"/>
    <dgm:cxn modelId="{E874D74B-9005-47E0-9259-183CE3177BCD}" type="presOf" srcId="{FDD7F565-C4E5-49E2-B7A0-0FF6DB2DD3DB}" destId="{E637E9F5-ABE6-4A22-9D55-AB07996D0111}" srcOrd="0" destOrd="0" presId="urn:microsoft.com/office/officeart/2005/8/layout/rings+Icon"/>
    <dgm:cxn modelId="{54D159AF-C9FA-464C-AFFC-3F8713C054AE}" srcId="{A7598C5D-4CD7-431D-AC1B-FD4005BFD52A}" destId="{FDD7F565-C4E5-49E2-B7A0-0FF6DB2DD3DB}" srcOrd="2" destOrd="0" parTransId="{54928D03-5B0C-41B5-9DD8-5620F64054A3}" sibTransId="{30BA2A83-23B6-4111-B1C9-1D81505015AD}"/>
    <dgm:cxn modelId="{8CABFCD0-64DB-48AB-AA7C-3F8E624886CA}" type="presOf" srcId="{8879A3B6-9974-488B-997B-AA9E6C3EDAD6}" destId="{660B3F6B-23C4-4378-8A03-CF97B8F102A0}" srcOrd="0" destOrd="0" presId="urn:microsoft.com/office/officeart/2005/8/layout/rings+Icon"/>
    <dgm:cxn modelId="{258601E4-F28E-49CD-BAD1-D2A9147FCB9E}" type="presOf" srcId="{FD0D1D5A-86F7-4AF0-AD21-9C22F1AD9F75}" destId="{8C64974C-822C-4047-A4A8-DB35211AE5E9}" srcOrd="0" destOrd="0" presId="urn:microsoft.com/office/officeart/2005/8/layout/rings+Icon"/>
    <dgm:cxn modelId="{EA90378F-82A2-4A26-BA5F-9B8A120DFF64}" type="presParOf" srcId="{08B0E4DF-1E73-4BC2-A3DA-5E79E4952ABC}" destId="{660B3F6B-23C4-4378-8A03-CF97B8F102A0}" srcOrd="0" destOrd="0" presId="urn:microsoft.com/office/officeart/2005/8/layout/rings+Icon"/>
    <dgm:cxn modelId="{F299498E-CD0D-4DB9-840E-2D79DF81E1F0}" type="presParOf" srcId="{08B0E4DF-1E73-4BC2-A3DA-5E79E4952ABC}" destId="{8C64974C-822C-4047-A4A8-DB35211AE5E9}" srcOrd="1" destOrd="0" presId="urn:microsoft.com/office/officeart/2005/8/layout/rings+Icon"/>
    <dgm:cxn modelId="{65E9DABC-6EE4-4625-9638-C4575D6DAC2D}" type="presParOf" srcId="{08B0E4DF-1E73-4BC2-A3DA-5E79E4952ABC}" destId="{E637E9F5-ABE6-4A22-9D55-AB07996D011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598C5D-4CD7-431D-AC1B-FD4005BFD52A}"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8879A3B6-9974-488B-997B-AA9E6C3EDAD6}">
      <dgm:prSet phldrT="[Text]" custT="1"/>
      <dgm:spPr/>
      <dgm:t>
        <a:bodyPr/>
        <a:lstStyle/>
        <a:p>
          <a:r>
            <a:rPr lang="en-US" sz="2400" b="1" dirty="0">
              <a:solidFill>
                <a:schemeClr val="tx2"/>
              </a:solidFill>
            </a:rPr>
            <a:t>Strategy </a:t>
          </a:r>
        </a:p>
      </dgm:t>
    </dgm:pt>
    <dgm:pt modelId="{6D011077-27CF-40F3-A2CF-9A9360C48832}" type="parTrans" cxnId="{4CC91403-78F4-4CBE-A4EA-F31BF0665A8A}">
      <dgm:prSet/>
      <dgm:spPr/>
      <dgm:t>
        <a:bodyPr/>
        <a:lstStyle/>
        <a:p>
          <a:endParaRPr lang="en-US"/>
        </a:p>
      </dgm:t>
    </dgm:pt>
    <dgm:pt modelId="{20D11995-FD49-4ED0-9AB3-98215CFF6866}" type="sibTrans" cxnId="{4CC91403-78F4-4CBE-A4EA-F31BF0665A8A}">
      <dgm:prSet/>
      <dgm:spPr/>
      <dgm:t>
        <a:bodyPr/>
        <a:lstStyle/>
        <a:p>
          <a:endParaRPr lang="en-US"/>
        </a:p>
      </dgm:t>
    </dgm:pt>
    <dgm:pt modelId="{FD0D1D5A-86F7-4AF0-AD21-9C22F1AD9F75}">
      <dgm:prSet phldrT="[Text]" custT="1"/>
      <dgm:spPr/>
      <dgm:t>
        <a:bodyPr/>
        <a:lstStyle/>
        <a:p>
          <a:r>
            <a:rPr lang="en-US" sz="2400" b="1" dirty="0">
              <a:solidFill>
                <a:schemeClr val="tx2"/>
              </a:solidFill>
            </a:rPr>
            <a:t>Functioning</a:t>
          </a:r>
        </a:p>
      </dgm:t>
    </dgm:pt>
    <dgm:pt modelId="{4E077E16-CFEB-47A4-ACC4-0E384AC2FE9A}" type="parTrans" cxnId="{7BE29E36-D9B1-4EE2-ACB0-B76D52627DDA}">
      <dgm:prSet/>
      <dgm:spPr/>
      <dgm:t>
        <a:bodyPr/>
        <a:lstStyle/>
        <a:p>
          <a:endParaRPr lang="en-US"/>
        </a:p>
      </dgm:t>
    </dgm:pt>
    <dgm:pt modelId="{43EA0B18-CA73-419F-B98A-8BA3C7518B3B}" type="sibTrans" cxnId="{7BE29E36-D9B1-4EE2-ACB0-B76D52627DDA}">
      <dgm:prSet/>
      <dgm:spPr/>
      <dgm:t>
        <a:bodyPr/>
        <a:lstStyle/>
        <a:p>
          <a:endParaRPr lang="en-US"/>
        </a:p>
      </dgm:t>
    </dgm:pt>
    <dgm:pt modelId="{FDD7F565-C4E5-49E2-B7A0-0FF6DB2DD3DB}">
      <dgm:prSet phldrT="[Text]" custT="1"/>
      <dgm:spPr/>
      <dgm:t>
        <a:bodyPr/>
        <a:lstStyle/>
        <a:p>
          <a:r>
            <a:rPr lang="en-US" sz="2400" b="1" dirty="0">
              <a:solidFill>
                <a:schemeClr val="tx2"/>
              </a:solidFill>
            </a:rPr>
            <a:t>Oversight &amp; Policy</a:t>
          </a:r>
        </a:p>
      </dgm:t>
    </dgm:pt>
    <dgm:pt modelId="{54928D03-5B0C-41B5-9DD8-5620F64054A3}" type="parTrans" cxnId="{54D159AF-C9FA-464C-AFFC-3F8713C054AE}">
      <dgm:prSet/>
      <dgm:spPr/>
      <dgm:t>
        <a:bodyPr/>
        <a:lstStyle/>
        <a:p>
          <a:endParaRPr lang="en-US"/>
        </a:p>
      </dgm:t>
    </dgm:pt>
    <dgm:pt modelId="{30BA2A83-23B6-4111-B1C9-1D81505015AD}" type="sibTrans" cxnId="{54D159AF-C9FA-464C-AFFC-3F8713C054AE}">
      <dgm:prSet/>
      <dgm:spPr/>
      <dgm:t>
        <a:bodyPr/>
        <a:lstStyle/>
        <a:p>
          <a:endParaRPr lang="en-US"/>
        </a:p>
      </dgm:t>
    </dgm:pt>
    <dgm:pt modelId="{08B0E4DF-1E73-4BC2-A3DA-5E79E4952ABC}" type="pres">
      <dgm:prSet presAssocID="{A7598C5D-4CD7-431D-AC1B-FD4005BFD52A}" presName="Name0" presStyleCnt="0">
        <dgm:presLayoutVars>
          <dgm:chMax val="7"/>
          <dgm:dir/>
          <dgm:resizeHandles val="exact"/>
        </dgm:presLayoutVars>
      </dgm:prSet>
      <dgm:spPr/>
    </dgm:pt>
    <dgm:pt modelId="{660B3F6B-23C4-4378-8A03-CF97B8F102A0}" type="pres">
      <dgm:prSet presAssocID="{A7598C5D-4CD7-431D-AC1B-FD4005BFD52A}" presName="ellipse1" presStyleLbl="vennNode1" presStyleIdx="0" presStyleCnt="3" custLinFactNeighborX="5901" custLinFactNeighborY="-2158">
        <dgm:presLayoutVars>
          <dgm:bulletEnabled val="1"/>
        </dgm:presLayoutVars>
      </dgm:prSet>
      <dgm:spPr/>
    </dgm:pt>
    <dgm:pt modelId="{8C64974C-822C-4047-A4A8-DB35211AE5E9}" type="pres">
      <dgm:prSet presAssocID="{A7598C5D-4CD7-431D-AC1B-FD4005BFD52A}" presName="ellipse2" presStyleLbl="vennNode1" presStyleIdx="1" presStyleCnt="3">
        <dgm:presLayoutVars>
          <dgm:bulletEnabled val="1"/>
        </dgm:presLayoutVars>
      </dgm:prSet>
      <dgm:spPr/>
    </dgm:pt>
    <dgm:pt modelId="{E637E9F5-ABE6-4A22-9D55-AB07996D0111}" type="pres">
      <dgm:prSet presAssocID="{A7598C5D-4CD7-431D-AC1B-FD4005BFD52A}" presName="ellipse3" presStyleLbl="vennNode1" presStyleIdx="2" presStyleCnt="3" custLinFactNeighborX="-9892" custLinFactNeighborY="-1434">
        <dgm:presLayoutVars>
          <dgm:bulletEnabled val="1"/>
        </dgm:presLayoutVars>
      </dgm:prSet>
      <dgm:spPr/>
    </dgm:pt>
  </dgm:ptLst>
  <dgm:cxnLst>
    <dgm:cxn modelId="{4CC91403-78F4-4CBE-A4EA-F31BF0665A8A}" srcId="{A7598C5D-4CD7-431D-AC1B-FD4005BFD52A}" destId="{8879A3B6-9974-488B-997B-AA9E6C3EDAD6}" srcOrd="0" destOrd="0" parTransId="{6D011077-27CF-40F3-A2CF-9A9360C48832}" sibTransId="{20D11995-FD49-4ED0-9AB3-98215CFF6866}"/>
    <dgm:cxn modelId="{9AB70D35-E9A8-4059-A259-96B12FC5EFCE}" type="presOf" srcId="{A7598C5D-4CD7-431D-AC1B-FD4005BFD52A}" destId="{08B0E4DF-1E73-4BC2-A3DA-5E79E4952ABC}" srcOrd="0" destOrd="0" presId="urn:microsoft.com/office/officeart/2005/8/layout/rings+Icon"/>
    <dgm:cxn modelId="{7BE29E36-D9B1-4EE2-ACB0-B76D52627DDA}" srcId="{A7598C5D-4CD7-431D-AC1B-FD4005BFD52A}" destId="{FD0D1D5A-86F7-4AF0-AD21-9C22F1AD9F75}" srcOrd="1" destOrd="0" parTransId="{4E077E16-CFEB-47A4-ACC4-0E384AC2FE9A}" sibTransId="{43EA0B18-CA73-419F-B98A-8BA3C7518B3B}"/>
    <dgm:cxn modelId="{E874D74B-9005-47E0-9259-183CE3177BCD}" type="presOf" srcId="{FDD7F565-C4E5-49E2-B7A0-0FF6DB2DD3DB}" destId="{E637E9F5-ABE6-4A22-9D55-AB07996D0111}" srcOrd="0" destOrd="0" presId="urn:microsoft.com/office/officeart/2005/8/layout/rings+Icon"/>
    <dgm:cxn modelId="{54D159AF-C9FA-464C-AFFC-3F8713C054AE}" srcId="{A7598C5D-4CD7-431D-AC1B-FD4005BFD52A}" destId="{FDD7F565-C4E5-49E2-B7A0-0FF6DB2DD3DB}" srcOrd="2" destOrd="0" parTransId="{54928D03-5B0C-41B5-9DD8-5620F64054A3}" sibTransId="{30BA2A83-23B6-4111-B1C9-1D81505015AD}"/>
    <dgm:cxn modelId="{8CABFCD0-64DB-48AB-AA7C-3F8E624886CA}" type="presOf" srcId="{8879A3B6-9974-488B-997B-AA9E6C3EDAD6}" destId="{660B3F6B-23C4-4378-8A03-CF97B8F102A0}" srcOrd="0" destOrd="0" presId="urn:microsoft.com/office/officeart/2005/8/layout/rings+Icon"/>
    <dgm:cxn modelId="{258601E4-F28E-49CD-BAD1-D2A9147FCB9E}" type="presOf" srcId="{FD0D1D5A-86F7-4AF0-AD21-9C22F1AD9F75}" destId="{8C64974C-822C-4047-A4A8-DB35211AE5E9}" srcOrd="0" destOrd="0" presId="urn:microsoft.com/office/officeart/2005/8/layout/rings+Icon"/>
    <dgm:cxn modelId="{EA90378F-82A2-4A26-BA5F-9B8A120DFF64}" type="presParOf" srcId="{08B0E4DF-1E73-4BC2-A3DA-5E79E4952ABC}" destId="{660B3F6B-23C4-4378-8A03-CF97B8F102A0}" srcOrd="0" destOrd="0" presId="urn:microsoft.com/office/officeart/2005/8/layout/rings+Icon"/>
    <dgm:cxn modelId="{F299498E-CD0D-4DB9-840E-2D79DF81E1F0}" type="presParOf" srcId="{08B0E4DF-1E73-4BC2-A3DA-5E79E4952ABC}" destId="{8C64974C-822C-4047-A4A8-DB35211AE5E9}" srcOrd="1" destOrd="0" presId="urn:microsoft.com/office/officeart/2005/8/layout/rings+Icon"/>
    <dgm:cxn modelId="{65E9DABC-6EE4-4625-9638-C4575D6DAC2D}" type="presParOf" srcId="{08B0E4DF-1E73-4BC2-A3DA-5E79E4952ABC}" destId="{E637E9F5-ABE6-4A22-9D55-AB07996D011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C35CFC-9351-430E-82CC-E376A96D4C7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FC3FD1D-6CE8-4590-8085-88760FF93BE9}">
      <dgm:prSet phldrT="[Text]" custT="1"/>
      <dgm:spPr/>
      <dgm:t>
        <a:bodyPr/>
        <a:lstStyle/>
        <a:p>
          <a:r>
            <a:rPr lang="en-US" sz="2400" b="1" dirty="0"/>
            <a:t>Balance Sheet                    </a:t>
          </a:r>
          <a:r>
            <a:rPr lang="en-US" sz="1800" dirty="0"/>
            <a:t>(also called Statement of Financial Position) </a:t>
          </a:r>
        </a:p>
      </dgm:t>
    </dgm:pt>
    <dgm:pt modelId="{7BA41402-E974-41DA-A861-F5162B61721C}" type="parTrans" cxnId="{A92A27C4-7228-4605-9B45-06826B9B4592}">
      <dgm:prSet/>
      <dgm:spPr/>
      <dgm:t>
        <a:bodyPr/>
        <a:lstStyle/>
        <a:p>
          <a:endParaRPr lang="en-US"/>
        </a:p>
      </dgm:t>
    </dgm:pt>
    <dgm:pt modelId="{11CFBECD-81AF-442B-8589-0D880B9255B6}" type="sibTrans" cxnId="{A92A27C4-7228-4605-9B45-06826B9B4592}">
      <dgm:prSet/>
      <dgm:spPr/>
      <dgm:t>
        <a:bodyPr/>
        <a:lstStyle/>
        <a:p>
          <a:endParaRPr lang="en-US"/>
        </a:p>
      </dgm:t>
    </dgm:pt>
    <dgm:pt modelId="{3F8059BD-95D6-4AD0-AEC9-787111A9D231}">
      <dgm:prSet phldrT="[Text]"/>
      <dgm:spPr/>
      <dgm:t>
        <a:bodyPr/>
        <a:lstStyle/>
        <a:p>
          <a:pPr>
            <a:buClr>
              <a:schemeClr val="accent6"/>
            </a:buClr>
            <a:buFont typeface="Courier New" panose="02070309020205020404" pitchFamily="49" charset="0"/>
            <a:buChar char="-"/>
          </a:pPr>
          <a:r>
            <a:rPr lang="en-US" dirty="0">
              <a:solidFill>
                <a:schemeClr val="tx2"/>
              </a:solidFill>
            </a:rPr>
            <a:t>lists assets and liabilities</a:t>
          </a:r>
          <a:endParaRPr lang="en-US" dirty="0"/>
        </a:p>
      </dgm:t>
    </dgm:pt>
    <dgm:pt modelId="{00D63A56-1430-46C7-A5D7-438B729D233E}" type="parTrans" cxnId="{560DE973-6C71-48DB-9500-B487E72CCF69}">
      <dgm:prSet/>
      <dgm:spPr/>
      <dgm:t>
        <a:bodyPr/>
        <a:lstStyle/>
        <a:p>
          <a:endParaRPr lang="en-US"/>
        </a:p>
      </dgm:t>
    </dgm:pt>
    <dgm:pt modelId="{B2BCBF0A-4BA6-4B1F-A587-5607BB519BD1}" type="sibTrans" cxnId="{560DE973-6C71-48DB-9500-B487E72CCF69}">
      <dgm:prSet/>
      <dgm:spPr/>
      <dgm:t>
        <a:bodyPr/>
        <a:lstStyle/>
        <a:p>
          <a:endParaRPr lang="en-US"/>
        </a:p>
      </dgm:t>
    </dgm:pt>
    <dgm:pt modelId="{EFD77DFE-59CB-4A6D-ABED-026B3A5FDF92}">
      <dgm:prSet phldrT="[Text]" custT="1"/>
      <dgm:spPr/>
      <dgm:t>
        <a:bodyPr/>
        <a:lstStyle/>
        <a:p>
          <a:r>
            <a:rPr lang="en-US" sz="2400" b="1" dirty="0"/>
            <a:t>Income Statement            </a:t>
          </a:r>
          <a:r>
            <a:rPr lang="en-US" sz="1800" dirty="0"/>
            <a:t>(also called Statement of Activities or Statement of Operations)</a:t>
          </a:r>
        </a:p>
      </dgm:t>
    </dgm:pt>
    <dgm:pt modelId="{3D8E2900-E456-4357-AFEB-341B4AAFCB4A}" type="parTrans" cxnId="{369F7639-7A48-4001-8801-C950DB43E1F1}">
      <dgm:prSet/>
      <dgm:spPr/>
      <dgm:t>
        <a:bodyPr/>
        <a:lstStyle/>
        <a:p>
          <a:endParaRPr lang="en-US"/>
        </a:p>
      </dgm:t>
    </dgm:pt>
    <dgm:pt modelId="{FA674DE9-207A-4674-BA72-36470BFDD6B0}" type="sibTrans" cxnId="{369F7639-7A48-4001-8801-C950DB43E1F1}">
      <dgm:prSet/>
      <dgm:spPr/>
      <dgm:t>
        <a:bodyPr/>
        <a:lstStyle/>
        <a:p>
          <a:endParaRPr lang="en-US"/>
        </a:p>
      </dgm:t>
    </dgm:pt>
    <dgm:pt modelId="{19996047-4151-4173-ABF1-FA48DAED1C58}">
      <dgm:prSet phldrT="[Text]"/>
      <dgm:spPr/>
      <dgm:t>
        <a:bodyPr/>
        <a:lstStyle/>
        <a:p>
          <a:pPr>
            <a:buClr>
              <a:schemeClr val="accent6"/>
            </a:buClr>
            <a:buFont typeface="Courier New" panose="02070309020205020404" pitchFamily="49" charset="0"/>
            <a:buChar char="-"/>
          </a:pPr>
          <a:r>
            <a:rPr lang="en-US" dirty="0">
              <a:solidFill>
                <a:schemeClr val="tx2"/>
              </a:solidFill>
            </a:rPr>
            <a:t>identifies revenue and expenses over a period</a:t>
          </a:r>
          <a:endParaRPr lang="en-US" dirty="0"/>
        </a:p>
      </dgm:t>
    </dgm:pt>
    <dgm:pt modelId="{38B4B333-079B-4832-9E4C-EC1950B90C0E}" type="parTrans" cxnId="{AB012A84-EA5E-4C59-ACB2-4553DBC3BA21}">
      <dgm:prSet/>
      <dgm:spPr/>
      <dgm:t>
        <a:bodyPr/>
        <a:lstStyle/>
        <a:p>
          <a:endParaRPr lang="en-US"/>
        </a:p>
      </dgm:t>
    </dgm:pt>
    <dgm:pt modelId="{1ADEECCD-9C94-45D6-835D-3069F2C4C9BB}" type="sibTrans" cxnId="{AB012A84-EA5E-4C59-ACB2-4553DBC3BA21}">
      <dgm:prSet/>
      <dgm:spPr/>
      <dgm:t>
        <a:bodyPr/>
        <a:lstStyle/>
        <a:p>
          <a:endParaRPr lang="en-US"/>
        </a:p>
      </dgm:t>
    </dgm:pt>
    <dgm:pt modelId="{0E486EB1-0401-4351-9A01-4450A5358E43}">
      <dgm:prSet phldrT="[Text]" custT="1"/>
      <dgm:spPr/>
      <dgm:t>
        <a:bodyPr/>
        <a:lstStyle/>
        <a:p>
          <a:r>
            <a:rPr lang="en-US" sz="2400" b="1" dirty="0"/>
            <a:t>Cash Flow Statement</a:t>
          </a:r>
        </a:p>
      </dgm:t>
    </dgm:pt>
    <dgm:pt modelId="{5EFB1FD8-1B32-4BB7-850C-42707E2563CC}" type="parTrans" cxnId="{B6F4284B-870D-4F19-8DB8-F4464BE8F1B5}">
      <dgm:prSet/>
      <dgm:spPr/>
      <dgm:t>
        <a:bodyPr/>
        <a:lstStyle/>
        <a:p>
          <a:endParaRPr lang="en-US"/>
        </a:p>
      </dgm:t>
    </dgm:pt>
    <dgm:pt modelId="{6CD3B50C-F16D-47B9-A6CF-801AEEA98DF9}" type="sibTrans" cxnId="{B6F4284B-870D-4F19-8DB8-F4464BE8F1B5}">
      <dgm:prSet/>
      <dgm:spPr/>
      <dgm:t>
        <a:bodyPr/>
        <a:lstStyle/>
        <a:p>
          <a:endParaRPr lang="en-US"/>
        </a:p>
      </dgm:t>
    </dgm:pt>
    <dgm:pt modelId="{D0EA75D9-B513-4B6C-8F2B-59634D7A3409}">
      <dgm:prSet phldrT="[Text]"/>
      <dgm:spPr/>
      <dgm:t>
        <a:bodyPr/>
        <a:lstStyle/>
        <a:p>
          <a:pPr>
            <a:buClr>
              <a:schemeClr val="accent6"/>
            </a:buClr>
            <a:buFont typeface="Courier New" panose="02070309020205020404" pitchFamily="49" charset="0"/>
            <a:buChar char="-"/>
          </a:pPr>
          <a:r>
            <a:rPr lang="en-US" dirty="0">
              <a:solidFill>
                <a:schemeClr val="tx2"/>
              </a:solidFill>
            </a:rPr>
            <a:t>records the amounts of cash entering and  leaving</a:t>
          </a:r>
          <a:endParaRPr lang="en-US" dirty="0"/>
        </a:p>
      </dgm:t>
    </dgm:pt>
    <dgm:pt modelId="{1B3E1565-489E-4012-8E9E-5E971F09F96B}" type="parTrans" cxnId="{C3CE357A-505F-43A2-82B5-C6DC23E1A636}">
      <dgm:prSet/>
      <dgm:spPr/>
      <dgm:t>
        <a:bodyPr/>
        <a:lstStyle/>
        <a:p>
          <a:endParaRPr lang="en-US"/>
        </a:p>
      </dgm:t>
    </dgm:pt>
    <dgm:pt modelId="{AAC97355-01BB-4A06-8B22-D8B5BADD17A2}" type="sibTrans" cxnId="{C3CE357A-505F-43A2-82B5-C6DC23E1A636}">
      <dgm:prSet/>
      <dgm:spPr/>
      <dgm:t>
        <a:bodyPr/>
        <a:lstStyle/>
        <a:p>
          <a:endParaRPr lang="en-US"/>
        </a:p>
      </dgm:t>
    </dgm:pt>
    <dgm:pt modelId="{D0395B52-BE2B-400A-BE06-9EBDD79B7F65}">
      <dgm:prSet phldrT="[Text]"/>
      <dgm:spPr/>
      <dgm:t>
        <a:bodyPr/>
        <a:lstStyle/>
        <a:p>
          <a:pPr>
            <a:buClr>
              <a:schemeClr val="accent6"/>
            </a:buClr>
            <a:buFont typeface="Courier New" panose="02070309020205020404" pitchFamily="49" charset="0"/>
            <a:buChar char="-"/>
          </a:pPr>
          <a:r>
            <a:rPr lang="en-US" dirty="0">
              <a:solidFill>
                <a:schemeClr val="tx2"/>
              </a:solidFill>
            </a:rPr>
            <a:t>provides snapshot of the health center’s financial health at a particular time</a:t>
          </a:r>
          <a:endParaRPr lang="en-US" dirty="0"/>
        </a:p>
      </dgm:t>
    </dgm:pt>
    <dgm:pt modelId="{14297E63-9F59-4D95-8321-4DD79A8ECF35}" type="parTrans" cxnId="{601B8F9C-570E-4896-BF5C-7CB97E97D487}">
      <dgm:prSet/>
      <dgm:spPr/>
      <dgm:t>
        <a:bodyPr/>
        <a:lstStyle/>
        <a:p>
          <a:endParaRPr lang="en-US"/>
        </a:p>
      </dgm:t>
    </dgm:pt>
    <dgm:pt modelId="{1EA89447-5F49-401E-94F5-7953D4916A38}" type="sibTrans" cxnId="{601B8F9C-570E-4896-BF5C-7CB97E97D487}">
      <dgm:prSet/>
      <dgm:spPr/>
      <dgm:t>
        <a:bodyPr/>
        <a:lstStyle/>
        <a:p>
          <a:endParaRPr lang="en-US"/>
        </a:p>
      </dgm:t>
    </dgm:pt>
    <dgm:pt modelId="{95A5D62D-4BB6-4BF8-91E9-1BDE9DE50D30}">
      <dgm:prSet phldrT="[Text]"/>
      <dgm:spPr/>
      <dgm:t>
        <a:bodyPr/>
        <a:lstStyle/>
        <a:p>
          <a:pPr>
            <a:buClr>
              <a:schemeClr val="accent6"/>
            </a:buClr>
            <a:buFont typeface="Courier New" panose="02070309020205020404" pitchFamily="49" charset="0"/>
            <a:buChar char="-"/>
          </a:pPr>
          <a:r>
            <a:rPr lang="en-US" dirty="0">
              <a:solidFill>
                <a:schemeClr val="tx2"/>
              </a:solidFill>
            </a:rPr>
            <a:t>includes comparison to budgets amounts and to actual results for the same period in the previous year</a:t>
          </a:r>
          <a:endParaRPr lang="en-US" dirty="0"/>
        </a:p>
      </dgm:t>
    </dgm:pt>
    <dgm:pt modelId="{1334211F-C1EB-459B-92E1-BEABFC236C3F}" type="parTrans" cxnId="{E8B98E41-5781-4605-AEBF-3E91695E15EF}">
      <dgm:prSet/>
      <dgm:spPr/>
      <dgm:t>
        <a:bodyPr/>
        <a:lstStyle/>
        <a:p>
          <a:endParaRPr lang="en-US"/>
        </a:p>
      </dgm:t>
    </dgm:pt>
    <dgm:pt modelId="{51595A69-0300-4335-AF96-46A6FC5EA784}" type="sibTrans" cxnId="{E8B98E41-5781-4605-AEBF-3E91695E15EF}">
      <dgm:prSet/>
      <dgm:spPr/>
      <dgm:t>
        <a:bodyPr/>
        <a:lstStyle/>
        <a:p>
          <a:endParaRPr lang="en-US"/>
        </a:p>
      </dgm:t>
    </dgm:pt>
    <dgm:pt modelId="{06AB07E9-0D86-470E-80F9-E7508EB28D77}">
      <dgm:prSet phldrT="[Text]"/>
      <dgm:spPr/>
      <dgm:t>
        <a:bodyPr/>
        <a:lstStyle/>
        <a:p>
          <a:pPr>
            <a:buClr>
              <a:schemeClr val="accent6"/>
            </a:buClr>
            <a:buFont typeface="Courier New" panose="02070309020205020404" pitchFamily="49" charset="0"/>
            <a:buChar char="-"/>
          </a:pPr>
          <a:r>
            <a:rPr lang="en-US" dirty="0">
              <a:solidFill>
                <a:schemeClr val="tx2"/>
              </a:solidFill>
            </a:rPr>
            <a:t>if income is higher than expenses, there is a profit; if less, there is a loss</a:t>
          </a:r>
          <a:endParaRPr lang="en-US" dirty="0"/>
        </a:p>
      </dgm:t>
    </dgm:pt>
    <dgm:pt modelId="{8F172BC3-4B27-4FFA-B0CE-5B8C4EB605F6}" type="parTrans" cxnId="{5FF227CE-8F41-4570-850A-98EF9DD24DD8}">
      <dgm:prSet/>
      <dgm:spPr/>
      <dgm:t>
        <a:bodyPr/>
        <a:lstStyle/>
        <a:p>
          <a:endParaRPr lang="en-US"/>
        </a:p>
      </dgm:t>
    </dgm:pt>
    <dgm:pt modelId="{4FD1DE2D-5473-4031-98ED-F8CB1C840689}" type="sibTrans" cxnId="{5FF227CE-8F41-4570-850A-98EF9DD24DD8}">
      <dgm:prSet/>
      <dgm:spPr/>
      <dgm:t>
        <a:bodyPr/>
        <a:lstStyle/>
        <a:p>
          <a:endParaRPr lang="en-US"/>
        </a:p>
      </dgm:t>
    </dgm:pt>
    <dgm:pt modelId="{5853C887-60BC-44B4-87F2-25A634EA9D7B}">
      <dgm:prSet phldrT="[Text]"/>
      <dgm:spPr/>
      <dgm:t>
        <a:bodyPr/>
        <a:lstStyle/>
        <a:p>
          <a:pPr>
            <a:buClr>
              <a:schemeClr val="accent6"/>
            </a:buClr>
            <a:buFont typeface="Courier New" panose="02070309020205020404" pitchFamily="49" charset="0"/>
            <a:buChar char="-"/>
          </a:pPr>
          <a:r>
            <a:rPr lang="en-US" dirty="0">
              <a:solidFill>
                <a:schemeClr val="tx2"/>
              </a:solidFill>
            </a:rPr>
            <a:t>if the bottom line is positive, the organization has on-hand cash or liquid assets, meaning it can quickly sell assets to get cash</a:t>
          </a:r>
          <a:endParaRPr lang="en-US" dirty="0"/>
        </a:p>
      </dgm:t>
    </dgm:pt>
    <dgm:pt modelId="{A10E3501-7497-4C3E-A5FE-18083C5F4D86}" type="parTrans" cxnId="{74EA9F98-C970-4C9C-B128-E913AEEBBFFA}">
      <dgm:prSet/>
      <dgm:spPr/>
      <dgm:t>
        <a:bodyPr/>
        <a:lstStyle/>
        <a:p>
          <a:endParaRPr lang="en-US"/>
        </a:p>
      </dgm:t>
    </dgm:pt>
    <dgm:pt modelId="{A7F3F583-AD69-4759-A9D0-694D358CC602}" type="sibTrans" cxnId="{74EA9F98-C970-4C9C-B128-E913AEEBBFFA}">
      <dgm:prSet/>
      <dgm:spPr/>
      <dgm:t>
        <a:bodyPr/>
        <a:lstStyle/>
        <a:p>
          <a:endParaRPr lang="en-US"/>
        </a:p>
      </dgm:t>
    </dgm:pt>
    <dgm:pt modelId="{ADE4C78D-15E3-43BC-BC56-556A409C1797}" type="pres">
      <dgm:prSet presAssocID="{78C35CFC-9351-430E-82CC-E376A96D4C7A}" presName="Name0" presStyleCnt="0">
        <dgm:presLayoutVars>
          <dgm:dir/>
          <dgm:animLvl val="lvl"/>
          <dgm:resizeHandles val="exact"/>
        </dgm:presLayoutVars>
      </dgm:prSet>
      <dgm:spPr/>
    </dgm:pt>
    <dgm:pt modelId="{BC8105B2-3DF3-4145-9E1D-F1296B7C155F}" type="pres">
      <dgm:prSet presAssocID="{2FC3FD1D-6CE8-4590-8085-88760FF93BE9}" presName="composite" presStyleCnt="0"/>
      <dgm:spPr/>
    </dgm:pt>
    <dgm:pt modelId="{4632446B-D987-46AE-B8FF-4F0950171439}" type="pres">
      <dgm:prSet presAssocID="{2FC3FD1D-6CE8-4590-8085-88760FF93BE9}" presName="parTx" presStyleLbl="alignNode1" presStyleIdx="0" presStyleCnt="3">
        <dgm:presLayoutVars>
          <dgm:chMax val="0"/>
          <dgm:chPref val="0"/>
          <dgm:bulletEnabled val="1"/>
        </dgm:presLayoutVars>
      </dgm:prSet>
      <dgm:spPr/>
    </dgm:pt>
    <dgm:pt modelId="{52720E3E-EB23-4DC3-AAE3-F5EB6FDC9AC6}" type="pres">
      <dgm:prSet presAssocID="{2FC3FD1D-6CE8-4590-8085-88760FF93BE9}" presName="desTx" presStyleLbl="alignAccFollowNode1" presStyleIdx="0" presStyleCnt="3">
        <dgm:presLayoutVars>
          <dgm:bulletEnabled val="1"/>
        </dgm:presLayoutVars>
      </dgm:prSet>
      <dgm:spPr/>
    </dgm:pt>
    <dgm:pt modelId="{C85B5F99-E74D-4CE3-8A8F-C79497DF7D01}" type="pres">
      <dgm:prSet presAssocID="{11CFBECD-81AF-442B-8589-0D880B9255B6}" presName="space" presStyleCnt="0"/>
      <dgm:spPr/>
    </dgm:pt>
    <dgm:pt modelId="{A0B63734-D562-48D6-9C9B-DC6172D93003}" type="pres">
      <dgm:prSet presAssocID="{EFD77DFE-59CB-4A6D-ABED-026B3A5FDF92}" presName="composite" presStyleCnt="0"/>
      <dgm:spPr/>
    </dgm:pt>
    <dgm:pt modelId="{8A4EE9B5-8851-4384-A95C-6615258C616E}" type="pres">
      <dgm:prSet presAssocID="{EFD77DFE-59CB-4A6D-ABED-026B3A5FDF92}" presName="parTx" presStyleLbl="alignNode1" presStyleIdx="1" presStyleCnt="3">
        <dgm:presLayoutVars>
          <dgm:chMax val="0"/>
          <dgm:chPref val="0"/>
          <dgm:bulletEnabled val="1"/>
        </dgm:presLayoutVars>
      </dgm:prSet>
      <dgm:spPr/>
    </dgm:pt>
    <dgm:pt modelId="{EFF3CC05-C965-4359-8D2B-229ED59AA774}" type="pres">
      <dgm:prSet presAssocID="{EFD77DFE-59CB-4A6D-ABED-026B3A5FDF92}" presName="desTx" presStyleLbl="alignAccFollowNode1" presStyleIdx="1" presStyleCnt="3">
        <dgm:presLayoutVars>
          <dgm:bulletEnabled val="1"/>
        </dgm:presLayoutVars>
      </dgm:prSet>
      <dgm:spPr/>
    </dgm:pt>
    <dgm:pt modelId="{9865E66A-649F-4914-BE75-8329ACE204F2}" type="pres">
      <dgm:prSet presAssocID="{FA674DE9-207A-4674-BA72-36470BFDD6B0}" presName="space" presStyleCnt="0"/>
      <dgm:spPr/>
    </dgm:pt>
    <dgm:pt modelId="{BA18A3C3-7BB6-455D-80C0-3BB6A95C8903}" type="pres">
      <dgm:prSet presAssocID="{0E486EB1-0401-4351-9A01-4450A5358E43}" presName="composite" presStyleCnt="0"/>
      <dgm:spPr/>
    </dgm:pt>
    <dgm:pt modelId="{8C65D44A-0482-4D3D-B86D-142A7200411D}" type="pres">
      <dgm:prSet presAssocID="{0E486EB1-0401-4351-9A01-4450A5358E43}" presName="parTx" presStyleLbl="alignNode1" presStyleIdx="2" presStyleCnt="3">
        <dgm:presLayoutVars>
          <dgm:chMax val="0"/>
          <dgm:chPref val="0"/>
          <dgm:bulletEnabled val="1"/>
        </dgm:presLayoutVars>
      </dgm:prSet>
      <dgm:spPr/>
    </dgm:pt>
    <dgm:pt modelId="{6BF5EEB8-841B-45F5-BADF-46D469C98671}" type="pres">
      <dgm:prSet presAssocID="{0E486EB1-0401-4351-9A01-4450A5358E43}" presName="desTx" presStyleLbl="alignAccFollowNode1" presStyleIdx="2" presStyleCnt="3">
        <dgm:presLayoutVars>
          <dgm:bulletEnabled val="1"/>
        </dgm:presLayoutVars>
      </dgm:prSet>
      <dgm:spPr/>
    </dgm:pt>
  </dgm:ptLst>
  <dgm:cxnLst>
    <dgm:cxn modelId="{5363931A-D68C-4FE0-983E-CB1E12BF2939}" type="presOf" srcId="{EFD77DFE-59CB-4A6D-ABED-026B3A5FDF92}" destId="{8A4EE9B5-8851-4384-A95C-6615258C616E}" srcOrd="0" destOrd="0" presId="urn:microsoft.com/office/officeart/2005/8/layout/hList1"/>
    <dgm:cxn modelId="{369F7639-7A48-4001-8801-C950DB43E1F1}" srcId="{78C35CFC-9351-430E-82CC-E376A96D4C7A}" destId="{EFD77DFE-59CB-4A6D-ABED-026B3A5FDF92}" srcOrd="1" destOrd="0" parTransId="{3D8E2900-E456-4357-AFEB-341B4AAFCB4A}" sibTransId="{FA674DE9-207A-4674-BA72-36470BFDD6B0}"/>
    <dgm:cxn modelId="{B247AE3F-52E0-4473-8F87-E011169866BB}" type="presOf" srcId="{0E486EB1-0401-4351-9A01-4450A5358E43}" destId="{8C65D44A-0482-4D3D-B86D-142A7200411D}" srcOrd="0" destOrd="0" presId="urn:microsoft.com/office/officeart/2005/8/layout/hList1"/>
    <dgm:cxn modelId="{E8B98E41-5781-4605-AEBF-3E91695E15EF}" srcId="{EFD77DFE-59CB-4A6D-ABED-026B3A5FDF92}" destId="{95A5D62D-4BB6-4BF8-91E9-1BDE9DE50D30}" srcOrd="1" destOrd="0" parTransId="{1334211F-C1EB-459B-92E1-BEABFC236C3F}" sibTransId="{51595A69-0300-4335-AF96-46A6FC5EA784}"/>
    <dgm:cxn modelId="{B6F4284B-870D-4F19-8DB8-F4464BE8F1B5}" srcId="{78C35CFC-9351-430E-82CC-E376A96D4C7A}" destId="{0E486EB1-0401-4351-9A01-4450A5358E43}" srcOrd="2" destOrd="0" parTransId="{5EFB1FD8-1B32-4BB7-850C-42707E2563CC}" sibTransId="{6CD3B50C-F16D-47B9-A6CF-801AEEA98DF9}"/>
    <dgm:cxn modelId="{B2A70571-283C-4837-892E-D6188F0C21DA}" type="presOf" srcId="{D0EA75D9-B513-4B6C-8F2B-59634D7A3409}" destId="{6BF5EEB8-841B-45F5-BADF-46D469C98671}" srcOrd="0" destOrd="0" presId="urn:microsoft.com/office/officeart/2005/8/layout/hList1"/>
    <dgm:cxn modelId="{560DE973-6C71-48DB-9500-B487E72CCF69}" srcId="{2FC3FD1D-6CE8-4590-8085-88760FF93BE9}" destId="{3F8059BD-95D6-4AD0-AEC9-787111A9D231}" srcOrd="0" destOrd="0" parTransId="{00D63A56-1430-46C7-A5D7-438B729D233E}" sibTransId="{B2BCBF0A-4BA6-4B1F-A587-5607BB519BD1}"/>
    <dgm:cxn modelId="{C3CE357A-505F-43A2-82B5-C6DC23E1A636}" srcId="{0E486EB1-0401-4351-9A01-4450A5358E43}" destId="{D0EA75D9-B513-4B6C-8F2B-59634D7A3409}" srcOrd="0" destOrd="0" parTransId="{1B3E1565-489E-4012-8E9E-5E971F09F96B}" sibTransId="{AAC97355-01BB-4A06-8B22-D8B5BADD17A2}"/>
    <dgm:cxn modelId="{5EE3287D-87FE-49F6-B739-89098F6B0F2D}" type="presOf" srcId="{95A5D62D-4BB6-4BF8-91E9-1BDE9DE50D30}" destId="{EFF3CC05-C965-4359-8D2B-229ED59AA774}" srcOrd="0" destOrd="1" presId="urn:microsoft.com/office/officeart/2005/8/layout/hList1"/>
    <dgm:cxn modelId="{AB012A84-EA5E-4C59-ACB2-4553DBC3BA21}" srcId="{EFD77DFE-59CB-4A6D-ABED-026B3A5FDF92}" destId="{19996047-4151-4173-ABF1-FA48DAED1C58}" srcOrd="0" destOrd="0" parTransId="{38B4B333-079B-4832-9E4C-EC1950B90C0E}" sibTransId="{1ADEECCD-9C94-45D6-835D-3069F2C4C9BB}"/>
    <dgm:cxn modelId="{74EA9F98-C970-4C9C-B128-E913AEEBBFFA}" srcId="{0E486EB1-0401-4351-9A01-4450A5358E43}" destId="{5853C887-60BC-44B4-87F2-25A634EA9D7B}" srcOrd="1" destOrd="0" parTransId="{A10E3501-7497-4C3E-A5FE-18083C5F4D86}" sibTransId="{A7F3F583-AD69-4759-A9D0-694D358CC602}"/>
    <dgm:cxn modelId="{601B8F9C-570E-4896-BF5C-7CB97E97D487}" srcId="{2FC3FD1D-6CE8-4590-8085-88760FF93BE9}" destId="{D0395B52-BE2B-400A-BE06-9EBDD79B7F65}" srcOrd="1" destOrd="0" parTransId="{14297E63-9F59-4D95-8321-4DD79A8ECF35}" sibTransId="{1EA89447-5F49-401E-94F5-7953D4916A38}"/>
    <dgm:cxn modelId="{E238CF9D-4C3E-453E-A6DE-CAA73B6E0BD1}" type="presOf" srcId="{5853C887-60BC-44B4-87F2-25A634EA9D7B}" destId="{6BF5EEB8-841B-45F5-BADF-46D469C98671}" srcOrd="0" destOrd="1" presId="urn:microsoft.com/office/officeart/2005/8/layout/hList1"/>
    <dgm:cxn modelId="{A0D914AA-FDAF-4614-B30A-379D0F18B488}" type="presOf" srcId="{3F8059BD-95D6-4AD0-AEC9-787111A9D231}" destId="{52720E3E-EB23-4DC3-AAE3-F5EB6FDC9AC6}" srcOrd="0" destOrd="0" presId="urn:microsoft.com/office/officeart/2005/8/layout/hList1"/>
    <dgm:cxn modelId="{A92A27C4-7228-4605-9B45-06826B9B4592}" srcId="{78C35CFC-9351-430E-82CC-E376A96D4C7A}" destId="{2FC3FD1D-6CE8-4590-8085-88760FF93BE9}" srcOrd="0" destOrd="0" parTransId="{7BA41402-E974-41DA-A861-F5162B61721C}" sibTransId="{11CFBECD-81AF-442B-8589-0D880B9255B6}"/>
    <dgm:cxn modelId="{A1FE8CC5-1CCB-4BC3-9E59-EFF209ECA50F}" type="presOf" srcId="{2FC3FD1D-6CE8-4590-8085-88760FF93BE9}" destId="{4632446B-D987-46AE-B8FF-4F0950171439}" srcOrd="0" destOrd="0" presId="urn:microsoft.com/office/officeart/2005/8/layout/hList1"/>
    <dgm:cxn modelId="{5FF227CE-8F41-4570-850A-98EF9DD24DD8}" srcId="{EFD77DFE-59CB-4A6D-ABED-026B3A5FDF92}" destId="{06AB07E9-0D86-470E-80F9-E7508EB28D77}" srcOrd="2" destOrd="0" parTransId="{8F172BC3-4B27-4FFA-B0CE-5B8C4EB605F6}" sibTransId="{4FD1DE2D-5473-4031-98ED-F8CB1C840689}"/>
    <dgm:cxn modelId="{CF4BC3D0-AD16-4C23-9510-3BE986EAC8B4}" type="presOf" srcId="{06AB07E9-0D86-470E-80F9-E7508EB28D77}" destId="{EFF3CC05-C965-4359-8D2B-229ED59AA774}" srcOrd="0" destOrd="2" presId="urn:microsoft.com/office/officeart/2005/8/layout/hList1"/>
    <dgm:cxn modelId="{98427BDA-8F80-45DD-A7F7-F8A4E24A28E8}" type="presOf" srcId="{78C35CFC-9351-430E-82CC-E376A96D4C7A}" destId="{ADE4C78D-15E3-43BC-BC56-556A409C1797}" srcOrd="0" destOrd="0" presId="urn:microsoft.com/office/officeart/2005/8/layout/hList1"/>
    <dgm:cxn modelId="{3F1B1CEE-4AD3-43AB-9B92-42040A1A990C}" type="presOf" srcId="{19996047-4151-4173-ABF1-FA48DAED1C58}" destId="{EFF3CC05-C965-4359-8D2B-229ED59AA774}" srcOrd="0" destOrd="0" presId="urn:microsoft.com/office/officeart/2005/8/layout/hList1"/>
    <dgm:cxn modelId="{BC742AFA-AFE6-46FE-9637-959C6E8A7449}" type="presOf" srcId="{D0395B52-BE2B-400A-BE06-9EBDD79B7F65}" destId="{52720E3E-EB23-4DC3-AAE3-F5EB6FDC9AC6}" srcOrd="0" destOrd="1" presId="urn:microsoft.com/office/officeart/2005/8/layout/hList1"/>
    <dgm:cxn modelId="{7121636B-3A54-4E3F-B3AF-F3942972078D}" type="presParOf" srcId="{ADE4C78D-15E3-43BC-BC56-556A409C1797}" destId="{BC8105B2-3DF3-4145-9E1D-F1296B7C155F}" srcOrd="0" destOrd="0" presId="urn:microsoft.com/office/officeart/2005/8/layout/hList1"/>
    <dgm:cxn modelId="{97F5ACDA-7734-49F1-B119-4CA15A0394BB}" type="presParOf" srcId="{BC8105B2-3DF3-4145-9E1D-F1296B7C155F}" destId="{4632446B-D987-46AE-B8FF-4F0950171439}" srcOrd="0" destOrd="0" presId="urn:microsoft.com/office/officeart/2005/8/layout/hList1"/>
    <dgm:cxn modelId="{B478BD4E-41B7-4266-9056-8C017D320103}" type="presParOf" srcId="{BC8105B2-3DF3-4145-9E1D-F1296B7C155F}" destId="{52720E3E-EB23-4DC3-AAE3-F5EB6FDC9AC6}" srcOrd="1" destOrd="0" presId="urn:microsoft.com/office/officeart/2005/8/layout/hList1"/>
    <dgm:cxn modelId="{96DFF728-E216-42D6-BCFE-CCD57104BD74}" type="presParOf" srcId="{ADE4C78D-15E3-43BC-BC56-556A409C1797}" destId="{C85B5F99-E74D-4CE3-8A8F-C79497DF7D01}" srcOrd="1" destOrd="0" presId="urn:microsoft.com/office/officeart/2005/8/layout/hList1"/>
    <dgm:cxn modelId="{245EA53B-4826-49D6-83E4-9689FF882BB3}" type="presParOf" srcId="{ADE4C78D-15E3-43BC-BC56-556A409C1797}" destId="{A0B63734-D562-48D6-9C9B-DC6172D93003}" srcOrd="2" destOrd="0" presId="urn:microsoft.com/office/officeart/2005/8/layout/hList1"/>
    <dgm:cxn modelId="{40B7C8F3-A070-41CE-A401-42D8FBAC9655}" type="presParOf" srcId="{A0B63734-D562-48D6-9C9B-DC6172D93003}" destId="{8A4EE9B5-8851-4384-A95C-6615258C616E}" srcOrd="0" destOrd="0" presId="urn:microsoft.com/office/officeart/2005/8/layout/hList1"/>
    <dgm:cxn modelId="{836166EC-AF68-455E-A280-51A458795942}" type="presParOf" srcId="{A0B63734-D562-48D6-9C9B-DC6172D93003}" destId="{EFF3CC05-C965-4359-8D2B-229ED59AA774}" srcOrd="1" destOrd="0" presId="urn:microsoft.com/office/officeart/2005/8/layout/hList1"/>
    <dgm:cxn modelId="{ACD9000B-9821-4F1F-9765-AA4C999390A2}" type="presParOf" srcId="{ADE4C78D-15E3-43BC-BC56-556A409C1797}" destId="{9865E66A-649F-4914-BE75-8329ACE204F2}" srcOrd="3" destOrd="0" presId="urn:microsoft.com/office/officeart/2005/8/layout/hList1"/>
    <dgm:cxn modelId="{E53F010B-7914-4391-AA92-F1F39E6ADF45}" type="presParOf" srcId="{ADE4C78D-15E3-43BC-BC56-556A409C1797}" destId="{BA18A3C3-7BB6-455D-80C0-3BB6A95C8903}" srcOrd="4" destOrd="0" presId="urn:microsoft.com/office/officeart/2005/8/layout/hList1"/>
    <dgm:cxn modelId="{5A6B76C8-3C0B-40B1-9B8C-315336C1CE2D}" type="presParOf" srcId="{BA18A3C3-7BB6-455D-80C0-3BB6A95C8903}" destId="{8C65D44A-0482-4D3D-B86D-142A7200411D}" srcOrd="0" destOrd="0" presId="urn:microsoft.com/office/officeart/2005/8/layout/hList1"/>
    <dgm:cxn modelId="{C328FE5C-C904-4AD6-9D89-B6E9FB65478B}" type="presParOf" srcId="{BA18A3C3-7BB6-455D-80C0-3BB6A95C8903}" destId="{6BF5EEB8-841B-45F5-BADF-46D469C9867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6EB3-9B59-4DB4-90C7-B6FC748B9582}">
      <dsp:nvSpPr>
        <dsp:cNvPr id="0" name=""/>
        <dsp:cNvSpPr/>
      </dsp:nvSpPr>
      <dsp:spPr>
        <a:xfrm>
          <a:off x="3106737" y="0"/>
          <a:ext cx="4759325" cy="475932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C108CA-9B2A-4BAA-8F14-D293CADEE388}">
      <dsp:nvSpPr>
        <dsp:cNvPr id="0" name=""/>
        <dsp:cNvSpPr/>
      </dsp:nvSpPr>
      <dsp:spPr>
        <a:xfrm>
          <a:off x="3558873" y="452135"/>
          <a:ext cx="1856136" cy="18561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Federal Law</a:t>
          </a:r>
        </a:p>
      </dsp:txBody>
      <dsp:txXfrm>
        <a:off x="3649482" y="542744"/>
        <a:ext cx="1674918" cy="1674918"/>
      </dsp:txXfrm>
    </dsp:sp>
    <dsp:sp modelId="{BE3D4DD2-6277-4600-B8AF-AD025956F0D6}">
      <dsp:nvSpPr>
        <dsp:cNvPr id="0" name=""/>
        <dsp:cNvSpPr/>
      </dsp:nvSpPr>
      <dsp:spPr>
        <a:xfrm>
          <a:off x="5557789" y="452135"/>
          <a:ext cx="1856136" cy="1856136"/>
        </a:xfrm>
        <a:prstGeom prst="roundRect">
          <a:avLst/>
        </a:prstGeom>
        <a:solidFill>
          <a:schemeClr val="accent5">
            <a:hueOff val="-4800409"/>
            <a:satOff val="12991"/>
            <a:lumOff val="2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State Law</a:t>
          </a:r>
        </a:p>
      </dsp:txBody>
      <dsp:txXfrm>
        <a:off x="5648398" y="542744"/>
        <a:ext cx="1674918" cy="1674918"/>
      </dsp:txXfrm>
    </dsp:sp>
    <dsp:sp modelId="{2C2D91E0-8A8A-4148-B571-FC5EB490B832}">
      <dsp:nvSpPr>
        <dsp:cNvPr id="0" name=""/>
        <dsp:cNvSpPr/>
      </dsp:nvSpPr>
      <dsp:spPr>
        <a:xfrm>
          <a:off x="3558873" y="2451052"/>
          <a:ext cx="1856136" cy="1856136"/>
        </a:xfrm>
        <a:prstGeom prst="roundRect">
          <a:avLst/>
        </a:prstGeom>
        <a:solidFill>
          <a:schemeClr val="accent5">
            <a:hueOff val="-9600818"/>
            <a:satOff val="25981"/>
            <a:lumOff val="4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HRSA Health Center Program </a:t>
          </a:r>
        </a:p>
      </dsp:txBody>
      <dsp:txXfrm>
        <a:off x="3649482" y="2541661"/>
        <a:ext cx="1674918" cy="1674918"/>
      </dsp:txXfrm>
    </dsp:sp>
    <dsp:sp modelId="{2FC8D286-D459-453D-9013-7BBB0C7D81B6}">
      <dsp:nvSpPr>
        <dsp:cNvPr id="0" name=""/>
        <dsp:cNvSpPr/>
      </dsp:nvSpPr>
      <dsp:spPr>
        <a:xfrm>
          <a:off x="5557789" y="2451052"/>
          <a:ext cx="1856136" cy="1856136"/>
        </a:xfrm>
        <a:prstGeom prst="roundRect">
          <a:avLst/>
        </a:prstGeom>
        <a:solidFill>
          <a:schemeClr val="accent5">
            <a:hueOff val="-14401228"/>
            <a:satOff val="38972"/>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Good Governance Research &amp; Practice</a:t>
          </a:r>
        </a:p>
      </dsp:txBody>
      <dsp:txXfrm>
        <a:off x="5648398" y="2541661"/>
        <a:ext cx="1674918" cy="1674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B3F6B-23C4-4378-8A03-CF97B8F102A0}">
      <dsp:nvSpPr>
        <dsp:cNvPr id="0" name=""/>
        <dsp:cNvSpPr/>
      </dsp:nvSpPr>
      <dsp:spPr>
        <a:xfrm>
          <a:off x="753665" y="0"/>
          <a:ext cx="2414745" cy="241471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Strategy </a:t>
          </a:r>
        </a:p>
      </dsp:txBody>
      <dsp:txXfrm>
        <a:off x="1107296" y="353626"/>
        <a:ext cx="1707483" cy="1707458"/>
      </dsp:txXfrm>
    </dsp:sp>
    <dsp:sp modelId="{8C64974C-822C-4047-A4A8-DB35211AE5E9}">
      <dsp:nvSpPr>
        <dsp:cNvPr id="0" name=""/>
        <dsp:cNvSpPr/>
      </dsp:nvSpPr>
      <dsp:spPr>
        <a:xfrm>
          <a:off x="1854062" y="1610478"/>
          <a:ext cx="2414745" cy="2414710"/>
        </a:xfrm>
        <a:prstGeom prst="ellipse">
          <a:avLst/>
        </a:prstGeom>
        <a:solidFill>
          <a:schemeClr val="accent5">
            <a:alpha val="50000"/>
            <a:hueOff val="-7200614"/>
            <a:satOff val="19486"/>
            <a:lumOff val="3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Functioning</a:t>
          </a:r>
        </a:p>
      </dsp:txBody>
      <dsp:txXfrm>
        <a:off x="2207693" y="1964104"/>
        <a:ext cx="1707483" cy="1707458"/>
      </dsp:txXfrm>
    </dsp:sp>
    <dsp:sp modelId="{E637E9F5-ABE6-4A22-9D55-AB07996D0111}">
      <dsp:nvSpPr>
        <dsp:cNvPr id="0" name=""/>
        <dsp:cNvSpPr/>
      </dsp:nvSpPr>
      <dsp:spPr>
        <a:xfrm>
          <a:off x="2856616" y="0"/>
          <a:ext cx="2414745" cy="2414710"/>
        </a:xfrm>
        <a:prstGeom prst="ellipse">
          <a:avLst/>
        </a:prstGeom>
        <a:solidFill>
          <a:schemeClr val="accent5">
            <a:alpha val="50000"/>
            <a:hueOff val="-14401228"/>
            <a:satOff val="38972"/>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Oversight &amp; Policy</a:t>
          </a:r>
        </a:p>
      </dsp:txBody>
      <dsp:txXfrm>
        <a:off x="3210247" y="353626"/>
        <a:ext cx="1707483" cy="1707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B3F6B-23C4-4378-8A03-CF97B8F102A0}">
      <dsp:nvSpPr>
        <dsp:cNvPr id="0" name=""/>
        <dsp:cNvSpPr/>
      </dsp:nvSpPr>
      <dsp:spPr>
        <a:xfrm>
          <a:off x="753665" y="0"/>
          <a:ext cx="2414745" cy="241471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Strategy </a:t>
          </a:r>
        </a:p>
      </dsp:txBody>
      <dsp:txXfrm>
        <a:off x="1107296" y="353626"/>
        <a:ext cx="1707483" cy="1707458"/>
      </dsp:txXfrm>
    </dsp:sp>
    <dsp:sp modelId="{8C64974C-822C-4047-A4A8-DB35211AE5E9}">
      <dsp:nvSpPr>
        <dsp:cNvPr id="0" name=""/>
        <dsp:cNvSpPr/>
      </dsp:nvSpPr>
      <dsp:spPr>
        <a:xfrm>
          <a:off x="1854062" y="1610478"/>
          <a:ext cx="2414745" cy="2414710"/>
        </a:xfrm>
        <a:prstGeom prst="ellipse">
          <a:avLst/>
        </a:prstGeom>
        <a:solidFill>
          <a:schemeClr val="accent5">
            <a:alpha val="50000"/>
            <a:hueOff val="-7200614"/>
            <a:satOff val="19486"/>
            <a:lumOff val="3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Functioning</a:t>
          </a:r>
        </a:p>
      </dsp:txBody>
      <dsp:txXfrm>
        <a:off x="2207693" y="1964104"/>
        <a:ext cx="1707483" cy="1707458"/>
      </dsp:txXfrm>
    </dsp:sp>
    <dsp:sp modelId="{E637E9F5-ABE6-4A22-9D55-AB07996D0111}">
      <dsp:nvSpPr>
        <dsp:cNvPr id="0" name=""/>
        <dsp:cNvSpPr/>
      </dsp:nvSpPr>
      <dsp:spPr>
        <a:xfrm>
          <a:off x="2856616" y="0"/>
          <a:ext cx="2414745" cy="2414710"/>
        </a:xfrm>
        <a:prstGeom prst="ellipse">
          <a:avLst/>
        </a:prstGeom>
        <a:solidFill>
          <a:schemeClr val="accent5">
            <a:alpha val="50000"/>
            <a:hueOff val="-14401228"/>
            <a:satOff val="38972"/>
            <a:lumOff val="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solidFill>
            </a:rPr>
            <a:t>Oversight &amp; Policy</a:t>
          </a:r>
        </a:p>
      </dsp:txBody>
      <dsp:txXfrm>
        <a:off x="3210247" y="353626"/>
        <a:ext cx="1707483" cy="17074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2446B-D987-46AE-B8FF-4F0950171439}">
      <dsp:nvSpPr>
        <dsp:cNvPr id="0" name=""/>
        <dsp:cNvSpPr/>
      </dsp:nvSpPr>
      <dsp:spPr>
        <a:xfrm>
          <a:off x="3238" y="34925"/>
          <a:ext cx="3157537" cy="10483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Balance Sheet                    </a:t>
          </a:r>
          <a:r>
            <a:rPr lang="en-US" sz="1800" kern="1200" dirty="0"/>
            <a:t>(also called Statement of Financial Position) </a:t>
          </a:r>
        </a:p>
      </dsp:txBody>
      <dsp:txXfrm>
        <a:off x="3238" y="34925"/>
        <a:ext cx="3157537" cy="1048322"/>
      </dsp:txXfrm>
    </dsp:sp>
    <dsp:sp modelId="{52720E3E-EB23-4DC3-AAE3-F5EB6FDC9AC6}">
      <dsp:nvSpPr>
        <dsp:cNvPr id="0" name=""/>
        <dsp:cNvSpPr/>
      </dsp:nvSpPr>
      <dsp:spPr>
        <a:xfrm>
          <a:off x="3238" y="1083247"/>
          <a:ext cx="3157537" cy="34586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lists assets and liabilities</a:t>
          </a:r>
          <a:endParaRPr lang="en-US" sz="2000" kern="1200" dirty="0"/>
        </a:p>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provides snapshot of the health center’s financial health at a particular time</a:t>
          </a:r>
          <a:endParaRPr lang="en-US" sz="2000" kern="1200" dirty="0"/>
        </a:p>
      </dsp:txBody>
      <dsp:txXfrm>
        <a:off x="3238" y="1083247"/>
        <a:ext cx="3157537" cy="3458699"/>
      </dsp:txXfrm>
    </dsp:sp>
    <dsp:sp modelId="{8A4EE9B5-8851-4384-A95C-6615258C616E}">
      <dsp:nvSpPr>
        <dsp:cNvPr id="0" name=""/>
        <dsp:cNvSpPr/>
      </dsp:nvSpPr>
      <dsp:spPr>
        <a:xfrm>
          <a:off x="3602831" y="34925"/>
          <a:ext cx="3157537" cy="10483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Income Statement            </a:t>
          </a:r>
          <a:r>
            <a:rPr lang="en-US" sz="1800" kern="1200" dirty="0"/>
            <a:t>(also called Statement of Activities or Statement of Operations)</a:t>
          </a:r>
        </a:p>
      </dsp:txBody>
      <dsp:txXfrm>
        <a:off x="3602831" y="34925"/>
        <a:ext cx="3157537" cy="1048322"/>
      </dsp:txXfrm>
    </dsp:sp>
    <dsp:sp modelId="{EFF3CC05-C965-4359-8D2B-229ED59AA774}">
      <dsp:nvSpPr>
        <dsp:cNvPr id="0" name=""/>
        <dsp:cNvSpPr/>
      </dsp:nvSpPr>
      <dsp:spPr>
        <a:xfrm>
          <a:off x="3602831" y="1083247"/>
          <a:ext cx="3157537" cy="34586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identifies revenue and expenses over a period</a:t>
          </a:r>
          <a:endParaRPr lang="en-US" sz="2000" kern="1200" dirty="0"/>
        </a:p>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includes comparison to budgets amounts and to actual results for the same period in the previous year</a:t>
          </a:r>
          <a:endParaRPr lang="en-US" sz="2000" kern="1200" dirty="0"/>
        </a:p>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if income is higher than expenses, there is a profit; if less, there is a loss</a:t>
          </a:r>
          <a:endParaRPr lang="en-US" sz="2000" kern="1200" dirty="0"/>
        </a:p>
      </dsp:txBody>
      <dsp:txXfrm>
        <a:off x="3602831" y="1083247"/>
        <a:ext cx="3157537" cy="3458699"/>
      </dsp:txXfrm>
    </dsp:sp>
    <dsp:sp modelId="{8C65D44A-0482-4D3D-B86D-142A7200411D}">
      <dsp:nvSpPr>
        <dsp:cNvPr id="0" name=""/>
        <dsp:cNvSpPr/>
      </dsp:nvSpPr>
      <dsp:spPr>
        <a:xfrm>
          <a:off x="7202424" y="34925"/>
          <a:ext cx="3157537" cy="10483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Cash Flow Statement</a:t>
          </a:r>
        </a:p>
      </dsp:txBody>
      <dsp:txXfrm>
        <a:off x="7202424" y="34925"/>
        <a:ext cx="3157537" cy="1048322"/>
      </dsp:txXfrm>
    </dsp:sp>
    <dsp:sp modelId="{6BF5EEB8-841B-45F5-BADF-46D469C98671}">
      <dsp:nvSpPr>
        <dsp:cNvPr id="0" name=""/>
        <dsp:cNvSpPr/>
      </dsp:nvSpPr>
      <dsp:spPr>
        <a:xfrm>
          <a:off x="7202424" y="1083247"/>
          <a:ext cx="3157537" cy="34586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records the amounts of cash entering and  leaving</a:t>
          </a:r>
          <a:endParaRPr lang="en-US" sz="2000" kern="1200" dirty="0"/>
        </a:p>
        <a:p>
          <a:pPr marL="228600" lvl="1" indent="-228600" algn="l" defTabSz="889000">
            <a:lnSpc>
              <a:spcPct val="90000"/>
            </a:lnSpc>
            <a:spcBef>
              <a:spcPct val="0"/>
            </a:spcBef>
            <a:spcAft>
              <a:spcPct val="15000"/>
            </a:spcAft>
            <a:buClr>
              <a:schemeClr val="accent6"/>
            </a:buClr>
            <a:buFont typeface="Courier New" panose="02070309020205020404" pitchFamily="49" charset="0"/>
            <a:buChar char="-"/>
          </a:pPr>
          <a:r>
            <a:rPr lang="en-US" sz="2000" kern="1200" dirty="0">
              <a:solidFill>
                <a:schemeClr val="tx2"/>
              </a:solidFill>
            </a:rPr>
            <a:t>if the bottom line is positive, the organization has on-hand cash or liquid assets, meaning it can quickly sell assets to get cash</a:t>
          </a:r>
          <a:endParaRPr lang="en-US" sz="2000" kern="1200" dirty="0"/>
        </a:p>
      </dsp:txBody>
      <dsp:txXfrm>
        <a:off x="7202424" y="1083247"/>
        <a:ext cx="3157537" cy="345869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B476FFE-0C74-1C48-ACFB-40CDB841E0FF}" type="datetimeFigureOut">
              <a:rPr lang="en-US" smtClean="0"/>
              <a:t>6/8/2021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5C46209-2136-F44B-918E-10CBFA1D56FB}" type="slidenum">
              <a:rPr lang="en-US" smtClean="0"/>
              <a:t>‹#›</a:t>
            </a:fld>
            <a:endParaRPr lang="en-US" dirty="0"/>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phc.hrsa.gov/programrequirements/svprotocol.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enterinfo.org/details/?id=286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t>Notes: This slide deck can be customized for your board’s orientation. This slide can be updated to include your health center’s name and logo. Please see the accompanying resources for possible orientation agendas. The template is designed to reflect a “multi-session approach” and you can reorganize the slides to match the agenda for board orientation being offered at your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t>Each slides contains “Notes” about how to consider using or adapting the slide. In some places where background on board roles is provided, “Potential Talking Points” are also included. Slides designed to be customized are designated as “Sample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t>Finally, the National Association of Community Health Centers, State and Regional Primary Care Associations, and other organizations make various technical assistance resources available on the Health Center Resource Clearinghouse that may further aid in board orientation (see https://www.healthcenterinfo.org/quick-finds-governance/). Some are linked in this document for ease of references or as suggestions to continue the learning process.</a:t>
            </a:r>
            <a:endParaRPr lang="en-US" sz="1100" dirty="0"/>
          </a:p>
        </p:txBody>
      </p:sp>
      <p:sp>
        <p:nvSpPr>
          <p:cNvPr id="4" name="Slide Number Placeholder 3"/>
          <p:cNvSpPr>
            <a:spLocks noGrp="1"/>
          </p:cNvSpPr>
          <p:nvPr>
            <p:ph type="sldNum" sz="quarter" idx="5"/>
          </p:nvPr>
        </p:nvSpPr>
        <p:spPr/>
        <p:txBody>
          <a:bodyPr/>
          <a:lstStyle/>
          <a:p>
            <a:fld id="{F5C46209-2136-F44B-918E-10CBFA1D56FB}" type="slidenum">
              <a:rPr lang="en-US" smtClean="0"/>
              <a:t>1</a:t>
            </a:fld>
            <a:endParaRPr lang="en-US" dirty="0"/>
          </a:p>
        </p:txBody>
      </p:sp>
    </p:spTree>
    <p:extLst>
      <p:ext uri="{BB962C8B-B14F-4D97-AF65-F5344CB8AC3E}">
        <p14:creationId xmlns:p14="http://schemas.microsoft.com/office/powerpoint/2010/main" val="985512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Provide and review a listing of the center’s service lines that are provided to the community. Discuss the aim to be a “one-stop-shop” for patients; the goal is to provide as many integrated services as possible under one roof. The “patient centered medical home” concept is critical for reducing barriers to care and improving health outcomes.</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10</a:t>
            </a:fld>
            <a:endParaRPr lang="en-US" dirty="0"/>
          </a:p>
        </p:txBody>
      </p:sp>
    </p:spTree>
    <p:extLst>
      <p:ext uri="{BB962C8B-B14F-4D97-AF65-F5344CB8AC3E}">
        <p14:creationId xmlns:p14="http://schemas.microsoft.com/office/powerpoint/2010/main" val="2264997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Consider providing a listing of any enabling services the center provides to the community.</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11</a:t>
            </a:fld>
            <a:endParaRPr lang="en-US" dirty="0"/>
          </a:p>
        </p:txBody>
      </p:sp>
    </p:spTree>
    <p:extLst>
      <p:ext uri="{BB962C8B-B14F-4D97-AF65-F5344CB8AC3E}">
        <p14:creationId xmlns:p14="http://schemas.microsoft.com/office/powerpoint/2010/main" val="1443248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Consider reviewing a high-level organizational chart and highlighting key senior leaders that will interact with the board and its committees.</a:t>
            </a:r>
          </a:p>
        </p:txBody>
      </p:sp>
      <p:sp>
        <p:nvSpPr>
          <p:cNvPr id="4" name="Slide Number Placeholder 3"/>
          <p:cNvSpPr>
            <a:spLocks noGrp="1"/>
          </p:cNvSpPr>
          <p:nvPr>
            <p:ph type="sldNum" sz="quarter" idx="5"/>
          </p:nvPr>
        </p:nvSpPr>
        <p:spPr/>
        <p:txBody>
          <a:bodyPr/>
          <a:lstStyle/>
          <a:p>
            <a:fld id="{F5C46209-2136-F44B-918E-10CBFA1D56FB}" type="slidenum">
              <a:rPr lang="en-US" smtClean="0"/>
              <a:t>12</a:t>
            </a:fld>
            <a:endParaRPr lang="en-US" dirty="0"/>
          </a:p>
        </p:txBody>
      </p:sp>
    </p:spTree>
    <p:extLst>
      <p:ext uri="{BB962C8B-B14F-4D97-AF65-F5344CB8AC3E}">
        <p14:creationId xmlns:p14="http://schemas.microsoft.com/office/powerpoint/2010/main" val="1365911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Consider adding a high-level overview of the center’s strategic plan. A deeper dive into the plan can come in a subsequent session.</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13</a:t>
            </a:fld>
            <a:endParaRPr lang="en-US" dirty="0"/>
          </a:p>
        </p:txBody>
      </p:sp>
    </p:spTree>
    <p:extLst>
      <p:ext uri="{BB962C8B-B14F-4D97-AF65-F5344CB8AC3E}">
        <p14:creationId xmlns:p14="http://schemas.microsoft.com/office/powerpoint/2010/main" val="41762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While some new board members may be familiar with the Health Services and Resources Administration (HRSA), it is important for all board members to be aware of the significant role HRSA plays in providing regulatory and compliance guidance for health centers. This slide is meant as a high-level introduction.</a:t>
            </a:r>
          </a:p>
          <a:p>
            <a:endParaRPr lang="en-US" sz="1100" dirty="0"/>
          </a:p>
          <a:p>
            <a:r>
              <a:rPr lang="en-US" sz="1100" dirty="0"/>
              <a:t>Possible talking points:</a:t>
            </a:r>
          </a:p>
          <a:p>
            <a:r>
              <a:rPr lang="en-US" sz="1100" dirty="0"/>
              <a:t>Under the Health Center Program, Congress appropriates federal dollars for awards to health centers and tasks the U.S. Department of Health and Human Services (HHS) to oversee award-supported activities. Within HHS, the Program is administered by the Health Resources and Services Administration (HRSA) through its Bureau of Primary Health Care (BPHC). Organizations that meet the requirements of the Health Center Program submit an application for funding and, based on availability of funds and an objective review of the application, HRSA may provide an award to help cover the costs of providing health care services in its community. </a:t>
            </a:r>
          </a:p>
          <a:p>
            <a:endParaRPr lang="en-US" sz="1100" dirty="0"/>
          </a:p>
          <a:p>
            <a:r>
              <a:rPr lang="en-US" sz="1100" dirty="0"/>
              <a:t>[For “look-alikes”] Health Center Program “look-alikes” are organizations which do not receive an award but are eligible for other benefits available to Health Center Program awardees. The HRSA website notes: “Look-alikes were established to maximize access to care for medically underserved populations and communities by allowing entities that do not receive Health Center Program funding to apply to become part of the Health Center Program;” more information on look-alikes, including the application process, can be found on the HRSA website. </a:t>
            </a:r>
          </a:p>
          <a:p>
            <a:endParaRPr lang="en-US" sz="1100" dirty="0"/>
          </a:p>
          <a:p>
            <a:r>
              <a:rPr lang="en-US" sz="1100" dirty="0"/>
              <a:t>Additional information about the Health Center Program can be found on the HRSA website (https://bphc.hrsa.gov/about/index.html).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14</a:t>
            </a:fld>
            <a:endParaRPr lang="en-US" dirty="0"/>
          </a:p>
        </p:txBody>
      </p:sp>
    </p:spTree>
    <p:extLst>
      <p:ext uri="{BB962C8B-B14F-4D97-AF65-F5344CB8AC3E}">
        <p14:creationId xmlns:p14="http://schemas.microsoft.com/office/powerpoint/2010/main" val="267229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The point of the slide is to introduce that health center governance is complex. </a:t>
            </a:r>
          </a:p>
          <a:p>
            <a:endParaRPr lang="en-US" sz="1100" dirty="0"/>
          </a:p>
          <a:p>
            <a:r>
              <a:rPr lang="en-US" sz="1100" dirty="0"/>
              <a:t>Potential talking points: Health Center governance is complex. The board as a whole (group) governs the health center and must ensure compliance with:</a:t>
            </a:r>
          </a:p>
          <a:p>
            <a:pPr marL="228600" indent="-228600">
              <a:buFont typeface="Arial" panose="020B0604020202020204" pitchFamily="34" charset="0"/>
              <a:buChar char="•"/>
            </a:pPr>
            <a:r>
              <a:rPr lang="en-US" sz="1100" dirty="0"/>
              <a:t>Federal, state, and local laws</a:t>
            </a:r>
          </a:p>
          <a:p>
            <a:pPr marL="228600" indent="-228600">
              <a:buFont typeface="Arial" panose="020B0604020202020204" pitchFamily="34" charset="0"/>
              <a:buChar char="•"/>
            </a:pPr>
            <a:r>
              <a:rPr lang="en-US" sz="1100" dirty="0"/>
              <a:t>HRSA Health Center Program requirements. The Health Center Program Compliance Manual can be found at https://bphc.hrsa.gov/. </a:t>
            </a:r>
          </a:p>
          <a:p>
            <a:pPr marL="228600" indent="-228600">
              <a:buFont typeface="Arial" panose="020B0604020202020204" pitchFamily="34" charset="0"/>
              <a:buChar char="•"/>
            </a:pPr>
            <a:r>
              <a:rPr lang="en-US" sz="1100" dirty="0"/>
              <a:t>The most effective boards also research and practice good governance. </a:t>
            </a:r>
            <a:r>
              <a:rPr lang="en-US" sz="1100" kern="1200" dirty="0">
                <a:solidFill>
                  <a:schemeClr val="tx1"/>
                </a:solidFill>
                <a:effectLst/>
                <a:latin typeface="+mn-lt"/>
                <a:ea typeface="+mn-ea"/>
                <a:cs typeface="+mn-cs"/>
              </a:rPr>
              <a:t>The</a:t>
            </a:r>
            <a:r>
              <a:rPr lang="en-US" sz="1100" dirty="0"/>
              <a:t> National Association of Community Health Centers (known as NACHC) has a publication titled the Governance Guide for Health Center Boards that highlights good practice in the context of other requirements. It is also available in Spanish and can be found on the Health Center Resource Clearinghouse at www.healthcenterinfo.org.</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15</a:t>
            </a:fld>
            <a:endParaRPr lang="en-US" dirty="0"/>
          </a:p>
        </p:txBody>
      </p:sp>
    </p:spTree>
    <p:extLst>
      <p:ext uri="{BB962C8B-B14F-4D97-AF65-F5344CB8AC3E}">
        <p14:creationId xmlns:p14="http://schemas.microsoft.com/office/powerpoint/2010/main" val="418016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Notes: Consider sharing a short video from NACHC that addresses health center board roles (available at </a:t>
            </a:r>
            <a:r>
              <a:rPr lang="en-US" sz="1100" dirty="0"/>
              <a:t>https://www.healthcenterinfo.org/details/?id=2668) to tee up overall board roles or consider using the following slide instead. The video talks about board roles broadly and puts the requirements of the HRSA Health Center Program in the context of overall board roles.</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16</a:t>
            </a:fld>
            <a:endParaRPr lang="en-US" dirty="0"/>
          </a:p>
        </p:txBody>
      </p:sp>
    </p:spTree>
    <p:extLst>
      <p:ext uri="{BB962C8B-B14F-4D97-AF65-F5344CB8AC3E}">
        <p14:creationId xmlns:p14="http://schemas.microsoft.com/office/powerpoint/2010/main" val="92533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620577"/>
            <a:ext cx="6553200" cy="3780473"/>
          </a:xfrm>
        </p:spPr>
        <p:txBody>
          <a:bodyPr/>
          <a:lstStyle/>
          <a:p>
            <a:r>
              <a:rPr lang="en-US" sz="1100" dirty="0">
                <a:latin typeface="+mn-lt"/>
              </a:rPr>
              <a:t>Note: Instead of the video, you may instead wish to walk new board members through board roles. </a:t>
            </a:r>
          </a:p>
          <a:p>
            <a:endParaRPr lang="en-US" sz="1100" dirty="0">
              <a:latin typeface="+mn-lt"/>
            </a:endParaRPr>
          </a:p>
          <a:p>
            <a:r>
              <a:rPr lang="en-US" sz="1100" dirty="0">
                <a:latin typeface="+mn-lt"/>
              </a:rPr>
              <a:t>Potential talking points: We can think about board roles in 3 main categories: Strategy, Oversight &amp; Policy, and Functioning. Let’s explore each.</a:t>
            </a:r>
          </a:p>
          <a:p>
            <a:endParaRPr lang="en-US" sz="1100" dirty="0">
              <a:latin typeface="+mn-lt"/>
            </a:endParaRPr>
          </a:p>
          <a:p>
            <a:r>
              <a:rPr lang="en-US" sz="1100" b="1" dirty="0">
                <a:latin typeface="+mn-lt"/>
              </a:rPr>
              <a:t>Strategy</a:t>
            </a:r>
            <a:r>
              <a:rPr lang="en-US" sz="1100" dirty="0">
                <a:latin typeface="+mn-lt"/>
              </a:rPr>
              <a:t> includes Strategic Board Composition, and Strategic Planning &amp;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mn-lt"/>
              </a:rPr>
              <a:t>Strategic Board Composition – </a:t>
            </a:r>
            <a:r>
              <a:rPr lang="en-US" sz="1100" dirty="0">
                <a:latin typeface="+mn-lt"/>
              </a:rPr>
              <a:t>The board is responsible for its own size and strategic composition (ensuring the board meets requirements of the Health Center Program and is composed of members that can help the board govern now and in the future), recruiting and vetting board members, electing members, and ensuring board members are oriented and engaged. </a:t>
            </a:r>
            <a:r>
              <a:rPr lang="en-US" sz="1100" kern="1200" dirty="0">
                <a:solidFill>
                  <a:schemeClr val="tx1"/>
                </a:solidFill>
                <a:effectLst/>
                <a:latin typeface="+mn-lt"/>
                <a:ea typeface="+mn-ea"/>
                <a:cs typeface="+mn-cs"/>
              </a:rPr>
              <a:t>Boards play a critical role in creating organizations that prioritize and invest in diversity, equity &amp; inclusion. </a:t>
            </a: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mn-lt"/>
              </a:rPr>
              <a:t>Strategic Planning and Strategic Thinking – </a:t>
            </a:r>
            <a:r>
              <a:rPr lang="en-US" sz="1100" dirty="0">
                <a:latin typeface="+mn-lt"/>
              </a:rPr>
              <a:t>The board approves the health center’s mission, vision, and values; engages in, approves, and provides oversight of the strategic plan; and engages in ongoing strategic thinking in partnership with the CEO.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Effective Board Functioning </a:t>
            </a:r>
            <a:r>
              <a:rPr lang="en-US" sz="1100" b="0" dirty="0">
                <a:latin typeface="+mn-lt"/>
              </a:rPr>
              <a:t>means that the </a:t>
            </a:r>
            <a:r>
              <a:rPr lang="en-US" sz="1100" dirty="0">
                <a:latin typeface="+mn-lt"/>
              </a:rPr>
              <a:t>board ensures its meetings and committee structure (if it opts to have committees) are effective, and that the board has a healthy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Oversight &amp; Policy </a:t>
            </a:r>
            <a:r>
              <a:rPr lang="en-US" sz="1100" dirty="0">
                <a:latin typeface="+mn-lt"/>
              </a:rPr>
              <a:t>includes:</a:t>
            </a:r>
          </a:p>
          <a:p>
            <a:pPr marL="171450" indent="-171450">
              <a:buFont typeface="Arial" panose="020B0604020202020204" pitchFamily="34" charset="0"/>
              <a:buChar char="•"/>
            </a:pPr>
            <a:r>
              <a:rPr lang="en-US" sz="1100" b="1" dirty="0">
                <a:latin typeface="+mn-lt"/>
              </a:rPr>
              <a:t>Policies – </a:t>
            </a:r>
            <a:r>
              <a:rPr lang="en-US" sz="1100" dirty="0">
                <a:latin typeface="+mn-lt"/>
              </a:rPr>
              <a:t>The board approves the organization’s bylaws and other key policies.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mn-lt"/>
              </a:rPr>
              <a:t>CEO Oversight and Partnership – </a:t>
            </a:r>
            <a:r>
              <a:rPr lang="en-US" sz="1100" dirty="0">
                <a:latin typeface="+mn-lt"/>
              </a:rPr>
              <a:t>The board hires the CEO, works with the CEO to establish annual performance goals, periodically evaluates the CEO’s performance, approves the compensation of the CEO and the CEO’s contract, and is responsible for partnering with the CEO to ensure day-to-day management is aligned with board-established priorities and policies.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mn-lt"/>
              </a:rPr>
              <a:t>Various Forms of Oversight </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The board provides oversight of various areas including financial, quality, corporate compliance, the Health Center Program, and the CEO. The board also assures plans are in place to manage risks faced by the health center.</a:t>
            </a:r>
            <a:endParaRPr lang="en-US" sz="1100" b="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C46209-2136-F44B-918E-10CBFA1D56FB}" type="slidenum">
              <a:rPr lang="en-US" smtClean="0"/>
              <a:t>17</a:t>
            </a:fld>
            <a:endParaRPr lang="en-US" dirty="0"/>
          </a:p>
        </p:txBody>
      </p:sp>
    </p:spTree>
    <p:extLst>
      <p:ext uri="{BB962C8B-B14F-4D97-AF65-F5344CB8AC3E}">
        <p14:creationId xmlns:p14="http://schemas.microsoft.com/office/powerpoint/2010/main" val="2776664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This slide contains a high-level summary of the requirements in Chapter 19 on Board Authority from the HRSA Health Center Program Compliance Manual. It is important for all board members, and especially new board members, to be familiar with these responsibilities as they are fully enumerated in the Compliance Manual.</a:t>
            </a:r>
          </a:p>
          <a:p>
            <a:endParaRPr lang="en-US" sz="1100" dirty="0"/>
          </a:p>
          <a:p>
            <a:r>
              <a:rPr lang="en-US" sz="1100" dirty="0"/>
              <a:t>Potential talking points: As we alluded to before, HRSA does have various requirements for boards. While it is important to be familiar with the full set of HRSA Health Center Program requirements, we want to start with an overview of Chapter 19 on Board Authority which outlines various authorities and responsibilities a health center board must perform to comply with the HRSA Health Center Program. (Review slide content or consider providing a handout of chapter 19).</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18</a:t>
            </a:fld>
            <a:endParaRPr lang="en-US" dirty="0"/>
          </a:p>
        </p:txBody>
      </p:sp>
    </p:spTree>
    <p:extLst>
      <p:ext uri="{BB962C8B-B14F-4D97-AF65-F5344CB8AC3E}">
        <p14:creationId xmlns:p14="http://schemas.microsoft.com/office/powerpoint/2010/main" val="3140370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This slide contains a high-level summary of the requirements in Chapter 20 on Board Composition from the HRSA Health Center Program Compliance Manual. Use this as a time to remind new members about the importance of the patient-majority based board model and its importance for the center and the overall health center Movement.</a:t>
            </a:r>
          </a:p>
          <a:p>
            <a:endParaRPr lang="en-US" sz="1100" dirty="0"/>
          </a:p>
          <a:p>
            <a:r>
              <a:rPr lang="en-US" sz="1100" dirty="0"/>
              <a:t>Potential talking points: Additionally, it is important to be aware of the requirements in Chapter 20 on Board Composition of the HRSA Health Center Program requirements. (Review slide content or consider providing a handout of chapter 20).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19</a:t>
            </a:fld>
            <a:endParaRPr lang="en-US" dirty="0"/>
          </a:p>
        </p:txBody>
      </p:sp>
    </p:spTree>
    <p:extLst>
      <p:ext uri="{BB962C8B-B14F-4D97-AF65-F5344CB8AC3E}">
        <p14:creationId xmlns:p14="http://schemas.microsoft.com/office/powerpoint/2010/main" val="250324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This is a sample agenda for the slides as organized in the template. Reorganize the agenda slides – as needed – based on the orientation at your health center.</a:t>
            </a:r>
          </a:p>
        </p:txBody>
      </p:sp>
      <p:sp>
        <p:nvSpPr>
          <p:cNvPr id="4" name="Slide Number Placeholder 3"/>
          <p:cNvSpPr>
            <a:spLocks noGrp="1"/>
          </p:cNvSpPr>
          <p:nvPr>
            <p:ph type="sldNum" sz="quarter" idx="5"/>
          </p:nvPr>
        </p:nvSpPr>
        <p:spPr/>
        <p:txBody>
          <a:bodyPr/>
          <a:lstStyle/>
          <a:p>
            <a:fld id="{F5C46209-2136-F44B-918E-10CBFA1D56FB}" type="slidenum">
              <a:rPr lang="en-US" smtClean="0"/>
              <a:t>2</a:t>
            </a:fld>
            <a:endParaRPr lang="en-US" dirty="0"/>
          </a:p>
        </p:txBody>
      </p:sp>
    </p:spTree>
    <p:extLst>
      <p:ext uri="{BB962C8B-B14F-4D97-AF65-F5344CB8AC3E}">
        <p14:creationId xmlns:p14="http://schemas.microsoft.com/office/powerpoint/2010/main" val="169451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Notes: It is important to also cover the role of the board vs the role of the CEO, who is the only employee of the health center that is selected by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Potential talking points: It has been said that “effective boards understand the difference between governing and managing.” It is important that boards and board members understand the board governs while the CEO is responsible for the overall management of the health center. The CEO is the only employee hired by and overseen by the board and the board delegates the day-to-day operational responsibilities to the CEO. Staff – led by the CEO – manage and implement the priorities and policies set by the board. We can look at Chapter 1, page 14 of the Governance Guide for Health Center Boards for a high-level matrix that shows how governance differs from management (see https://www.healthcenterinfo.org/details/?id=2302).</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20</a:t>
            </a:fld>
            <a:endParaRPr lang="en-US" dirty="0"/>
          </a:p>
        </p:txBody>
      </p:sp>
    </p:spTree>
    <p:extLst>
      <p:ext uri="{BB962C8B-B14F-4D97-AF65-F5344CB8AC3E}">
        <p14:creationId xmlns:p14="http://schemas.microsoft.com/office/powerpoint/2010/main" val="3275742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620577"/>
            <a:ext cx="6934200" cy="8638223"/>
          </a:xfrm>
        </p:spPr>
        <p:txBody>
          <a:bodyPr/>
          <a:lstStyle/>
          <a:p>
            <a:r>
              <a:rPr lang="en-US" sz="1100" kern="1200" dirty="0">
                <a:solidFill>
                  <a:schemeClr val="tx1"/>
                </a:solidFill>
                <a:effectLst/>
                <a:latin typeface="+mn-lt"/>
                <a:ea typeface="+mn-ea"/>
                <a:cs typeface="+mn-cs"/>
              </a:rPr>
              <a:t>Notes: It’s also important to ensure board members understand their individual legal duties.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Possible talking points: While governance is a group action, it is important for board members to know that there are certain legal duties to fulfill. These include: </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1" dirty="0">
                <a:effectLst/>
                <a:latin typeface="+mn-lt"/>
                <a:ea typeface="Calibri" panose="020F0502020204030204" pitchFamily="34" charset="0"/>
                <a:cs typeface="Times New Roman" panose="02020603050405020304" pitchFamily="18" charset="0"/>
              </a:rPr>
              <a:t>Duty of Care – </a:t>
            </a:r>
            <a:r>
              <a:rPr lang="en-US" sz="1100" dirty="0">
                <a:effectLst/>
                <a:latin typeface="+mn-lt"/>
                <a:ea typeface="Calibri" panose="020F0502020204030204" pitchFamily="34" charset="0"/>
                <a:cs typeface="Times New Roman" panose="02020603050405020304" pitchFamily="18" charset="0"/>
              </a:rPr>
              <a:t>When engaging in health center business, board members must use good judgment and a level of care that an “ordinary prudent person” would exercise in a similar situation under like circumstances.  Board members are not expected to know everything about a topic they are asked to consider and may rely on the advice of management and of outside advisors.  But board members are legally expected to be aware of what is going on and to make reasonable inquiry so they can act in a manner that they reasonably believe is in the best interests of the health center. Examples of how a board member fulfills the Duty of Care include: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Attend board and committee meetings.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Be prepared for meetings.  Read meeting packets completely before attending meetings.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Think independently.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Get all relevant data and information before making a decision or voting to take a specific action. </a:t>
            </a:r>
          </a:p>
          <a:p>
            <a:pPr marL="342900" marR="0" lvl="0" indent="-342900">
              <a:lnSpc>
                <a:spcPct val="107000"/>
              </a:lnSpc>
              <a:spcBef>
                <a:spcPts val="0"/>
              </a:spcBef>
              <a:spcAft>
                <a:spcPts val="0"/>
              </a:spcAft>
              <a:buFont typeface="Symbol" panose="05050102010706020507" pitchFamily="18" charset="2"/>
              <a:buChar char=""/>
            </a:pPr>
            <a:r>
              <a:rPr lang="en-US" sz="1100" b="1" dirty="0">
                <a:effectLst/>
                <a:latin typeface="+mn-lt"/>
                <a:ea typeface="Calibri" panose="020F0502020204030204" pitchFamily="34" charset="0"/>
                <a:cs typeface="Times New Roman" panose="02020603050405020304" pitchFamily="18" charset="0"/>
              </a:rPr>
              <a:t>Duty of Loyalty – </a:t>
            </a:r>
            <a:r>
              <a:rPr lang="en-US" sz="1100" dirty="0">
                <a:effectLst/>
                <a:latin typeface="+mn-lt"/>
                <a:ea typeface="Calibri" panose="020F0502020204030204" pitchFamily="34" charset="0"/>
                <a:cs typeface="Times New Roman" panose="02020603050405020304" pitchFamily="18" charset="0"/>
              </a:rPr>
              <a:t>This duty prohibits board members from using their board positions to benefit themselves, their immediate family members, or their businesses.  It requires that board members place the health center’s needs and interests above all else when making decisions on behalf of the health center.  This is demonstrated by being objective and unbiased when making decisions, being free of any conflict of interest when discussing issues or making decisions, and maintaining confidentiality when dealing with health center matters.   Examples of how a board member fulfills the Duty of Loyalty include: </a:t>
            </a:r>
          </a:p>
          <a:p>
            <a:pPr marL="800100" marR="0" lvl="1" indent="-342900">
              <a:lnSpc>
                <a:spcPct val="107000"/>
              </a:lnSpc>
              <a:spcBef>
                <a:spcPts val="0"/>
              </a:spcBef>
              <a:spcAft>
                <a:spcPts val="0"/>
              </a:spcAft>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Review conflict of interest policies annually.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Require disclosure from candidates for board membership and annually for sitting board members to identify key affiliations, including immediate family members and employers.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Maintain confidentiality about patient and health center business matters at all times.   </a:t>
            </a:r>
          </a:p>
          <a:p>
            <a:pPr marL="342900" marR="0" lvl="0" indent="-342900">
              <a:lnSpc>
                <a:spcPct val="107000"/>
              </a:lnSpc>
              <a:spcBef>
                <a:spcPts val="0"/>
              </a:spcBef>
              <a:spcAft>
                <a:spcPts val="0"/>
              </a:spcAft>
              <a:buFont typeface="Symbol" panose="05050102010706020507" pitchFamily="18" charset="2"/>
              <a:buChar char=""/>
            </a:pPr>
            <a:r>
              <a:rPr lang="en-US" sz="1100" b="1" dirty="0">
                <a:effectLst/>
                <a:latin typeface="+mn-lt"/>
                <a:ea typeface="Calibri" panose="020F0502020204030204" pitchFamily="34" charset="0"/>
                <a:cs typeface="Times New Roman" panose="02020603050405020304" pitchFamily="18" charset="0"/>
              </a:rPr>
              <a:t>Duty of Obedience – </a:t>
            </a:r>
            <a:r>
              <a:rPr lang="en-US" sz="1100" dirty="0">
                <a:effectLst/>
                <a:latin typeface="+mn-lt"/>
                <a:ea typeface="Calibri" panose="020F0502020204030204" pitchFamily="34" charset="0"/>
                <a:cs typeface="Times New Roman" panose="02020603050405020304" pitchFamily="18" charset="0"/>
              </a:rPr>
              <a:t>This duty requires board members to be faithful to the health center’s mission; to follow all state, federal, and local laws; and to abide by board bylaws when representing the interests of the health center.  This duty is demonstrated when board members protect limited resources to ensure the maximum benefit to meet the community’s needs. Examples of how a board member fulfills the Duty of Obedience include: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Participate in a comprehensive orientation and understand all documents that pertain to board governance such as bylaws.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Understand the health center’s mission and how it is being achieved by the health center.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Always act in a manner consistent with the health center’s mission, goals, and objectives, as well as the decisions of the board (even if you disagree).  </a:t>
            </a:r>
          </a:p>
          <a:p>
            <a:pPr marL="800100" lvl="1" indent="-342900">
              <a:lnSpc>
                <a:spcPct val="107000"/>
              </a:lnSpc>
              <a:buFont typeface="Calibri" panose="020F0502020204030204" pitchFamily="34" charset="0"/>
              <a:buChar char="‒"/>
            </a:pPr>
            <a:r>
              <a:rPr lang="en-US" sz="1100" dirty="0">
                <a:effectLst/>
                <a:latin typeface="+mn-lt"/>
                <a:ea typeface="Calibri" panose="020F0502020204030204" pitchFamily="34" charset="0"/>
                <a:cs typeface="Times New Roman" panose="02020603050405020304" pitchFamily="18" charset="0"/>
              </a:rPr>
              <a:t>Advance the mission when representing the health center within the community (as authorized).   </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pPr marL="22860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In today’s context, it is important to acknowledge that the term “obedience” can have many negative connotations and on its surface this term may be confusing when used in relation to board member responsibilities. What is most important to underscore about the intent of this duty is that board members must ensure the organization follows its own mission, policies, priorities, as well as applicable laws.</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Each board member must keep the three “duties” front of mind in every interaction. These three duties apply to all decision making, to every action, and to strategic planning.  Board members are responsible even if they do not attend meetings regularly or participate in the discussions.</a:t>
            </a:r>
          </a:p>
        </p:txBody>
      </p:sp>
      <p:sp>
        <p:nvSpPr>
          <p:cNvPr id="4" name="Slide Number Placeholder 3"/>
          <p:cNvSpPr>
            <a:spLocks noGrp="1"/>
          </p:cNvSpPr>
          <p:nvPr>
            <p:ph type="sldNum" sz="quarter" idx="5"/>
          </p:nvPr>
        </p:nvSpPr>
        <p:spPr/>
        <p:txBody>
          <a:bodyPr/>
          <a:lstStyle/>
          <a:p>
            <a:fld id="{F5C46209-2136-F44B-918E-10CBFA1D56FB}" type="slidenum">
              <a:rPr lang="en-US" smtClean="0"/>
              <a:t>21</a:t>
            </a:fld>
            <a:endParaRPr lang="en-US" dirty="0"/>
          </a:p>
        </p:txBody>
      </p:sp>
    </p:spTree>
    <p:extLst>
      <p:ext uri="{BB962C8B-B14F-4D97-AF65-F5344CB8AC3E}">
        <p14:creationId xmlns:p14="http://schemas.microsoft.com/office/powerpoint/2010/main" val="108042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Notes: Use this slide to review/remind board members of specific expectations (e.g., attend meetings, participate in at least one committee, actively participate, etc.). This may be captured in a list of individual board member responsibilities already adopted by the board. This would be a time to include that information on this slide or in a separate document. The Governance Guide for Health Center Boards (https://www.healthcenterinfo.org/details/?id=2302) contains a sample in Appendix 3 if your board does not currently have this in place.</a:t>
            </a:r>
          </a:p>
        </p:txBody>
      </p:sp>
      <p:sp>
        <p:nvSpPr>
          <p:cNvPr id="4" name="Slide Number Placeholder 3"/>
          <p:cNvSpPr>
            <a:spLocks noGrp="1"/>
          </p:cNvSpPr>
          <p:nvPr>
            <p:ph type="sldNum" sz="quarter" idx="5"/>
          </p:nvPr>
        </p:nvSpPr>
        <p:spPr/>
        <p:txBody>
          <a:bodyPr/>
          <a:lstStyle/>
          <a:p>
            <a:fld id="{F5C46209-2136-F44B-918E-10CBFA1D56FB}" type="slidenum">
              <a:rPr lang="en-US" smtClean="0"/>
              <a:t>22</a:t>
            </a:fld>
            <a:endParaRPr lang="en-US" dirty="0"/>
          </a:p>
        </p:txBody>
      </p:sp>
    </p:spTree>
    <p:extLst>
      <p:ext uri="{BB962C8B-B14F-4D97-AF65-F5344CB8AC3E}">
        <p14:creationId xmlns:p14="http://schemas.microsoft.com/office/powerpoint/2010/main" val="3735050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Notes: This slide is intended to help new board members understand what will take place at board meetings. Be sure to orient new members to the importance of quorum (the number of board members with a vote that must be present for a meeting to officially count as a meeting). Be sure to explain consent agendas and executive sessions if your board uses them. Language is below to help if needed:</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Consent Agenda</a:t>
            </a:r>
            <a:r>
              <a:rPr lang="en-US" sz="1100" dirty="0">
                <a:effectLst/>
                <a:latin typeface="Calibri" panose="020F0502020204030204" pitchFamily="34" charset="0"/>
                <a:ea typeface="Calibri" panose="020F0502020204030204" pitchFamily="34" charset="0"/>
                <a:cs typeface="Times New Roman" panose="02020603050405020304" pitchFamily="18" charset="0"/>
              </a:rPr>
              <a:t> – A consent agenda includes items that rarely need discussion such as approval of meeting minutes, the CEO report, and committee reports.  All of these items should be sent to and read by board members before the meeting so the board can vote to accept all of the items as a group.  If requested, individual items can be pulled out of the consent agenda for discussion.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1" dirty="0">
                <a:latin typeface="Calibri" panose="020F0502020204030204" pitchFamily="34" charset="0"/>
                <a:ea typeface="Calibri" panose="020F0502020204030204" pitchFamily="34" charset="0"/>
                <a:cs typeface="Times New Roman" panose="02020603050405020304" pitchFamily="18" charset="0"/>
              </a:rPr>
              <a:t>Executive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Sessions </a:t>
            </a:r>
            <a:r>
              <a:rPr lang="en-US" sz="1100" dirty="0">
                <a:effectLst/>
                <a:latin typeface="Calibri" panose="020F0502020204030204" pitchFamily="34" charset="0"/>
                <a:ea typeface="Calibri" panose="020F0502020204030204" pitchFamily="34" charset="0"/>
                <a:cs typeface="Times New Roman" panose="02020603050405020304" pitchFamily="18" charset="0"/>
              </a:rPr>
              <a:t>– Executive sessions differ from the Executive Committee. Executive sessions are used by boards to discuss matters that are sensitive and strictly confidential. Generally, all staff and visitors are dismissed, with only board members and the CEO remaining.  Outside advisors (such as lawyers, auditors, consultants) may be included to issue reports or provide professional guidance.  On a limited basis, select senior staff may be included to present a report or provide their perspective.  The CEO should not be present when the board discusses the audit or the CEO’s performance review and compensation.  </a:t>
            </a:r>
          </a:p>
          <a:p>
            <a:pPr marL="2286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It can also be helpful to describe if your board follows Parliamentary Procedure or a particular approach such as Robert’s Rules of Order. </a:t>
            </a:r>
            <a:r>
              <a:rPr lang="en-US" sz="1100" dirty="0">
                <a:latin typeface="Calibri" panose="020F0502020204030204" pitchFamily="34" charset="0"/>
                <a:ea typeface="Calibri" panose="020F0502020204030204" pitchFamily="34" charset="0"/>
                <a:cs typeface="Times New Roman" panose="02020603050405020304" pitchFamily="18" charset="0"/>
              </a:rPr>
              <a:t>If you are unsure, please see Chapter 9 of the Governance Guide for Health Center Boards (https://www.healthcenterinfo.org/details/?id=2302) and refer to the health center’s bylaws.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5C46209-2136-F44B-918E-10CBFA1D56FB}" type="slidenum">
              <a:rPr lang="en-US" smtClean="0"/>
              <a:t>23</a:t>
            </a:fld>
            <a:endParaRPr lang="en-US" dirty="0"/>
          </a:p>
        </p:txBody>
      </p:sp>
    </p:spTree>
    <p:extLst>
      <p:ext uri="{BB962C8B-B14F-4D97-AF65-F5344CB8AC3E}">
        <p14:creationId xmlns:p14="http://schemas.microsoft.com/office/powerpoint/2010/main" val="2604054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Depending upon the timing of your orientation session you will want to share when board meetings take place.  This should include the full board meeting dates as well as any committee meeting dates the individual has been asked to serve on. </a:t>
            </a:r>
          </a:p>
        </p:txBody>
      </p:sp>
      <p:sp>
        <p:nvSpPr>
          <p:cNvPr id="4" name="Slide Number Placeholder 3"/>
          <p:cNvSpPr>
            <a:spLocks noGrp="1"/>
          </p:cNvSpPr>
          <p:nvPr>
            <p:ph type="sldNum" sz="quarter" idx="5"/>
          </p:nvPr>
        </p:nvSpPr>
        <p:spPr/>
        <p:txBody>
          <a:bodyPr/>
          <a:lstStyle/>
          <a:p>
            <a:fld id="{F5C46209-2136-F44B-918E-10CBFA1D56FB}" type="slidenum">
              <a:rPr lang="en-US" smtClean="0"/>
              <a:t>24</a:t>
            </a:fld>
            <a:endParaRPr lang="en-US" dirty="0"/>
          </a:p>
        </p:txBody>
      </p:sp>
    </p:spTree>
    <p:extLst>
      <p:ext uri="{BB962C8B-B14F-4D97-AF65-F5344CB8AC3E}">
        <p14:creationId xmlns:p14="http://schemas.microsoft.com/office/powerpoint/2010/main" val="374137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Notes: This slide can be used to introduce the board’s standing committees and their roles, as well as any time-limited task forces or ad hoc committees that may be in place. </a:t>
            </a:r>
            <a:r>
              <a:rPr lang="en-US" sz="1100" dirty="0"/>
              <a:t>Standing committees focus on the ongoing governance role of the board. Common committees include Finance, Audit, Governance, and Quality. A Task Force or Ad Hoc Committee is time-limited and may be convened for short projects such as Strategic Planning or CEO Search.</a:t>
            </a:r>
            <a:r>
              <a:rPr lang="en-US" sz="1100" kern="1200" dirty="0">
                <a:solidFill>
                  <a:schemeClr val="tx1"/>
                </a:solidFill>
                <a:effectLst/>
                <a:latin typeface="+mn-lt"/>
                <a:ea typeface="+mn-ea"/>
                <a:cs typeface="+mn-cs"/>
              </a:rPr>
              <a:t> (For information on good practices related to standing committees and task forces/ad hoc committees, see Chapter 9 of the Governance Guide for Health Center Boards at https://www.healthcenterinfo.org/details/?id=2302).</a:t>
            </a:r>
          </a:p>
        </p:txBody>
      </p:sp>
      <p:sp>
        <p:nvSpPr>
          <p:cNvPr id="4" name="Slide Number Placeholder 3"/>
          <p:cNvSpPr>
            <a:spLocks noGrp="1"/>
          </p:cNvSpPr>
          <p:nvPr>
            <p:ph type="sldNum" sz="quarter" idx="5"/>
          </p:nvPr>
        </p:nvSpPr>
        <p:spPr/>
        <p:txBody>
          <a:bodyPr/>
          <a:lstStyle/>
          <a:p>
            <a:fld id="{F5C46209-2136-F44B-918E-10CBFA1D56FB}" type="slidenum">
              <a:rPr lang="en-US" smtClean="0"/>
              <a:t>25</a:t>
            </a:fld>
            <a:endParaRPr lang="en-US" dirty="0"/>
          </a:p>
        </p:txBody>
      </p:sp>
    </p:spTree>
    <p:extLst>
      <p:ext uri="{BB962C8B-B14F-4D97-AF65-F5344CB8AC3E}">
        <p14:creationId xmlns:p14="http://schemas.microsoft.com/office/powerpoint/2010/main" val="2497838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Use this slide to describe the board’s officers. Customize this based on your board’s structure. </a:t>
            </a:r>
          </a:p>
        </p:txBody>
      </p:sp>
      <p:sp>
        <p:nvSpPr>
          <p:cNvPr id="4" name="Slide Number Placeholder 3"/>
          <p:cNvSpPr>
            <a:spLocks noGrp="1"/>
          </p:cNvSpPr>
          <p:nvPr>
            <p:ph type="sldNum" sz="quarter" idx="5"/>
          </p:nvPr>
        </p:nvSpPr>
        <p:spPr/>
        <p:txBody>
          <a:bodyPr/>
          <a:lstStyle/>
          <a:p>
            <a:fld id="{F5C46209-2136-F44B-918E-10CBFA1D56FB}" type="slidenum">
              <a:rPr lang="en-US" smtClean="0"/>
              <a:t>26</a:t>
            </a:fld>
            <a:endParaRPr lang="en-US" dirty="0"/>
          </a:p>
        </p:txBody>
      </p:sp>
    </p:spTree>
    <p:extLst>
      <p:ext uri="{BB962C8B-B14F-4D97-AF65-F5344CB8AC3E}">
        <p14:creationId xmlns:p14="http://schemas.microsoft.com/office/powerpoint/2010/main" val="22216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Notes: Use this opportunity to talk about the board’s culture. Culture means “the way we do things around here.” </a:t>
            </a:r>
            <a:r>
              <a:rPr lang="en-US" sz="1100" dirty="0"/>
              <a:t>High-performing boards have healthy board cultures that help set the tone for the organization’s culture. </a:t>
            </a:r>
            <a:r>
              <a:rPr lang="en-US" sz="1100" kern="1200" dirty="0">
                <a:solidFill>
                  <a:schemeClr val="tx1"/>
                </a:solidFill>
                <a:effectLst/>
                <a:latin typeface="+mn-lt"/>
                <a:ea typeface="+mn-ea"/>
                <a:cs typeface="+mn-cs"/>
              </a:rPr>
              <a:t>This is a place to share the board’s sample culture statement (if it has one) or other board practices/norms. See the Governance Guide for Health Center Boards, Appendix 16 for a sample, and Chapter 9 of the Governance Guide for more information (https://www.healthcenterinfo.org/details/?id=2302).</a:t>
            </a:r>
            <a:endParaRPr lang="en-US" sz="1100" dirty="0"/>
          </a:p>
        </p:txBody>
      </p:sp>
      <p:sp>
        <p:nvSpPr>
          <p:cNvPr id="4" name="Slide Number Placeholder 3"/>
          <p:cNvSpPr>
            <a:spLocks noGrp="1"/>
          </p:cNvSpPr>
          <p:nvPr>
            <p:ph type="sldNum" sz="quarter" idx="5"/>
          </p:nvPr>
        </p:nvSpPr>
        <p:spPr/>
        <p:txBody>
          <a:bodyPr/>
          <a:lstStyle/>
          <a:p>
            <a:fld id="{F5C46209-2136-F44B-918E-10CBFA1D56FB}" type="slidenum">
              <a:rPr lang="en-US" smtClean="0"/>
              <a:t>27</a:t>
            </a:fld>
            <a:endParaRPr lang="en-US" dirty="0"/>
          </a:p>
        </p:txBody>
      </p:sp>
    </p:spTree>
    <p:extLst>
      <p:ext uri="{BB962C8B-B14F-4D97-AF65-F5344CB8AC3E}">
        <p14:creationId xmlns:p14="http://schemas.microsoft.com/office/powerpoint/2010/main" val="3595007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You may encourage participants to ask questions throughout the presentation.  This Q&amp;A section opens the door for additional follow-up questions that may arise after the meeting that could be easily answered. This also provides the space that a culture of transparency important for boards.  Reassure participants that they will continue to receive all the training and support that they’ll need to fully take on these responsibilities.</a:t>
            </a:r>
          </a:p>
          <a:p>
            <a:endParaRPr lang="en-US" sz="1100" dirty="0"/>
          </a:p>
          <a:p>
            <a:r>
              <a:rPr lang="en-US" sz="1100" dirty="0"/>
              <a:t>If your board has a “board buddy/mentor” program, consider having each buddy/mentor reach out to their mentee after each session to check-in and answer additional questions.</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28</a:t>
            </a:fld>
            <a:endParaRPr lang="en-US" dirty="0"/>
          </a:p>
        </p:txBody>
      </p:sp>
    </p:spTree>
    <p:extLst>
      <p:ext uri="{BB962C8B-B14F-4D97-AF65-F5344CB8AC3E}">
        <p14:creationId xmlns:p14="http://schemas.microsoft.com/office/powerpoint/2010/main" val="1832245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 This is a sample agenda for the slides as organized in the template. Reorganize the agenda slides – as needed – based on the various agendas at your health center.</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29</a:t>
            </a:fld>
            <a:endParaRPr lang="en-US" dirty="0"/>
          </a:p>
        </p:txBody>
      </p:sp>
    </p:spTree>
    <p:extLst>
      <p:ext uri="{BB962C8B-B14F-4D97-AF65-F5344CB8AC3E}">
        <p14:creationId xmlns:p14="http://schemas.microsoft.com/office/powerpoint/2010/main" val="155840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Use this time for introductions, to thank new members for agreeing to serve on the board, and to help them get to know one another and the board and staff members participating in the orientation. </a:t>
            </a:r>
          </a:p>
          <a:p>
            <a:endParaRPr lang="en-US" sz="1100" dirty="0"/>
          </a:p>
          <a:p>
            <a:r>
              <a:rPr lang="en-US" sz="1100" dirty="0"/>
              <a:t>The initial orientation session is an important first step in the board member life cycle and sets the tone for future engagement.  Careful consideration should be given to the introduction process and relationship building. In a multi-session virtual format, consider having a mix of senior executive staff members along with an experienced board member or two for the sessions.  It may also be beneficial to utilize a “board buddy”/mentor relationship to connect new members with more tenured board members.</a:t>
            </a:r>
          </a:p>
          <a:p>
            <a:endParaRPr lang="en-US" sz="1100" dirty="0"/>
          </a:p>
          <a:p>
            <a:r>
              <a:rPr lang="en-US" sz="1100" dirty="0"/>
              <a:t>In the getting to know you section, consider drawing out why new members decided to serve on the board. Understanding and appreciation of the personal connection to the mission will help bring the group together and allow the new members to connect with the center and more actively participate in governance.</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a:t>
            </a:fld>
            <a:endParaRPr lang="en-US" dirty="0"/>
          </a:p>
        </p:txBody>
      </p:sp>
    </p:spTree>
    <p:extLst>
      <p:ext uri="{BB962C8B-B14F-4D97-AF65-F5344CB8AC3E}">
        <p14:creationId xmlns:p14="http://schemas.microsoft.com/office/powerpoint/2010/main" val="1632077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 The focus of session 2 – as included in this template – is primarily to provide more information on the oversight and policy-related roles of the board.</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30</a:t>
            </a:fld>
            <a:endParaRPr lang="en-US" dirty="0"/>
          </a:p>
        </p:txBody>
      </p:sp>
    </p:spTree>
    <p:extLst>
      <p:ext uri="{BB962C8B-B14F-4D97-AF65-F5344CB8AC3E}">
        <p14:creationId xmlns:p14="http://schemas.microsoft.com/office/powerpoint/2010/main" val="412130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Include the board’s workplan or planning calendar here or as a handout if the board uses such a tool. Help new board members understand this helps the board balance routine items (especially required items by HRSA), strategic issues, and more urgent needs that may arise. See the Governance Guide Health Center Boards, Chapter 10 and Appendix 20 (https://www.healthcenterinfo.org/details/?id=2302) if your board does not currently use a workplan.</a:t>
            </a:r>
          </a:p>
        </p:txBody>
      </p:sp>
      <p:sp>
        <p:nvSpPr>
          <p:cNvPr id="4" name="Slide Number Placeholder 3"/>
          <p:cNvSpPr>
            <a:spLocks noGrp="1"/>
          </p:cNvSpPr>
          <p:nvPr>
            <p:ph type="sldNum" sz="quarter" idx="5"/>
          </p:nvPr>
        </p:nvSpPr>
        <p:spPr/>
        <p:txBody>
          <a:bodyPr/>
          <a:lstStyle/>
          <a:p>
            <a:fld id="{F5C46209-2136-F44B-918E-10CBFA1D56FB}" type="slidenum">
              <a:rPr lang="en-US" smtClean="0"/>
              <a:t>31</a:t>
            </a:fld>
            <a:endParaRPr lang="en-US" dirty="0"/>
          </a:p>
        </p:txBody>
      </p:sp>
    </p:spTree>
    <p:extLst>
      <p:ext uri="{BB962C8B-B14F-4D97-AF65-F5344CB8AC3E}">
        <p14:creationId xmlns:p14="http://schemas.microsoft.com/office/powerpoint/2010/main" val="169483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Notes: Use this slide to remind new members the center must comply with the HRSA Health Center Program. Inform the board about their role in the Operational Site Visit (OSV). Share when the last OSV took place and (generally) when the next one is expected. The Health Care Association of Nebraska also has various videos available that you may wish to show on this topic (or to use for other ongoing board education).</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Potential talking points: HRSA conducts periodic site visits of health centers, called Operational Site Visits (OSV), as part of its oversight responsibility under the Health Center Program. HRSA’s Health Center Program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Site Visit Protocol</a:t>
            </a:r>
            <a:r>
              <a:rPr lang="en-US" sz="1100" dirty="0">
                <a:effectLst/>
                <a:latin typeface="Calibri" panose="020F0502020204030204" pitchFamily="34" charset="0"/>
                <a:ea typeface="Calibri" panose="020F0502020204030204" pitchFamily="34" charset="0"/>
                <a:cs typeface="Times New Roman" panose="02020603050405020304" pitchFamily="18" charset="0"/>
              </a:rPr>
              <a:t> (SVP) is the tool used to assess compliance with the Health Center Program requirements during such visits; t</a:t>
            </a:r>
            <a:r>
              <a:rPr lang="en-US" sz="1100" dirty="0">
                <a:effectLst/>
                <a:latin typeface="Calibri" panose="020F0502020204030204" pitchFamily="34" charset="0"/>
                <a:ea typeface="Calibri" panose="020F0502020204030204" pitchFamily="34" charset="0"/>
                <a:cs typeface="Calibri" panose="020F0502020204030204" pitchFamily="34" charset="0"/>
              </a:rPr>
              <a:t>he SVP establishes a standardized methodology for the OSV that aligns with the Compliance Manual. Various governing documents, such as the bylaws and board meeting minutes are assessed during the OSV and board members participate in interview(s). </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HRSA’s Site Visit Protocol can be accessed at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https://bphc.hrsa.gov/programrequirements/svprotocol.html</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32</a:t>
            </a:fld>
            <a:endParaRPr lang="en-US" dirty="0"/>
          </a:p>
        </p:txBody>
      </p:sp>
    </p:spTree>
    <p:extLst>
      <p:ext uri="{BB962C8B-B14F-4D97-AF65-F5344CB8AC3E}">
        <p14:creationId xmlns:p14="http://schemas.microsoft.com/office/powerpoint/2010/main" val="2936844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Notes: The board routinely reviews, updates, and approves its </a:t>
            </a:r>
            <a:r>
              <a:rPr lang="en-US" sz="1100" dirty="0">
                <a:effectLst/>
                <a:latin typeface="+mn-lt"/>
                <a:ea typeface="Calibri" panose="020F0502020204030204" pitchFamily="34" charset="0"/>
                <a:cs typeface="Times New Roman" panose="02020603050405020304" pitchFamily="18" charset="0"/>
              </a:rPr>
              <a:t>bylaws, and various policies including the conflicts of interest policy, and many policies required by the HRSA Health Center Program Compliance Manual. Use this time to review highlights about the center’s bylaws and provide an example of how policies are reviewed and updated by the board.</a:t>
            </a:r>
            <a:endParaRPr lang="en-US" sz="1100" dirty="0">
              <a:latin typeface="+mn-lt"/>
            </a:endParaRPr>
          </a:p>
        </p:txBody>
      </p:sp>
      <p:sp>
        <p:nvSpPr>
          <p:cNvPr id="4" name="Slide Number Placeholder 3"/>
          <p:cNvSpPr>
            <a:spLocks noGrp="1"/>
          </p:cNvSpPr>
          <p:nvPr>
            <p:ph type="sldNum" sz="quarter" idx="5"/>
          </p:nvPr>
        </p:nvSpPr>
        <p:spPr/>
        <p:txBody>
          <a:bodyPr/>
          <a:lstStyle/>
          <a:p>
            <a:fld id="{F5C46209-2136-F44B-918E-10CBFA1D56FB}" type="slidenum">
              <a:rPr lang="en-US" smtClean="0"/>
              <a:t>33</a:t>
            </a:fld>
            <a:endParaRPr lang="en-US" dirty="0"/>
          </a:p>
        </p:txBody>
      </p:sp>
    </p:spTree>
    <p:extLst>
      <p:ext uri="{BB962C8B-B14F-4D97-AF65-F5344CB8AC3E}">
        <p14:creationId xmlns:p14="http://schemas.microsoft.com/office/powerpoint/2010/main" val="155946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Notes: It is important new board members know to disclose conflicts of interests (on the center’s disclosure form) and how to disclose and manage them. Review the center’s procedures. For additional reading, consider using NACHC’s “Identifying, Disclosing, and Managing Board Members’ Conflicts of Interest (Governance Legal Brief 1)” at </a:t>
            </a:r>
            <a:r>
              <a:rPr lang="en-US" sz="1100" dirty="0">
                <a:solidFill>
                  <a:schemeClr val="tx2"/>
                </a:solidFill>
                <a:latin typeface="+mn-lt"/>
                <a:hlinkClick r:id="rId3">
                  <a:extLst>
                    <a:ext uri="{A12FA001-AC4F-418D-AE19-62706E023703}">
                      <ahyp:hlinkClr xmlns:ahyp="http://schemas.microsoft.com/office/drawing/2018/hyperlinkcolor" val="tx"/>
                    </a:ext>
                  </a:extLst>
                </a:hlinkClick>
              </a:rPr>
              <a:t>https://www.healthcenterinfo.org/details/?id=2866</a:t>
            </a:r>
            <a:r>
              <a:rPr lang="en-US" sz="1100" b="1" dirty="0">
                <a:solidFill>
                  <a:schemeClr val="tx2"/>
                </a:solidFill>
                <a:latin typeface="+mn-lt"/>
              </a:rPr>
              <a:t> </a:t>
            </a:r>
            <a:r>
              <a:rPr lang="en-US" sz="1100" dirty="0">
                <a:latin typeface="+mn-lt"/>
              </a:rPr>
              <a:t>which includes some possible case studies as well for discussion.</a:t>
            </a:r>
          </a:p>
        </p:txBody>
      </p:sp>
      <p:sp>
        <p:nvSpPr>
          <p:cNvPr id="4" name="Slide Number Placeholder 3"/>
          <p:cNvSpPr>
            <a:spLocks noGrp="1"/>
          </p:cNvSpPr>
          <p:nvPr>
            <p:ph type="sldNum" sz="quarter" idx="5"/>
          </p:nvPr>
        </p:nvSpPr>
        <p:spPr/>
        <p:txBody>
          <a:bodyPr/>
          <a:lstStyle/>
          <a:p>
            <a:fld id="{F5C46209-2136-F44B-918E-10CBFA1D56FB}" type="slidenum">
              <a:rPr lang="en-US" smtClean="0"/>
              <a:t>34</a:t>
            </a:fld>
            <a:endParaRPr lang="en-US" dirty="0"/>
          </a:p>
        </p:txBody>
      </p:sp>
    </p:spTree>
    <p:extLst>
      <p:ext uri="{BB962C8B-B14F-4D97-AF65-F5344CB8AC3E}">
        <p14:creationId xmlns:p14="http://schemas.microsoft.com/office/powerpoint/2010/main" val="4188118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Notes: Use this slide to talk more about how the board both provides oversight of the CEO and how the board and CEO partner together in support of the health center. Consider providing dates of when major events take place (e.g., month of the CEO’s evaluation) and talk a little bit about what to expect during that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Potential talking points: </a:t>
            </a:r>
            <a:r>
              <a:rPr lang="en-US" sz="1100" dirty="0"/>
              <a:t>The CEO, who may be called the Executive Director or “Project Director,” is the only employee who is selected by the board. The board should work with the CEO to establish annual performance goals and provides a routine evaluation of CEO performance. It is also good governance practice for the board to approve the compensation of the CEO – and the Internal Revenue Service (IRS) asks specific questions about the process for determining such compensation on the Form 990 (discussed below) - as well as to undertake CEO succession planning (which includes approving an emergency succession plan and succession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Ideally, the board and CEO have a strong partnership as neither can do its job effectively without the support of the other. Having trust and open communication are critical for ensuring that issues at the health center are being managed effectively.</a:t>
            </a:r>
            <a:endParaRPr lang="en-US" sz="11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CEO is responsible for hiring and oversight of the health center’s staff. Senior staff members often attend board meetings and/or are designated by the CEO to serve as the staff liaison for a board committee. </a:t>
            </a:r>
            <a:r>
              <a:rPr lang="en-US" sz="1100" b="0" dirty="0"/>
              <a:t>It is important that both board and staff understand parameters for appropriate board-staff communication. </a:t>
            </a:r>
            <a:r>
              <a:rPr lang="en-US" sz="1100" dirty="0"/>
              <a:t>Additionally, it is critical for board members to understand that communication and requests of the Center staff should go through and be approved by the CEO in advance so that the CEO can determine the timing of the priority.</a:t>
            </a:r>
          </a:p>
        </p:txBody>
      </p:sp>
      <p:sp>
        <p:nvSpPr>
          <p:cNvPr id="4" name="Slide Number Placeholder 3"/>
          <p:cNvSpPr>
            <a:spLocks noGrp="1"/>
          </p:cNvSpPr>
          <p:nvPr>
            <p:ph type="sldNum" sz="quarter" idx="5"/>
          </p:nvPr>
        </p:nvSpPr>
        <p:spPr/>
        <p:txBody>
          <a:bodyPr/>
          <a:lstStyle/>
          <a:p>
            <a:fld id="{F5C46209-2136-F44B-918E-10CBFA1D56FB}" type="slidenum">
              <a:rPr lang="en-US" smtClean="0"/>
              <a:t>35</a:t>
            </a:fld>
            <a:endParaRPr lang="en-US" dirty="0"/>
          </a:p>
        </p:txBody>
      </p:sp>
    </p:spTree>
    <p:extLst>
      <p:ext uri="{BB962C8B-B14F-4D97-AF65-F5344CB8AC3E}">
        <p14:creationId xmlns:p14="http://schemas.microsoft.com/office/powerpoint/2010/main" val="644584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This is a place to talk in more detail about how the board provides financial oversight. As one option, consider showing Module 1: The Board’s Role in Financial Oversight. Alternatively, there are some general talking points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talking points: Board members are stewards of the health center’s finances and must act with care to avoid harm to the health center and the investment of public dollars in the organization. Sometimes board members assume that ensuring financial health is the responsibility of the CEO and the CFO and/or the treasurer and Finance Committee. However, that assumption is not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By learning the basics of health center finance, board members can provide proper oversight to ensure the health center’s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board must approve the center’s budgets, monitor financial reports on a regular basis, approve various financial policies, hire the auditor and approve the audit, and approve the center’s IRS Form 990.</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36</a:t>
            </a:fld>
            <a:endParaRPr lang="en-US" dirty="0"/>
          </a:p>
        </p:txBody>
      </p:sp>
    </p:spTree>
    <p:extLst>
      <p:ext uri="{BB962C8B-B14F-4D97-AF65-F5344CB8AC3E}">
        <p14:creationId xmlns:p14="http://schemas.microsoft.com/office/powerpoint/2010/main" val="3431825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Notes: Consider providing some budget highlights on this slide and reviewing the budget with participants. </a:t>
            </a:r>
          </a:p>
          <a:p>
            <a:endParaRPr lang="en-US" sz="1100" b="1" dirty="0"/>
          </a:p>
          <a:p>
            <a:r>
              <a:rPr lang="en-US" sz="1100" b="0" dirty="0"/>
              <a:t>Potential talking points: The board is responsible for reviewing and approving the annual organizational operating budget, </a:t>
            </a:r>
            <a:r>
              <a:rPr lang="en-US" sz="1100" dirty="0"/>
              <a:t>which is the health center’s financial plan for achieving its health service program and financial goals. It is important that the budget aligns with the overall priorities and strategic plan for the center.</a:t>
            </a:r>
          </a:p>
          <a:p>
            <a:pPr marL="0" indent="0">
              <a:buNone/>
            </a:pPr>
            <a:endParaRPr lang="en-US" sz="1100" dirty="0"/>
          </a:p>
          <a:p>
            <a:r>
              <a:rPr lang="en-US" sz="1100" b="0" dirty="0"/>
              <a:t>The health center’s operating budget must be approved by the board; it should also be reviewed throughout the year and adjusted, as necessary, by the center’s management and the board. </a:t>
            </a:r>
          </a:p>
          <a:p>
            <a:endParaRPr lang="en-US" sz="1100" dirty="0"/>
          </a:p>
          <a:p>
            <a:r>
              <a:rPr lang="en-US" sz="1100" dirty="0"/>
              <a:t>In reviewing and approving the budget, a board considers items such as the current year’s expected results, anticipated changes in funding, changes in expenses, as well as provider vacancies and anticipated changes in patient volumes.</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37</a:t>
            </a:fld>
            <a:endParaRPr lang="en-US" dirty="0"/>
          </a:p>
        </p:txBody>
      </p:sp>
    </p:spTree>
    <p:extLst>
      <p:ext uri="{BB962C8B-B14F-4D97-AF65-F5344CB8AC3E}">
        <p14:creationId xmlns:p14="http://schemas.microsoft.com/office/powerpoint/2010/main" val="3480313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This slide orients new members to the types of financial statements monitored by the board. The next slide contains various modules that provide a deeper dive overview of each. Consider whether a deeper dive, additional session should be dedicated to looking more closely at and understanding financial statements. Also consider walking through your center’s financial statements (by providing additional documents or inserting examples of the center’s financial statements on forthcoming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general talking points: </a:t>
            </a:r>
            <a:r>
              <a:rPr lang="en-US" sz="1100" kern="1200" dirty="0">
                <a:solidFill>
                  <a:schemeClr val="tx1"/>
                </a:solidFill>
                <a:effectLst/>
                <a:latin typeface="+mn-lt"/>
                <a:ea typeface="+mn-ea"/>
                <a:cs typeface="+mn-cs"/>
              </a:rPr>
              <a:t>The board is responsible for ongoing monitoring of the center's financial status through regular review of the balance sheet, income statement, and cash flow statement, as well as assessment of other financial performance measures. Boards review this information together to get an overall “picture” of the center’s financial position. </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38</a:t>
            </a:fld>
            <a:endParaRPr lang="en-US" dirty="0"/>
          </a:p>
        </p:txBody>
      </p:sp>
    </p:spTree>
    <p:extLst>
      <p:ext uri="{BB962C8B-B14F-4D97-AF65-F5344CB8AC3E}">
        <p14:creationId xmlns:p14="http://schemas.microsoft.com/office/powerpoint/2010/main" val="1610418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Various modules are available to help new board members understand common financial statements. You may incorporate in this – or other trainings – or encourage new members to review these on their own time.</a:t>
            </a:r>
          </a:p>
        </p:txBody>
      </p:sp>
      <p:sp>
        <p:nvSpPr>
          <p:cNvPr id="4" name="Slide Number Placeholder 3"/>
          <p:cNvSpPr>
            <a:spLocks noGrp="1"/>
          </p:cNvSpPr>
          <p:nvPr>
            <p:ph type="sldNum" sz="quarter" idx="5"/>
          </p:nvPr>
        </p:nvSpPr>
        <p:spPr/>
        <p:txBody>
          <a:bodyPr/>
          <a:lstStyle/>
          <a:p>
            <a:fld id="{F5C46209-2136-F44B-918E-10CBFA1D56FB}" type="slidenum">
              <a:rPr lang="en-US" smtClean="0"/>
              <a:t>39</a:t>
            </a:fld>
            <a:endParaRPr lang="en-US" dirty="0"/>
          </a:p>
        </p:txBody>
      </p:sp>
    </p:spTree>
    <p:extLst>
      <p:ext uri="{BB962C8B-B14F-4D97-AF65-F5344CB8AC3E}">
        <p14:creationId xmlns:p14="http://schemas.microsoft.com/office/powerpoint/2010/main" val="411160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It can be helpful for new members to understand the center’s history. Consider including a timeline of significant milestones in the life of your health center such as the date the FQHC received its status, service line additions, site expansions, New Access Point grants and key philanthropic support dates.</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a:t>
            </a:fld>
            <a:endParaRPr lang="en-US" dirty="0"/>
          </a:p>
        </p:txBody>
      </p:sp>
    </p:spTree>
    <p:extLst>
      <p:ext uri="{BB962C8B-B14F-4D97-AF65-F5344CB8AC3E}">
        <p14:creationId xmlns:p14="http://schemas.microsoft.com/office/powerpoint/2010/main" val="613981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Consider inserting the center’s balance sheet here and discussing it and/or taking a deeper dive on this financial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general talking points: The Balance Sheet lists the assets (what the health center owns -- usually cash, grants receivables, patient accounts receivables, equipment and property owned by the health center) and liabilities (what the center owes or debts such as a line of credit or a building mortgage). It provides a snapshot of the health center’s financial health at a particular point in time.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40</a:t>
            </a:fld>
            <a:endParaRPr lang="en-US"/>
          </a:p>
        </p:txBody>
      </p:sp>
    </p:spTree>
    <p:extLst>
      <p:ext uri="{BB962C8B-B14F-4D97-AF65-F5344CB8AC3E}">
        <p14:creationId xmlns:p14="http://schemas.microsoft.com/office/powerpoint/2010/main" val="1612675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Consider inserting the center’s income statement here and discussing it and/or taking a deeper dive on this financial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general talking points: The Income Statement identifies revenue and expenses over a period of time. The report should include comparison to budgets amounts and to actual results for the same time period in the previous year. If income is higher than expenses, there is a profit; if less, there is a loss.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41</a:t>
            </a:fld>
            <a:endParaRPr lang="en-US"/>
          </a:p>
        </p:txBody>
      </p:sp>
    </p:spTree>
    <p:extLst>
      <p:ext uri="{BB962C8B-B14F-4D97-AF65-F5344CB8AC3E}">
        <p14:creationId xmlns:p14="http://schemas.microsoft.com/office/powerpoint/2010/main" val="1786249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Consider inserting the center’s statement of cash flows here and discussing it and/or taking a deeper dive on this financial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general talking points: The Cash Flow Statement records the amounts of cash entering such as payment for services (shown as a positive number) and cash leaving the health center such as payment for salaries (shown as a negative number). If the bottom line is positive, the organization has on-hand cash or liquid assets, meaning it can quickly sell assets to get cash. </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42</a:t>
            </a:fld>
            <a:endParaRPr lang="en-US"/>
          </a:p>
        </p:txBody>
      </p:sp>
    </p:spTree>
    <p:extLst>
      <p:ext uri="{BB962C8B-B14F-4D97-AF65-F5344CB8AC3E}">
        <p14:creationId xmlns:p14="http://schemas.microsoft.com/office/powerpoint/2010/main" val="4206351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Use this to familiarize new members with various financial ratios a board may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talking points: A ratio is a way to express the relationship between one measure to another. When looked at over a period of time, financial ratios are useful to assess an organization’s financial situation – whether the financial picture is getting better or worse. Various financial viability/cost measures are also required by HRSA including Total cost per patient, Medical cost per medical visit, Health Center Program grant costs per patient.</a:t>
            </a:r>
          </a:p>
        </p:txBody>
      </p:sp>
      <p:sp>
        <p:nvSpPr>
          <p:cNvPr id="4" name="Slide Number Placeholder 3"/>
          <p:cNvSpPr>
            <a:spLocks noGrp="1"/>
          </p:cNvSpPr>
          <p:nvPr>
            <p:ph type="sldNum" sz="quarter" idx="5"/>
          </p:nvPr>
        </p:nvSpPr>
        <p:spPr/>
        <p:txBody>
          <a:bodyPr/>
          <a:lstStyle/>
          <a:p>
            <a:fld id="{F5C46209-2136-F44B-918E-10CBFA1D56FB}" type="slidenum">
              <a:rPr lang="en-US" smtClean="0"/>
              <a:t>43</a:t>
            </a:fld>
            <a:endParaRPr lang="en-US" dirty="0"/>
          </a:p>
        </p:txBody>
      </p:sp>
    </p:spTree>
    <p:extLst>
      <p:ext uri="{BB962C8B-B14F-4D97-AF65-F5344CB8AC3E}">
        <p14:creationId xmlns:p14="http://schemas.microsoft.com/office/powerpoint/2010/main" val="3612078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Use this time to discuss ratios your board looks at and provide a current dashboard or report. A module is available to help new board members understand common financial statements. You may incorporate in this – or other trainings – or encourage new members to review these on their own time.</a:t>
            </a:r>
          </a:p>
        </p:txBody>
      </p:sp>
      <p:sp>
        <p:nvSpPr>
          <p:cNvPr id="4" name="Slide Number Placeholder 3"/>
          <p:cNvSpPr>
            <a:spLocks noGrp="1"/>
          </p:cNvSpPr>
          <p:nvPr>
            <p:ph type="sldNum" sz="quarter" idx="5"/>
          </p:nvPr>
        </p:nvSpPr>
        <p:spPr/>
        <p:txBody>
          <a:bodyPr/>
          <a:lstStyle/>
          <a:p>
            <a:fld id="{F5C46209-2136-F44B-918E-10CBFA1D56FB}" type="slidenum">
              <a:rPr lang="en-US" smtClean="0"/>
              <a:t>44</a:t>
            </a:fld>
            <a:endParaRPr lang="en-US" dirty="0"/>
          </a:p>
        </p:txBody>
      </p:sp>
    </p:spTree>
    <p:extLst>
      <p:ext uri="{BB962C8B-B14F-4D97-AF65-F5344CB8AC3E}">
        <p14:creationId xmlns:p14="http://schemas.microsoft.com/office/powerpoint/2010/main" val="1834546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Use this to talk about the board’s role related to audit and the IRS Form 990. Consider sharing the health center’s most recent of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talking points: The audit is an essential step to validate information found in the center’s financial statements. Health centers are required to engage an audit firm to perform an annual, independent audit in accordance with federal audit requirements. </a:t>
            </a:r>
            <a:r>
              <a:rPr lang="en-US" sz="1100" b="0" dirty="0"/>
              <a:t>The board’s role in the audit is to: select the auditor, who must perform the audit in compliance with Federal requirements; review the audit; ask questions of the auditor; and approve the audit. </a:t>
            </a:r>
            <a:r>
              <a:rPr lang="en-US" sz="1100" dirty="0"/>
              <a:t>If there are findings or material weakness, the board is responsible for ensuring that the CEO and staff develop and implement a corrective action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0" dirty="0"/>
              <a:t>The Internal Revenue Services (IRS) requires that most federally tax-exempt organizations annually file the IRS Form 990. </a:t>
            </a:r>
            <a:r>
              <a:rPr lang="en-US" sz="1100" dirty="0"/>
              <a:t>Form 990 provides information that allows the IRS to determine whether or not an organization continues to fill the requirements for its tax-exempt status. Specific oversight of the completion of Form 990 is generally the responsibility of the board's finance committee or audit committee, however the Form includes questions related to the entire governing board. </a:t>
            </a:r>
            <a:r>
              <a:rPr lang="en-US" sz="1100" b="0" dirty="0"/>
              <a:t>The board typically reviews the Form 990 prior to it being filed by the health center.</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45</a:t>
            </a:fld>
            <a:endParaRPr lang="en-US" dirty="0"/>
          </a:p>
        </p:txBody>
      </p:sp>
    </p:spTree>
    <p:extLst>
      <p:ext uri="{BB962C8B-B14F-4D97-AF65-F5344CB8AC3E}">
        <p14:creationId xmlns:p14="http://schemas.microsoft.com/office/powerpoint/2010/main" val="623194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5029200"/>
            <a:ext cx="6705600" cy="378047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Notes: Use this slide to provide a deeper overview of the board’s role regarding quality oversight.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effectLst/>
                <a:latin typeface="+mn-lt"/>
                <a:ea typeface="+mn-ea"/>
                <a:cs typeface="+mn-cs"/>
              </a:rPr>
              <a:t>Potential talking points: Providing quality healthcare services is central to improving the health of patients and the community. Achieving improved community and patient health involves paying attention to quality measures and improving the excellence of patient care and organizational operations. The board:</a:t>
            </a:r>
          </a:p>
          <a:p>
            <a:pPr marL="171450" indent="-171450">
              <a:buFont typeface="Arial" panose="020B0604020202020204" pitchFamily="34" charset="0"/>
              <a:buChar char="•"/>
            </a:pPr>
            <a:r>
              <a:rPr lang="en-US" sz="1100" dirty="0"/>
              <a:t>Approves and periodically updates QA/QI policies that address items such as: </a:t>
            </a:r>
          </a:p>
          <a:p>
            <a:pPr lvl="1"/>
            <a:r>
              <a:rPr lang="en-US" sz="1100" dirty="0">
                <a:ea typeface="Tahoma" charset="0"/>
                <a:cs typeface="Tahoma" charset="0"/>
              </a:rPr>
              <a:t>‒  The quality and utilization of health center services, </a:t>
            </a:r>
          </a:p>
          <a:p>
            <a:pPr lvl="1"/>
            <a:r>
              <a:rPr lang="en-US" sz="1100" dirty="0">
                <a:ea typeface="Tahoma" charset="0"/>
                <a:cs typeface="Tahoma" charset="0"/>
              </a:rPr>
              <a:t>‒  Patient satisfaction and patient grievance processes, </a:t>
            </a:r>
          </a:p>
          <a:p>
            <a:pPr lvl="1"/>
            <a:r>
              <a:rPr lang="en-US" sz="1100" dirty="0">
                <a:ea typeface="Tahoma" charset="0"/>
                <a:cs typeface="Tahoma" charset="0"/>
              </a:rPr>
              <a:t>‒  Patient safety, including adverse events. </a:t>
            </a:r>
            <a:endParaRPr lang="en-US" sz="1100" dirty="0"/>
          </a:p>
          <a:p>
            <a:pPr marL="171450" indent="-171450">
              <a:buFont typeface="Arial" panose="020B0604020202020204" pitchFamily="34" charset="0"/>
              <a:buChar char="•"/>
            </a:pPr>
            <a:r>
              <a:rPr lang="en-US" sz="1100" dirty="0"/>
              <a:t>Monitors quality and safety indicators and the progress to achieve performance goals. Using dashboards can be a helpful tool for monitoring metrics. </a:t>
            </a:r>
          </a:p>
          <a:p>
            <a:pPr marL="171450" indent="-171450">
              <a:buFont typeface="Arial" panose="020B0604020202020204" pitchFamily="34" charset="0"/>
              <a:buChar char="•"/>
            </a:pPr>
            <a:r>
              <a:rPr lang="en-US" sz="1100" dirty="0"/>
              <a:t>Puts patient safety and quality on the board’s meeting agenda frequently (e.g., monthly, every 2 months). </a:t>
            </a:r>
          </a:p>
          <a:p>
            <a:pPr marL="171450" indent="-171450">
              <a:buFont typeface="Arial" panose="020B0604020202020204" pitchFamily="34" charset="0"/>
              <a:buChar char="•"/>
            </a:pPr>
            <a:r>
              <a:rPr lang="en-US" sz="1100" dirty="0"/>
              <a:t>Reviews quality measures, discuss benchmarks, and discuss corrective action plans for poor quality or adverse events. </a:t>
            </a:r>
          </a:p>
          <a:p>
            <a:pPr marL="171450" indent="-171450">
              <a:buFont typeface="Arial" panose="020B0604020202020204" pitchFamily="34" charset="0"/>
              <a:buChar char="•"/>
            </a:pPr>
            <a:r>
              <a:rPr lang="en-US" sz="1100" dirty="0"/>
              <a:t>Ensures appropriate follow-up actions are taken and includes discussion of follow up actions in board meeting minutes. </a:t>
            </a:r>
          </a:p>
          <a:p>
            <a:pPr marL="171450" indent="-171450">
              <a:buFont typeface="Arial" panose="020B0604020202020204" pitchFamily="34" charset="0"/>
              <a:buChar char="•"/>
            </a:pPr>
            <a:r>
              <a:rPr lang="en-US" sz="1100" dirty="0"/>
              <a:t>Discusses quality and safety standards related to staff and facilities in addition to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effectLst/>
                <a:latin typeface="+mn-lt"/>
                <a:ea typeface="+mn-ea"/>
                <a:cs typeface="+mn-cs"/>
              </a:rPr>
              <a:t>[Adapt this for what role your board plays] It is no longer a requirement of the Health Center Program that the board must have authority to approve each practitioner’s credentials and to award or deny privileges to the practitioner. However, a board may still want to consider what role it wants to play in this process. For example, the board may wish to consider keeping this practice as-is, as many boards of health care delivery organizations consider this to be a good and important practice. In addition to or alternatively, the board may opt to approve a credentialing and privileging policy periodically (e.g., every 3 years).</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46</a:t>
            </a:fld>
            <a:endParaRPr lang="en-US" dirty="0"/>
          </a:p>
        </p:txBody>
      </p:sp>
    </p:spTree>
    <p:extLst>
      <p:ext uri="{BB962C8B-B14F-4D97-AF65-F5344CB8AC3E}">
        <p14:creationId xmlns:p14="http://schemas.microsoft.com/office/powerpoint/2010/main" val="1747471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Use this slide or time to review a recent Quality report and talk to new board members about some of the data the board reviews.</a:t>
            </a:r>
          </a:p>
        </p:txBody>
      </p:sp>
      <p:sp>
        <p:nvSpPr>
          <p:cNvPr id="4" name="Slide Number Placeholder 3"/>
          <p:cNvSpPr>
            <a:spLocks noGrp="1"/>
          </p:cNvSpPr>
          <p:nvPr>
            <p:ph type="sldNum" sz="quarter" idx="5"/>
          </p:nvPr>
        </p:nvSpPr>
        <p:spPr/>
        <p:txBody>
          <a:bodyPr/>
          <a:lstStyle/>
          <a:p>
            <a:fld id="{F5C46209-2136-F44B-918E-10CBFA1D56FB}" type="slidenum">
              <a:rPr lang="en-US" smtClean="0"/>
              <a:t>47</a:t>
            </a:fld>
            <a:endParaRPr lang="en-US" dirty="0"/>
          </a:p>
        </p:txBody>
      </p:sp>
    </p:spTree>
    <p:extLst>
      <p:ext uri="{BB962C8B-B14F-4D97-AF65-F5344CB8AC3E}">
        <p14:creationId xmlns:p14="http://schemas.microsoft.com/office/powerpoint/2010/main" val="2769570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Notes: Use this to review the board’s role related to Risk Management.</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Possible talking points: A risk management program protects the health center’s assets by having a structured system and procedures in place to reduce risks that may result in loss, such as the loss of financial resources or staff time.  Risks may be related to many areas including medical malpractice, noncompliance with federal and state laws and regulations, safety of patients and employees, or charges by staff of discrimination and harassment.   Examples of how a board may fulfill its risk management oversight responsibility include: </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If FTCA deemed, ensure compliance with requirements for the deeming application, requirements associated with the Operational Site Visit, and, as appropriate, with the requirements of the FTCA Site Visit Protocol. This may include, for example, undertaking risk management activities associated with the FTCA (discussed above) including ensuring the board annually hears a report on health care risk management activities, keeps quality improvement/quality assurance policies updated, hears reports on QI/QA, and maintains board meeting minutes that demonstrate this activity.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Review and approve the health center’s risk management program; the program may include risk assessment protocols and steps to manage or eliminate risks such as having the facility inspected at least annually for fire and safety risks and having an independent review of the health center’s insurance coverage.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Assure effective communication by establishing a system for staff (a designated point person -- the “Risk Manager”) to report to the board about the risk management program and progress for improvement and for the board to communicate with the CEO about key expectations.</a:t>
            </a:r>
          </a:p>
        </p:txBody>
      </p:sp>
      <p:sp>
        <p:nvSpPr>
          <p:cNvPr id="4" name="Slide Number Placeholder 3"/>
          <p:cNvSpPr>
            <a:spLocks noGrp="1"/>
          </p:cNvSpPr>
          <p:nvPr>
            <p:ph type="sldNum" sz="quarter" idx="5"/>
          </p:nvPr>
        </p:nvSpPr>
        <p:spPr/>
        <p:txBody>
          <a:bodyPr/>
          <a:lstStyle/>
          <a:p>
            <a:fld id="{F5C46209-2136-F44B-918E-10CBFA1D56FB}" type="slidenum">
              <a:rPr lang="en-US" smtClean="0"/>
              <a:t>48</a:t>
            </a:fld>
            <a:endParaRPr lang="en-US" dirty="0"/>
          </a:p>
        </p:txBody>
      </p:sp>
    </p:spTree>
    <p:extLst>
      <p:ext uri="{BB962C8B-B14F-4D97-AF65-F5344CB8AC3E}">
        <p14:creationId xmlns:p14="http://schemas.microsoft.com/office/powerpoint/2010/main" val="2512009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Use this slide or time to review the Risk Management plan.</a:t>
            </a:r>
          </a:p>
          <a:p>
            <a:endParaRPr lang="en-US" sz="1100" dirty="0"/>
          </a:p>
        </p:txBody>
      </p:sp>
      <p:sp>
        <p:nvSpPr>
          <p:cNvPr id="4" name="Slide Number Placeholder 3"/>
          <p:cNvSpPr>
            <a:spLocks noGrp="1"/>
          </p:cNvSpPr>
          <p:nvPr>
            <p:ph type="sldNum" sz="quarter" idx="5"/>
          </p:nvPr>
        </p:nvSpPr>
        <p:spPr/>
        <p:txBody>
          <a:bodyPr/>
          <a:lstStyle/>
          <a:p>
            <a:fld id="{F5C46209-2136-F44B-918E-10CBFA1D56FB}" type="slidenum">
              <a:rPr lang="en-US" smtClean="0"/>
              <a:t>49</a:t>
            </a:fld>
            <a:endParaRPr lang="en-US" dirty="0"/>
          </a:p>
        </p:txBody>
      </p:sp>
    </p:spTree>
    <p:extLst>
      <p:ext uri="{BB962C8B-B14F-4D97-AF65-F5344CB8AC3E}">
        <p14:creationId xmlns:p14="http://schemas.microsoft.com/office/powerpoint/2010/main" val="125529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It can also be helpful for new members to understand that the health center and board are part of a broader health center movement. Below are some sample talking points. For additional history on the health center movement – including short videos - please see: https://www.chcchronicles.org/stories/community-health-centers-chronicling-their-history-and-broader-meaning.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Potential 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America’s Health Centers owe their existence to a remarkable turn of events in U.S. history, and to a number of determined community health and civil rights activists who fought to improve the lives of Americans living in deep poverty and in need of health care. Over fifty-five years ago in an urban, public housing project in Boston and in the rural Mississippi Delta, the first two Community Health Centers opened their doors.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first Community Health Centers (originally called Neighborhood Health Centers) were funded as a demonstration project under the Federal Office of Economic Opportunity, the lead federal agency in President Lyndon Johnson’s War on Poverty. These health centers empowered local communities through patient-majority governing boards to direct health services through a combination of local resources and federal funding.</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Community Health Center Model was designed to remove traditional barriers to care, including lack of transportation, language, literacy, and race, providing services in communities where people would otherwise not have access to doctors, primary care, and other essential health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Community Health Centers were also among the first to go beyond the four walls of medicine to address the causes of chronic and poor health conditions such as nutrition and food insecurity, homelessness, dangerous environmental conditions, unemployment,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a:t>
            </a:fld>
            <a:endParaRPr lang="en-US" dirty="0"/>
          </a:p>
        </p:txBody>
      </p:sp>
    </p:spTree>
    <p:extLst>
      <p:ext uri="{BB962C8B-B14F-4D97-AF65-F5344CB8AC3E}">
        <p14:creationId xmlns:p14="http://schemas.microsoft.com/office/powerpoint/2010/main" val="3769210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Notes: Introduce the center’s corporate compliance program and the board’s role.</a:t>
            </a:r>
          </a:p>
          <a:p>
            <a:pPr marL="0" marR="0">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Talking points: With the implementation of the Affordable Care Act (health care reform), health centers and other health care providers are required to implement a corporate compliance program as a condition of enrollment in Medicare, Medicaid, and the Children’s Health Insurance Program (CHIP).  The implementation of a robust compliance program helps assure that the board is meeting its obligation under Section 330‘s implementing regulations to ensure that the health center is operating in compliance with applicable Federal, state, and local laws. There are various elements that must be in place in a compliance program including:</a:t>
            </a:r>
            <a:r>
              <a:rPr lang="en-US" sz="1100" baseline="30000" dirty="0">
                <a:effectLst/>
                <a:latin typeface="+mn-lt"/>
                <a:ea typeface="Calibri" panose="020F0502020204030204" pitchFamily="34" charset="0"/>
                <a:cs typeface="Times New Roman" panose="02020603050405020304" pitchFamily="18" charset="0"/>
              </a:rPr>
              <a:t>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Designate a compliance officer/contact.</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Conduct internal monitoring and audits. </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Develop written standards and policies to implement the Compliance Program and govern health center operations.</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Conduct culturally and linguistically competent training and education programs. </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Develop effective, clear, open lines of communication between compliance and health center personnel -open door policy and policy prohibiting retaliation.</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Investigate detected problems and develop corrective action.</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15"/>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Publicize and enforce disciplinary standards.</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C46209-2136-F44B-918E-10CBFA1D56FB}" type="slidenum">
              <a:rPr lang="en-US" smtClean="0"/>
              <a:t>50</a:t>
            </a:fld>
            <a:endParaRPr lang="en-US" dirty="0"/>
          </a:p>
        </p:txBody>
      </p:sp>
    </p:spTree>
    <p:extLst>
      <p:ext uri="{BB962C8B-B14F-4D97-AF65-F5344CB8AC3E}">
        <p14:creationId xmlns:p14="http://schemas.microsoft.com/office/powerpoint/2010/main" val="2781032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You may find that participants ask questions throughout the presentation.  This Q&amp;A section opens the door for follow-up questions that may arise after the meeting that could be easily answered in the interim. This also provides the space that a culture of inquiry and transparency important for boards.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If your board has a “board buddy/mentor” program, consider having each buddy/mentor reach out to their mentee after each session to check-in and answer additional questions.</a:t>
            </a:r>
          </a:p>
        </p:txBody>
      </p:sp>
      <p:sp>
        <p:nvSpPr>
          <p:cNvPr id="4" name="Slide Number Placeholder 3"/>
          <p:cNvSpPr>
            <a:spLocks noGrp="1"/>
          </p:cNvSpPr>
          <p:nvPr>
            <p:ph type="sldNum" sz="quarter" idx="5"/>
          </p:nvPr>
        </p:nvSpPr>
        <p:spPr/>
        <p:txBody>
          <a:bodyPr/>
          <a:lstStyle/>
          <a:p>
            <a:fld id="{F5C46209-2136-F44B-918E-10CBFA1D56FB}" type="slidenum">
              <a:rPr lang="en-US" smtClean="0"/>
              <a:t>51</a:t>
            </a:fld>
            <a:endParaRPr lang="en-US" dirty="0"/>
          </a:p>
        </p:txBody>
      </p:sp>
    </p:spTree>
    <p:extLst>
      <p:ext uri="{BB962C8B-B14F-4D97-AF65-F5344CB8AC3E}">
        <p14:creationId xmlns:p14="http://schemas.microsoft.com/office/powerpoint/2010/main" val="75873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 This is a sample agenda for the slides as organized in the template. Reorganize the agenda slides – as needed – based on the various agendas at your health center. Even though this section does not have as many slides, use the time to provide background on important topics for your center and its governance.</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52</a:t>
            </a:fld>
            <a:endParaRPr lang="en-US" dirty="0"/>
          </a:p>
        </p:txBody>
      </p:sp>
    </p:spTree>
    <p:extLst>
      <p:ext uri="{BB962C8B-B14F-4D97-AF65-F5344CB8AC3E}">
        <p14:creationId xmlns:p14="http://schemas.microsoft.com/office/powerpoint/2010/main" val="1985982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Strategic planning is the board and management team’s attempt to create the health center’s future, achieve its vision, advance its mission, and exert some influence over an uncertain future. </a:t>
            </a:r>
            <a:r>
              <a:rPr lang="en-US" sz="1100" b="0" dirty="0"/>
              <a:t>It is both a good governance practice to have a strategic plan in place, as well as a requirement of the Health Center Program. Use this slide to provide background on the health center’s current strategic plan, being sure to outline board involvement in the planning process and in oversight of plan implementation. </a:t>
            </a:r>
          </a:p>
        </p:txBody>
      </p:sp>
      <p:sp>
        <p:nvSpPr>
          <p:cNvPr id="4" name="Slide Number Placeholder 3"/>
          <p:cNvSpPr>
            <a:spLocks noGrp="1"/>
          </p:cNvSpPr>
          <p:nvPr>
            <p:ph type="sldNum" sz="quarter" idx="5"/>
          </p:nvPr>
        </p:nvSpPr>
        <p:spPr/>
        <p:txBody>
          <a:bodyPr/>
          <a:lstStyle/>
          <a:p>
            <a:fld id="{F5C46209-2136-F44B-918E-10CBFA1D56FB}" type="slidenum">
              <a:rPr lang="en-US" smtClean="0"/>
              <a:t>53</a:t>
            </a:fld>
            <a:endParaRPr lang="en-US" dirty="0"/>
          </a:p>
        </p:txBody>
      </p:sp>
    </p:spTree>
    <p:extLst>
      <p:ext uri="{BB962C8B-B14F-4D97-AF65-F5344CB8AC3E}">
        <p14:creationId xmlns:p14="http://schemas.microsoft.com/office/powerpoint/2010/main" val="1677212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Use this slide to provide a list of other internal or external issues impacting the center. One example might be ensuring new members understand the transition from “volume” to “value.” A publication is available from NACHC for board members on this topic (Payment Reform Fundamentals for Health Center Boards, https://conferences.nachc.org/nachc/articles/163/view). </a:t>
            </a:r>
          </a:p>
        </p:txBody>
      </p:sp>
      <p:sp>
        <p:nvSpPr>
          <p:cNvPr id="4" name="Slide Number Placeholder 3"/>
          <p:cNvSpPr>
            <a:spLocks noGrp="1"/>
          </p:cNvSpPr>
          <p:nvPr>
            <p:ph type="sldNum" sz="quarter" idx="5"/>
          </p:nvPr>
        </p:nvSpPr>
        <p:spPr/>
        <p:txBody>
          <a:bodyPr/>
          <a:lstStyle/>
          <a:p>
            <a:fld id="{F5C46209-2136-F44B-918E-10CBFA1D56FB}" type="slidenum">
              <a:rPr lang="en-US" smtClean="0"/>
              <a:t>54</a:t>
            </a:fld>
            <a:endParaRPr lang="en-US" dirty="0"/>
          </a:p>
        </p:txBody>
      </p:sp>
    </p:spTree>
    <p:extLst>
      <p:ext uri="{BB962C8B-B14F-4D97-AF65-F5344CB8AC3E}">
        <p14:creationId xmlns:p14="http://schemas.microsoft.com/office/powerpoint/2010/main" val="3230692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This section could include a timeline of significant events and board decisions along with impact. Note: NACHC has a series of articles that discuss how various components of health center governance were impacted by the pandemic available at https://www.healthcenterinfo.org/priority-topics/covid-19/covid-19-resources-governance/.</a:t>
            </a:r>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55</a:t>
            </a:fld>
            <a:endParaRPr lang="en-US" dirty="0"/>
          </a:p>
        </p:txBody>
      </p:sp>
    </p:spTree>
    <p:extLst>
      <p:ext uri="{BB962C8B-B14F-4D97-AF65-F5344CB8AC3E}">
        <p14:creationId xmlns:p14="http://schemas.microsoft.com/office/powerpoint/2010/main" val="4179844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 </a:t>
            </a:r>
            <a:r>
              <a:rPr lang="en-US" sz="1100" dirty="0">
                <a:solidFill>
                  <a:srgbClr val="202124"/>
                </a:solidFill>
                <a:effectLst/>
                <a:ea typeface="Calibri" panose="020F0502020204030204" pitchFamily="34" charset="0"/>
              </a:rPr>
              <a:t>Strategic questions guide the organization from current to future state in partnership with the CEO. While a board often engages in this during strategic planning, it is not reserved solely for that process. The pandemic, for example, presented a need ask strategic questions on an ongoing basis – for example: What business model makes sense for our patients (In-person vs telehealth etc.)? What role will telehealth play in the mid- to long-term future for our center? Do we need to assess our sites and how we serve patients?  Generative questions are posed when the board thinks about the future and tackles questions core to its mission, vision, and values such as: Has the pandemic impacted the mission and vision of the center? Answers to generative questions often help shape fiduciary oversight and health center strategy.</a:t>
            </a:r>
            <a:r>
              <a:rPr lang="en-US" sz="1100" dirty="0">
                <a:effectLst/>
                <a:ea typeface="Calibri" panose="020F0502020204030204" pitchFamily="34" charset="0"/>
                <a:cs typeface="Times New Roman" panose="02020603050405020304" pitchFamily="18" charset="0"/>
              </a:rPr>
              <a:t> </a:t>
            </a:r>
            <a:endParaRPr lang="en-US" sz="1100" dirty="0"/>
          </a:p>
          <a:p>
            <a:endParaRPr lang="en-US" sz="1100" dirty="0"/>
          </a:p>
          <a:p>
            <a:r>
              <a:rPr lang="en-US" sz="1100" dirty="0"/>
              <a:t>This provides an opportunity to discuss how your board engages on strategic thinking and robust discussion on a routine basis. The slide may tee up discussions coming soon to help familiarize new members.</a:t>
            </a:r>
          </a:p>
        </p:txBody>
      </p:sp>
      <p:sp>
        <p:nvSpPr>
          <p:cNvPr id="4" name="Slide Number Placeholder 3"/>
          <p:cNvSpPr>
            <a:spLocks noGrp="1"/>
          </p:cNvSpPr>
          <p:nvPr>
            <p:ph type="sldNum" sz="quarter" idx="5"/>
          </p:nvPr>
        </p:nvSpPr>
        <p:spPr/>
        <p:txBody>
          <a:bodyPr/>
          <a:lstStyle/>
          <a:p>
            <a:fld id="{F5C46209-2136-F44B-918E-10CBFA1D56FB}" type="slidenum">
              <a:rPr lang="en-US" smtClean="0"/>
              <a:t>56</a:t>
            </a:fld>
            <a:endParaRPr lang="en-US" dirty="0"/>
          </a:p>
        </p:txBody>
      </p:sp>
    </p:spTree>
    <p:extLst>
      <p:ext uri="{BB962C8B-B14F-4D97-AF65-F5344CB8AC3E}">
        <p14:creationId xmlns:p14="http://schemas.microsoft.com/office/powerpoint/2010/main" val="2351879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slides to cover the board’s role in fundraising, advocacy, and other areas as appropriate for your board. For example, does the board participate in allowable advocacy? How? Does the board raise funds or does the center have an associated foundation? What do new board members need to know?</a:t>
            </a:r>
          </a:p>
        </p:txBody>
      </p:sp>
      <p:sp>
        <p:nvSpPr>
          <p:cNvPr id="4" name="Slide Number Placeholder 3"/>
          <p:cNvSpPr>
            <a:spLocks noGrp="1"/>
          </p:cNvSpPr>
          <p:nvPr>
            <p:ph type="sldNum" sz="quarter" idx="5"/>
          </p:nvPr>
        </p:nvSpPr>
        <p:spPr/>
        <p:txBody>
          <a:bodyPr/>
          <a:lstStyle/>
          <a:p>
            <a:fld id="{F5C46209-2136-F44B-918E-10CBFA1D56FB}" type="slidenum">
              <a:rPr lang="en-US" smtClean="0"/>
              <a:t>57</a:t>
            </a:fld>
            <a:endParaRPr lang="en-US" dirty="0"/>
          </a:p>
        </p:txBody>
      </p:sp>
    </p:spTree>
    <p:extLst>
      <p:ext uri="{BB962C8B-B14F-4D97-AF65-F5344CB8AC3E}">
        <p14:creationId xmlns:p14="http://schemas.microsoft.com/office/powerpoint/2010/main" val="3062787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You may find that participants ask questions throughout the presentation.  This Q&amp;A section opens the door for follow-up questions that may arise after the meeting that could be easily answered in the interim. This also provides the space that a culture of inquiry and transparency important for boards.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If your board has a “board buddy/mentor” program, consider having each buddy/mentor reach out to their mentee after each session to check-in and answer additional questions. </a:t>
            </a:r>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58</a:t>
            </a:fld>
            <a:endParaRPr lang="en-US" dirty="0"/>
          </a:p>
        </p:txBody>
      </p:sp>
    </p:spTree>
    <p:extLst>
      <p:ext uri="{BB962C8B-B14F-4D97-AF65-F5344CB8AC3E}">
        <p14:creationId xmlns:p14="http://schemas.microsoft.com/office/powerpoint/2010/main" val="3024811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You may want to encourage board members to learn more about overall board roles by reading parts of NACHC’s Governance Guide for Health Center Boards (https://www.healthcenterinfo.org/details/?id=2302). You may also want to incorporate more about Health Center Program Compliance and the Operational Site visit; the Primary Care Association of Nebraska has a multi-part video series available to boards (https://www.healthcenterinfo.org/details/?id=2912). Additionally, the Health Center Resource Clearinghouse contains a robust library of additional toolkits, articles, videos and modules to support health center boards. </a:t>
            </a:r>
          </a:p>
        </p:txBody>
      </p:sp>
      <p:sp>
        <p:nvSpPr>
          <p:cNvPr id="4" name="Slide Number Placeholder 3"/>
          <p:cNvSpPr>
            <a:spLocks noGrp="1"/>
          </p:cNvSpPr>
          <p:nvPr>
            <p:ph type="sldNum" sz="quarter" idx="5"/>
          </p:nvPr>
        </p:nvSpPr>
        <p:spPr/>
        <p:txBody>
          <a:bodyPr/>
          <a:lstStyle/>
          <a:p>
            <a:fld id="{F5C46209-2136-F44B-918E-10CBFA1D56FB}" type="slidenum">
              <a:rPr lang="en-US" smtClean="0"/>
              <a:t>59</a:t>
            </a:fld>
            <a:endParaRPr lang="en-US" dirty="0"/>
          </a:p>
        </p:txBody>
      </p:sp>
    </p:spTree>
    <p:extLst>
      <p:ext uri="{BB962C8B-B14F-4D97-AF65-F5344CB8AC3E}">
        <p14:creationId xmlns:p14="http://schemas.microsoft.com/office/powerpoint/2010/main" val="391709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Notes: This slide shares recent data about health centers overall. Information is from the Community Health Center Chartbook 2021 (https://www.nachc.org/research-and-data/research-fact-sheets-and-infographics/2021-community-health-center-chartbook/), which is updated annually. You may also consider reaching to your State or Regional Primary Care Association (PCA) for additional data about your state or region; to find out what PCA serves your region, visit a directory at https://www.nachc.org/about-nachc/state-affiliates/state-regional-pca-listing/.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Potential 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Today, Community Health Centers are America’s largest and most successful primary care system, providing access to quality, affordable, preventive medical, dental, behavioral health and vision care to more than </a:t>
            </a:r>
            <a:r>
              <a:rPr lang="en-US" b="0" i="0" dirty="0">
                <a:solidFill>
                  <a:schemeClr val="bg1"/>
                </a:solidFill>
              </a:rPr>
              <a:t>30 million Americans through more than 12,000 service delivery locations. </a:t>
            </a:r>
            <a:r>
              <a:rPr lang="en-US" sz="1200" dirty="0">
                <a:solidFill>
                  <a:schemeClr val="bg1"/>
                </a:solidFill>
              </a:rPr>
              <a:t>Health Centers:</a:t>
            </a:r>
          </a:p>
          <a:p>
            <a:pPr marL="285750" indent="-285750">
              <a:buFont typeface="Arial" panose="020B0604020202020204" pitchFamily="34" charset="0"/>
              <a:buChar char="•"/>
            </a:pPr>
            <a:r>
              <a:rPr lang="en-US" sz="1200" dirty="0">
                <a:solidFill>
                  <a:schemeClr val="bg1"/>
                </a:solidFill>
              </a:rPr>
              <a:t>Save, on average, 24% per Medicaid patient compared to other providers.</a:t>
            </a:r>
          </a:p>
          <a:p>
            <a:pPr marL="285750" indent="-285750">
              <a:buFont typeface="Arial" panose="020B0604020202020204" pitchFamily="34" charset="0"/>
              <a:buChar char="•"/>
            </a:pPr>
            <a:r>
              <a:rPr lang="en-US" sz="1200" dirty="0">
                <a:solidFill>
                  <a:schemeClr val="bg1"/>
                </a:solidFill>
              </a:rPr>
              <a:t>Have had longstanding bi-partisan political support from policymakers at all levels – including local and state officials, Congress and the Executive Branch.</a:t>
            </a:r>
          </a:p>
          <a:p>
            <a:pPr marL="285750" indent="-285750">
              <a:buFont typeface="Arial" panose="020B0604020202020204" pitchFamily="34" charset="0"/>
              <a:buChar char="•"/>
            </a:pPr>
            <a:r>
              <a:rPr lang="en-US" sz="1200" dirty="0">
                <a:solidFill>
                  <a:schemeClr val="bg1"/>
                </a:solidFill>
              </a:rPr>
              <a:t>The consumer majority board model remains at the heart of health centers today.</a:t>
            </a:r>
          </a:p>
        </p:txBody>
      </p:sp>
      <p:sp>
        <p:nvSpPr>
          <p:cNvPr id="4" name="Slide Number Placeholder 3"/>
          <p:cNvSpPr>
            <a:spLocks noGrp="1"/>
          </p:cNvSpPr>
          <p:nvPr>
            <p:ph type="sldNum" sz="quarter" idx="5"/>
          </p:nvPr>
        </p:nvSpPr>
        <p:spPr/>
        <p:txBody>
          <a:bodyPr/>
          <a:lstStyle/>
          <a:p>
            <a:fld id="{F5C46209-2136-F44B-918E-10CBFA1D56FB}" type="slidenum">
              <a:rPr lang="en-US" smtClean="0"/>
              <a:t>6</a:t>
            </a:fld>
            <a:endParaRPr lang="en-US" dirty="0"/>
          </a:p>
        </p:txBody>
      </p:sp>
    </p:spTree>
    <p:extLst>
      <p:ext uri="{BB962C8B-B14F-4D97-AF65-F5344CB8AC3E}">
        <p14:creationId xmlns:p14="http://schemas.microsoft.com/office/powerpoint/2010/main" val="3591488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C46209-2136-F44B-918E-10CBFA1D56FB}" type="slidenum">
              <a:rPr lang="en-US" smtClean="0"/>
              <a:t>60</a:t>
            </a:fld>
            <a:endParaRPr lang="en-US" dirty="0"/>
          </a:p>
        </p:txBody>
      </p:sp>
    </p:spTree>
    <p:extLst>
      <p:ext uri="{BB962C8B-B14F-4D97-AF65-F5344CB8AC3E}">
        <p14:creationId xmlns:p14="http://schemas.microsoft.com/office/powerpoint/2010/main" val="226074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Adapt this slide to include the center’s mission, vision, and values. These foundational elements should be provided to board members for review early in the orientation process.  You will be referencing these items throughout the sessions, and you can refer back to these important items throughout the sessions.  </a:t>
            </a:r>
          </a:p>
        </p:txBody>
      </p:sp>
      <p:sp>
        <p:nvSpPr>
          <p:cNvPr id="4" name="Slide Number Placeholder 3"/>
          <p:cNvSpPr>
            <a:spLocks noGrp="1"/>
          </p:cNvSpPr>
          <p:nvPr>
            <p:ph type="sldNum" sz="quarter" idx="5"/>
          </p:nvPr>
        </p:nvSpPr>
        <p:spPr/>
        <p:txBody>
          <a:bodyPr/>
          <a:lstStyle/>
          <a:p>
            <a:fld id="{F5C46209-2136-F44B-918E-10CBFA1D56FB}" type="slidenum">
              <a:rPr lang="en-US" smtClean="0"/>
              <a:t>7</a:t>
            </a:fld>
            <a:endParaRPr lang="en-US" dirty="0"/>
          </a:p>
        </p:txBody>
      </p:sp>
    </p:spTree>
    <p:extLst>
      <p:ext uri="{BB962C8B-B14F-4D97-AF65-F5344CB8AC3E}">
        <p14:creationId xmlns:p14="http://schemas.microsoft.com/office/powerpoint/2010/main" val="223762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Use this slide to provide a high-level overview of the key operating statistics for the health center.</a:t>
            </a:r>
          </a:p>
          <a:p>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8</a:t>
            </a:fld>
            <a:endParaRPr lang="en-US" dirty="0"/>
          </a:p>
        </p:txBody>
      </p:sp>
    </p:spTree>
    <p:extLst>
      <p:ext uri="{BB962C8B-B14F-4D97-AF65-F5344CB8AC3E}">
        <p14:creationId xmlns:p14="http://schemas.microsoft.com/office/powerpoint/2010/main" val="177060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Notes: This slide can provide site locations and images of sites for board member awareness.</a:t>
            </a:r>
            <a:endParaRPr lang="en-US" dirty="0"/>
          </a:p>
          <a:p>
            <a:endParaRPr lang="en-US" dirty="0"/>
          </a:p>
        </p:txBody>
      </p:sp>
      <p:sp>
        <p:nvSpPr>
          <p:cNvPr id="4" name="Slide Number Placeholder 3"/>
          <p:cNvSpPr>
            <a:spLocks noGrp="1"/>
          </p:cNvSpPr>
          <p:nvPr>
            <p:ph type="sldNum" sz="quarter" idx="5"/>
          </p:nvPr>
        </p:nvSpPr>
        <p:spPr/>
        <p:txBody>
          <a:bodyPr/>
          <a:lstStyle/>
          <a:p>
            <a:fld id="{F5C46209-2136-F44B-918E-10CBFA1D56FB}" type="slidenum">
              <a:rPr lang="en-US" smtClean="0"/>
              <a:t>9</a:t>
            </a:fld>
            <a:endParaRPr lang="en-US" dirty="0"/>
          </a:p>
        </p:txBody>
      </p:sp>
    </p:spTree>
    <p:extLst>
      <p:ext uri="{BB962C8B-B14F-4D97-AF65-F5344CB8AC3E}">
        <p14:creationId xmlns:p14="http://schemas.microsoft.com/office/powerpoint/2010/main" val="543890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6244482" y="826158"/>
            <a:ext cx="4652117" cy="2961586"/>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6244377" y="3776859"/>
            <a:ext cx="4652117" cy="2965841"/>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7162800" y="4199860"/>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7010400" y="1390960"/>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30" name="Прямоугольник 19">
            <a:extLst>
              <a:ext uri="{FF2B5EF4-FFF2-40B4-BE49-F238E27FC236}">
                <a16:creationId xmlns:a16="http://schemas.microsoft.com/office/drawing/2014/main" id="{4B4D1459-27E3-0947-A308-088C7290BAEE}"/>
              </a:ext>
            </a:extLst>
          </p:cNvPr>
          <p:cNvSpPr/>
          <p:nvPr userDrawn="1"/>
        </p:nvSpPr>
        <p:spPr>
          <a:xfrm flipH="1">
            <a:off x="491825" y="854901"/>
            <a:ext cx="4799206" cy="2965841"/>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1" name="Прямоугольник 18">
            <a:extLst>
              <a:ext uri="{FF2B5EF4-FFF2-40B4-BE49-F238E27FC236}">
                <a16:creationId xmlns:a16="http://schemas.microsoft.com/office/drawing/2014/main" id="{C7078C5C-756F-7C4F-92C6-1BAC1790B151}"/>
              </a:ext>
            </a:extLst>
          </p:cNvPr>
          <p:cNvSpPr/>
          <p:nvPr userDrawn="1"/>
        </p:nvSpPr>
        <p:spPr>
          <a:xfrm flipH="1">
            <a:off x="491825" y="3820742"/>
            <a:ext cx="4918374" cy="2961586"/>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1445171" y="4222057"/>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33" name="Текст 3">
            <a:extLst>
              <a:ext uri="{FF2B5EF4-FFF2-40B4-BE49-F238E27FC236}">
                <a16:creationId xmlns:a16="http://schemas.microsoft.com/office/drawing/2014/main" id="{3C4A345F-4B46-4F4F-AF41-26C760D86133}"/>
              </a:ext>
            </a:extLst>
          </p:cNvPr>
          <p:cNvSpPr>
            <a:spLocks noGrp="1"/>
          </p:cNvSpPr>
          <p:nvPr>
            <p:ph type="body" sz="quarter" idx="26" hasCustomPrompt="1"/>
          </p:nvPr>
        </p:nvSpPr>
        <p:spPr>
          <a:xfrm>
            <a:off x="1199919" y="122836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2345649"/>
            <a:ext cx="6099952" cy="451235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a:xfrm>
            <a:off x="4907868" y="6356350"/>
            <a:ext cx="2376264" cy="365125"/>
          </a:xfrm>
          <a:prstGeom prst="rect">
            <a:avLst/>
          </a:prstGeom>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2"/>
            <a:ext cx="12192000" cy="2345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1" name="Footer Placeholder 5">
            <a:extLst>
              <a:ext uri="{FF2B5EF4-FFF2-40B4-BE49-F238E27FC236}">
                <a16:creationId xmlns:a16="http://schemas.microsoft.com/office/drawing/2014/main" id="{FD33AEB5-517B-4F8E-8B5F-A0F91A05E092}"/>
              </a:ext>
            </a:extLst>
          </p:cNvPr>
          <p:cNvSpPr txBox="1">
            <a:spLocks/>
          </p:cNvSpPr>
          <p:nvPr userDrawn="1"/>
        </p:nvSpPr>
        <p:spPr>
          <a:xfrm>
            <a:off x="2895600" y="6356350"/>
            <a:ext cx="5562600" cy="365125"/>
          </a:xfrm>
          <a:prstGeom prst="rect">
            <a:avLst/>
          </a:prstGeom>
        </p:spPr>
        <p:txBody>
          <a:bodyPr/>
          <a:lstStyle>
            <a:defPPr>
              <a:defRPr lang="en-US"/>
            </a:defPPr>
            <a:lvl1pPr marL="0" algn="ct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Board Member Orientation</a:t>
            </a:r>
          </a:p>
          <a:p>
            <a:r>
              <a:rPr lang="en-US"/>
              <a:t>Template designed by the National Association of Community Health Centers</a:t>
            </a:r>
            <a:endParaRPr lang="en-US" dirty="0"/>
          </a:p>
        </p:txBody>
      </p:sp>
    </p:spTree>
    <p:extLst>
      <p:ext uri="{BB962C8B-B14F-4D97-AF65-F5344CB8AC3E}">
        <p14:creationId xmlns:p14="http://schemas.microsoft.com/office/powerpoint/2010/main" val="23833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a:xfrm>
            <a:off x="4907868" y="6356350"/>
            <a:ext cx="2376264" cy="365125"/>
          </a:xfrm>
          <a:prstGeom prst="rect">
            <a:avLst/>
          </a:prstGeom>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5873160" y="23856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5909735" y="35052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96175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64636" y="329989"/>
            <a:ext cx="8589164" cy="845668"/>
          </a:xfrm>
          <a:prstGeom prst="rect">
            <a:avLst/>
          </a:prstGeom>
        </p:spPr>
        <p:txBody>
          <a:bodyPr/>
          <a:lstStyle/>
          <a:p>
            <a:r>
              <a:rPr lang="en-US"/>
              <a:t>Click to edit Master title style</a:t>
            </a:r>
            <a:endParaRPr lang="en-US" dirty="0"/>
          </a:p>
        </p:txBody>
      </p:sp>
      <p:sp>
        <p:nvSpPr>
          <p:cNvPr id="3" name="Text Placeholder 2"/>
          <p:cNvSpPr>
            <a:spLocks noGrp="1"/>
          </p:cNvSpPr>
          <p:nvPr>
            <p:ph idx="1"/>
          </p:nvPr>
        </p:nvSpPr>
        <p:spPr>
          <a:xfrm>
            <a:off x="838200" y="1464906"/>
            <a:ext cx="10515600" cy="47120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90FD05ED-B1A6-48B5-B03A-314C725C1BBD}"/>
              </a:ext>
            </a:extLst>
          </p:cNvPr>
          <p:cNvSpPr>
            <a:spLocks noGrp="1"/>
          </p:cNvSpPr>
          <p:nvPr>
            <p:ph type="ftr" sz="quarter" idx="11"/>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149244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FA70DE-067A-4EF6-A5B7-AF1CB0BF58B9}"/>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4" name="Footer Placeholder 5">
            <a:extLst>
              <a:ext uri="{FF2B5EF4-FFF2-40B4-BE49-F238E27FC236}">
                <a16:creationId xmlns:a16="http://schemas.microsoft.com/office/drawing/2014/main" id="{2624F0CA-3E47-4A97-AA7F-52BC30C0A4B7}"/>
              </a:ext>
            </a:extLst>
          </p:cNvPr>
          <p:cNvSpPr>
            <a:spLocks noGrp="1"/>
          </p:cNvSpPr>
          <p:nvPr>
            <p:ph type="ftr" sz="quarter" idx="12"/>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191637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03365" y="812467"/>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5">
            <a:extLst>
              <a:ext uri="{FF2B5EF4-FFF2-40B4-BE49-F238E27FC236}">
                <a16:creationId xmlns:a16="http://schemas.microsoft.com/office/drawing/2014/main" id="{AF943523-5118-4D54-8B1E-24796BF8A01A}"/>
              </a:ext>
            </a:extLst>
          </p:cNvPr>
          <p:cNvSpPr>
            <a:spLocks noGrp="1"/>
          </p:cNvSpPr>
          <p:nvPr>
            <p:ph type="ftr" sz="quarter" idx="3"/>
          </p:nvPr>
        </p:nvSpPr>
        <p:spPr>
          <a:xfrm>
            <a:off x="5217236" y="6250138"/>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303152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11310" y="247570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63117" y="239172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9" name="Footer Placeholder 5">
            <a:extLst>
              <a:ext uri="{FF2B5EF4-FFF2-40B4-BE49-F238E27FC236}">
                <a16:creationId xmlns:a16="http://schemas.microsoft.com/office/drawing/2014/main" id="{198B80C7-1A34-47BC-876C-7D7DE29C2AFB}"/>
              </a:ext>
            </a:extLst>
          </p:cNvPr>
          <p:cNvSpPr>
            <a:spLocks noGrp="1"/>
          </p:cNvSpPr>
          <p:nvPr>
            <p:ph type="ftr" sz="quarter" idx="32"/>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75983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13" name="Footer Placeholder 5">
            <a:extLst>
              <a:ext uri="{FF2B5EF4-FFF2-40B4-BE49-F238E27FC236}">
                <a16:creationId xmlns:a16="http://schemas.microsoft.com/office/drawing/2014/main" id="{72BD3D30-435D-4F86-B23A-4D4E4FCC39EC}"/>
              </a:ext>
            </a:extLst>
          </p:cNvPr>
          <p:cNvSpPr>
            <a:spLocks noGrp="1"/>
          </p:cNvSpPr>
          <p:nvPr>
            <p:ph type="ftr" sz="quarter" idx="3"/>
          </p:nvPr>
        </p:nvSpPr>
        <p:spPr>
          <a:xfrm>
            <a:off x="5422268" y="6233021"/>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342064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895600" y="6356350"/>
            <a:ext cx="5562600" cy="365125"/>
          </a:xfrm>
          <a:prstGeom prst="rect">
            <a:avLst/>
          </a:prstGeom>
        </p:spPr>
        <p:txBody>
          <a:bodyPr/>
          <a:lstStyle>
            <a:lvl1pPr>
              <a:defRPr/>
            </a:lvl1pPr>
          </a:lstStyle>
          <a:p>
            <a:r>
              <a:rPr lang="en-US" dirty="0"/>
              <a:t>Board Member Orientation</a:t>
            </a:r>
          </a:p>
          <a:p>
            <a:r>
              <a:rPr lang="en-US" dirty="0"/>
              <a:t>Template designed by the National Association of Community Health Centers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98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
        <p:nvSpPr>
          <p:cNvPr id="10" name="Footer Placeholder 5">
            <a:extLst>
              <a:ext uri="{FF2B5EF4-FFF2-40B4-BE49-F238E27FC236}">
                <a16:creationId xmlns:a16="http://schemas.microsoft.com/office/drawing/2014/main" id="{547E75FF-08B9-4AA7-BAEE-B31C70313395}"/>
              </a:ext>
            </a:extLst>
          </p:cNvPr>
          <p:cNvSpPr>
            <a:spLocks noGrp="1"/>
          </p:cNvSpPr>
          <p:nvPr>
            <p:ph type="ftr" sz="quarter" idx="3"/>
          </p:nvPr>
        </p:nvSpPr>
        <p:spPr>
          <a:xfrm>
            <a:off x="2895600" y="6356350"/>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130079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9"/>
          <a:stretch>
            <a:fillRect/>
          </a:stretch>
        </p:blipFill>
        <p:spPr>
          <a:xfrm>
            <a:off x="838200" y="6353489"/>
            <a:ext cx="1387613" cy="367986"/>
          </a:xfrm>
          <a:prstGeom prst="rect">
            <a:avLst/>
          </a:prstGeom>
        </p:spPr>
      </p:pic>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0"/>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
        <p:nvSpPr>
          <p:cNvPr id="11" name="Footer Placeholder 5">
            <a:extLst>
              <a:ext uri="{FF2B5EF4-FFF2-40B4-BE49-F238E27FC236}">
                <a16:creationId xmlns:a16="http://schemas.microsoft.com/office/drawing/2014/main" id="{BA24FFF4-EA01-4FDC-A8C5-D295B641904D}"/>
              </a:ext>
            </a:extLst>
          </p:cNvPr>
          <p:cNvSpPr>
            <a:spLocks noGrp="1"/>
          </p:cNvSpPr>
          <p:nvPr>
            <p:ph type="ftr" sz="quarter" idx="3"/>
          </p:nvPr>
        </p:nvSpPr>
        <p:spPr>
          <a:xfrm>
            <a:off x="2895600" y="6356350"/>
            <a:ext cx="5562600" cy="365125"/>
          </a:xfrm>
          <a:prstGeom prst="rect">
            <a:avLst/>
          </a:prstGeom>
        </p:spPr>
        <p:txBody>
          <a:bodyPr/>
          <a:lstStyle>
            <a:lvl1pPr algn="ctr">
              <a:defRPr sz="1200">
                <a:solidFill>
                  <a:schemeClr val="tx1">
                    <a:lumMod val="50000"/>
                    <a:lumOff val="50000"/>
                  </a:schemeClr>
                </a:solidFill>
              </a:defRPr>
            </a:lvl1pPr>
          </a:lstStyle>
          <a:p>
            <a:r>
              <a:rPr lang="en-US" dirty="0"/>
              <a:t>Board Member Orientation</a:t>
            </a:r>
          </a:p>
          <a:p>
            <a:r>
              <a:rPr lang="en-US" dirty="0"/>
              <a:t>Template designed by the National Association of Community Health Centers</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66" r:id="rId5"/>
    <p:sldLayoutId id="2147483664" r:id="rId6"/>
    <p:sldLayoutId id="2147483665" r:id="rId7"/>
    <p:sldLayoutId id="2147483671" r:id="rId8"/>
    <p:sldLayoutId id="2147483667" r:id="rId9"/>
    <p:sldLayoutId id="2147483668" r:id="rId10"/>
    <p:sldLayoutId id="2147483669" r:id="rId11"/>
    <p:sldLayoutId id="2147483670" r:id="rId12"/>
    <p:sldLayoutId id="2147483673" r:id="rId13"/>
    <p:sldLayoutId id="2147483672" r:id="rId14"/>
    <p:sldLayoutId id="2147483674" r:id="rId15"/>
    <p:sldLayoutId id="2147483677" r:id="rId16"/>
    <p:sldLayoutId id="2147483681" r:id="rId17"/>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hyperlink" Target="https://www.healthcenterinfo.org/details/?id=2302" TargetMode="External"/><Relationship Id="rId3" Type="http://schemas.openxmlformats.org/officeDocument/2006/relationships/image" Target="../media/image21.emf"/><Relationship Id="rId7" Type="http://schemas.openxmlformats.org/officeDocument/2006/relationships/diagramColors" Target="../diagrams/colors1.xml"/><Relationship Id="rId12"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23.emf"/><Relationship Id="rId5" Type="http://schemas.openxmlformats.org/officeDocument/2006/relationships/diagramLayout" Target="../diagrams/layout1.xml"/><Relationship Id="rId10" Type="http://schemas.openxmlformats.org/officeDocument/2006/relationships/hyperlink" Target="https://bphc.hrsa.gov/" TargetMode="External"/><Relationship Id="rId4" Type="http://schemas.openxmlformats.org/officeDocument/2006/relationships/diagramData" Target="../diagrams/data1.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healthcenterinfo.org/details/?id=2668"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phc.hrsa.gov/programrequirements/compliancemanual/chapter-19.html#titletop"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bphc.hrsa.gov/programrequirements/compliancemanual/chapter-20.html#titletop"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centerinfo.org/details/?id=2302"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healthcenterinfo.org/details/?id=2912"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conferences.nachc.org/nachc/articles/3879/view"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hyperlink" Target="https://www.healthcenterinfo.org/details/?id=2866"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healthcenterinfo.org/details/?id=2152"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hyperlink" Target="https://www.healthcenterinfo.org/details/?id=3048"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healthcenterinfo.org/details/?id=2302" TargetMode="External"/><Relationship Id="rId7" Type="http://schemas.openxmlformats.org/officeDocument/2006/relationships/diagramColors" Target="../diagrams/colors4.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althcenterinfo.org/details/?id=2152" TargetMode="External"/><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healthcenterinfo.org/details/?id=304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lthcenterinfo.org/details/?id=2152"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s://www.healthcenterinfo.org/details/?id=304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healthcenterinfo.org/details/?id=2302" TargetMode="External"/><Relationship Id="rId7"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hyperlink" Target="https://www.healthcenterinfo.org/details/?id=2912" TargetMode="External"/><Relationship Id="rId5" Type="http://schemas.openxmlformats.org/officeDocument/2006/relationships/image" Target="../media/image21.emf"/><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nachc.org/research-and-data/research-fact-sheets-and-infographics/2021-community-health-center-chartbook/"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mailto:trainings@nachc.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73FFBC-1AF0-4C6D-8FBD-BCF99F7B68E4}"/>
              </a:ext>
            </a:extLst>
          </p:cNvPr>
          <p:cNvSpPr>
            <a:spLocks noGrp="1"/>
          </p:cNvSpPr>
          <p:nvPr>
            <p:ph type="subTitle" idx="1"/>
          </p:nvPr>
        </p:nvSpPr>
        <p:spPr>
          <a:xfrm>
            <a:off x="5181600" y="4826000"/>
            <a:ext cx="5610999" cy="1655762"/>
          </a:xfrm>
        </p:spPr>
        <p:txBody>
          <a:bodyPr>
            <a:normAutofit fontScale="92500"/>
          </a:bodyPr>
          <a:lstStyle/>
          <a:p>
            <a:r>
              <a:rPr lang="en-US" dirty="0"/>
              <a:t>PowerPoint Template</a:t>
            </a:r>
          </a:p>
          <a:p>
            <a:endParaRPr lang="en-US" dirty="0"/>
          </a:p>
          <a:p>
            <a:r>
              <a:rPr lang="en-US" dirty="0"/>
              <a:t>Note: This template can be adapted by health centers for new board member orientation. </a:t>
            </a:r>
          </a:p>
        </p:txBody>
      </p:sp>
      <p:sp>
        <p:nvSpPr>
          <p:cNvPr id="3" name="Title 2">
            <a:extLst>
              <a:ext uri="{FF2B5EF4-FFF2-40B4-BE49-F238E27FC236}">
                <a16:creationId xmlns:a16="http://schemas.microsoft.com/office/drawing/2014/main" id="{D11CCA8E-1978-44B9-8667-C5593115F209}"/>
              </a:ext>
            </a:extLst>
          </p:cNvPr>
          <p:cNvSpPr>
            <a:spLocks noGrp="1"/>
          </p:cNvSpPr>
          <p:nvPr>
            <p:ph type="ctrTitle"/>
          </p:nvPr>
        </p:nvSpPr>
        <p:spPr>
          <a:xfrm>
            <a:off x="5181600" y="2438400"/>
            <a:ext cx="6780618" cy="2387600"/>
          </a:xfrm>
        </p:spPr>
        <p:txBody>
          <a:bodyPr/>
          <a:lstStyle/>
          <a:p>
            <a:r>
              <a:rPr lang="en-US" dirty="0"/>
              <a:t>New Board Member Orientation</a:t>
            </a:r>
          </a:p>
        </p:txBody>
      </p:sp>
      <p:sp>
        <p:nvSpPr>
          <p:cNvPr id="4" name="TextBox 3">
            <a:extLst>
              <a:ext uri="{FF2B5EF4-FFF2-40B4-BE49-F238E27FC236}">
                <a16:creationId xmlns:a16="http://schemas.microsoft.com/office/drawing/2014/main" id="{708BB5A2-3989-4F78-A827-C1FE9940B878}"/>
              </a:ext>
            </a:extLst>
          </p:cNvPr>
          <p:cNvSpPr txBox="1"/>
          <p:nvPr/>
        </p:nvSpPr>
        <p:spPr>
          <a:xfrm>
            <a:off x="304800" y="304800"/>
            <a:ext cx="3048000" cy="369332"/>
          </a:xfrm>
          <a:prstGeom prst="rect">
            <a:avLst/>
          </a:prstGeom>
          <a:noFill/>
        </p:spPr>
        <p:txBody>
          <a:bodyPr wrap="square" rtlCol="0">
            <a:spAutoFit/>
          </a:bodyPr>
          <a:lstStyle/>
          <a:p>
            <a:r>
              <a:rPr lang="en-US" dirty="0">
                <a:solidFill>
                  <a:schemeClr val="bg1"/>
                </a:solidFill>
              </a:rPr>
              <a:t>Template developed by</a:t>
            </a:r>
          </a:p>
        </p:txBody>
      </p:sp>
    </p:spTree>
    <p:extLst>
      <p:ext uri="{BB962C8B-B14F-4D97-AF65-F5344CB8AC3E}">
        <p14:creationId xmlns:p14="http://schemas.microsoft.com/office/powerpoint/2010/main" val="190389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F2FB4C-E117-4210-BDB5-1241845959CB}"/>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D3E1F0E7-5435-4E32-962A-F07D90EF4FDF}"/>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10</a:t>
            </a:fld>
            <a:endParaRPr lang="en-US" dirty="0">
              <a:solidFill>
                <a:schemeClr val="tx2"/>
              </a:solidFill>
            </a:endParaRPr>
          </a:p>
        </p:txBody>
      </p:sp>
      <p:sp>
        <p:nvSpPr>
          <p:cNvPr id="6" name="Content Placeholder 2">
            <a:extLst>
              <a:ext uri="{FF2B5EF4-FFF2-40B4-BE49-F238E27FC236}">
                <a16:creationId xmlns:a16="http://schemas.microsoft.com/office/drawing/2014/main" id="{0290909E-AF99-4200-8FB6-47678C89FDC7}"/>
              </a:ext>
            </a:extLst>
          </p:cNvPr>
          <p:cNvSpPr txBox="1">
            <a:spLocks/>
          </p:cNvSpPr>
          <p:nvPr/>
        </p:nvSpPr>
        <p:spPr>
          <a:xfrm>
            <a:off x="944880" y="1942460"/>
            <a:ext cx="9723119" cy="402336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Family Medicine</a:t>
            </a:r>
          </a:p>
          <a:p>
            <a:r>
              <a:rPr lang="en-US" dirty="0">
                <a:solidFill>
                  <a:schemeClr val="tx2"/>
                </a:solidFill>
              </a:rPr>
              <a:t>Pediatrics and Adolescent Health</a:t>
            </a:r>
          </a:p>
          <a:p>
            <a:r>
              <a:rPr lang="en-US" dirty="0">
                <a:solidFill>
                  <a:schemeClr val="tx2"/>
                </a:solidFill>
              </a:rPr>
              <a:t>OB/GYN</a:t>
            </a:r>
          </a:p>
          <a:p>
            <a:r>
              <a:rPr lang="en-US" dirty="0">
                <a:solidFill>
                  <a:schemeClr val="tx2"/>
                </a:solidFill>
              </a:rPr>
              <a:t>Senior Care</a:t>
            </a:r>
          </a:p>
          <a:p>
            <a:r>
              <a:rPr lang="en-US" dirty="0">
                <a:solidFill>
                  <a:schemeClr val="tx2"/>
                </a:solidFill>
              </a:rPr>
              <a:t>Integrated Behavioral Health</a:t>
            </a:r>
          </a:p>
          <a:p>
            <a:r>
              <a:rPr lang="en-US" dirty="0">
                <a:solidFill>
                  <a:schemeClr val="tx2"/>
                </a:solidFill>
              </a:rPr>
              <a:t>General Dentistry</a:t>
            </a:r>
          </a:p>
          <a:p>
            <a:r>
              <a:rPr lang="en-US" dirty="0">
                <a:solidFill>
                  <a:schemeClr val="tx2"/>
                </a:solidFill>
              </a:rPr>
              <a:t>Vision</a:t>
            </a:r>
          </a:p>
          <a:p>
            <a:r>
              <a:rPr lang="en-US" dirty="0">
                <a:solidFill>
                  <a:schemeClr val="tx2"/>
                </a:solidFill>
              </a:rPr>
              <a:t>Pharmacy</a:t>
            </a:r>
          </a:p>
          <a:p>
            <a:r>
              <a:rPr lang="en-US" dirty="0">
                <a:solidFill>
                  <a:schemeClr val="tx2"/>
                </a:solidFill>
              </a:rPr>
              <a:t>Access to specialty care referrals</a:t>
            </a:r>
          </a:p>
        </p:txBody>
      </p:sp>
      <p:sp>
        <p:nvSpPr>
          <p:cNvPr id="7" name="Title 1">
            <a:extLst>
              <a:ext uri="{FF2B5EF4-FFF2-40B4-BE49-F238E27FC236}">
                <a16:creationId xmlns:a16="http://schemas.microsoft.com/office/drawing/2014/main" id="{20075F18-5C64-48A2-9F95-82BEB4FB19F5}"/>
              </a:ext>
            </a:extLst>
          </p:cNvPr>
          <p:cNvSpPr>
            <a:spLocks noGrp="1"/>
          </p:cNvSpPr>
          <p:nvPr>
            <p:ph type="title"/>
          </p:nvPr>
        </p:nvSpPr>
        <p:spPr>
          <a:xfrm>
            <a:off x="944880" y="1239885"/>
            <a:ext cx="10058400" cy="733500"/>
          </a:xfrm>
        </p:spPr>
        <p:txBody>
          <a:bodyPr>
            <a:normAutofit/>
          </a:bodyPr>
          <a:lstStyle/>
          <a:p>
            <a:r>
              <a:rPr lang="en-US" sz="3200" b="1" dirty="0">
                <a:solidFill>
                  <a:schemeClr val="accent6"/>
                </a:solidFill>
              </a:rPr>
              <a:t>Services</a:t>
            </a:r>
          </a:p>
        </p:txBody>
      </p:sp>
      <p:sp>
        <p:nvSpPr>
          <p:cNvPr id="8" name="Title 5">
            <a:extLst>
              <a:ext uri="{FF2B5EF4-FFF2-40B4-BE49-F238E27FC236}">
                <a16:creationId xmlns:a16="http://schemas.microsoft.com/office/drawing/2014/main" id="{14D8040A-5C38-4EA6-8F54-E64281045B76}"/>
              </a:ext>
            </a:extLst>
          </p:cNvPr>
          <p:cNvSpPr txBox="1">
            <a:spLocks/>
          </p:cNvSpPr>
          <p:nvPr/>
        </p:nvSpPr>
        <p:spPr>
          <a:xfrm>
            <a:off x="944880" y="319552"/>
            <a:ext cx="6598250" cy="733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4400" b="1" dirty="0">
                <a:solidFill>
                  <a:schemeClr val="tx2"/>
                </a:solidFill>
              </a:rPr>
              <a:t>Health Center Overview</a:t>
            </a:r>
          </a:p>
        </p:txBody>
      </p:sp>
      <p:sp>
        <p:nvSpPr>
          <p:cNvPr id="9" name="TextBox 8">
            <a:extLst>
              <a:ext uri="{FF2B5EF4-FFF2-40B4-BE49-F238E27FC236}">
                <a16:creationId xmlns:a16="http://schemas.microsoft.com/office/drawing/2014/main" id="{A59596A0-33B3-414D-9625-DBE2BF21BD4F}"/>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76448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05E171-F654-4684-97DF-D17D3EAD9202}"/>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84EE479C-2F03-41CE-97E9-208E6004918B}"/>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11</a:t>
            </a:fld>
            <a:endParaRPr lang="en-US" dirty="0">
              <a:solidFill>
                <a:schemeClr val="tx2"/>
              </a:solidFill>
            </a:endParaRPr>
          </a:p>
        </p:txBody>
      </p:sp>
      <p:sp>
        <p:nvSpPr>
          <p:cNvPr id="6" name="Title 1">
            <a:extLst>
              <a:ext uri="{FF2B5EF4-FFF2-40B4-BE49-F238E27FC236}">
                <a16:creationId xmlns:a16="http://schemas.microsoft.com/office/drawing/2014/main" id="{572F0574-B55E-48DC-AE3F-5CA6F82F6EBC}"/>
              </a:ext>
            </a:extLst>
          </p:cNvPr>
          <p:cNvSpPr>
            <a:spLocks noGrp="1"/>
          </p:cNvSpPr>
          <p:nvPr>
            <p:ph type="title"/>
          </p:nvPr>
        </p:nvSpPr>
        <p:spPr>
          <a:xfrm>
            <a:off x="948193" y="1490066"/>
            <a:ext cx="10515600" cy="730430"/>
          </a:xfrm>
        </p:spPr>
        <p:txBody>
          <a:bodyPr>
            <a:normAutofit/>
          </a:bodyPr>
          <a:lstStyle/>
          <a:p>
            <a:r>
              <a:rPr lang="en-US" sz="3200" b="1" dirty="0">
                <a:solidFill>
                  <a:schemeClr val="accent6"/>
                </a:solidFill>
              </a:rPr>
              <a:t>Enabling Services</a:t>
            </a:r>
          </a:p>
        </p:txBody>
      </p:sp>
      <p:sp>
        <p:nvSpPr>
          <p:cNvPr id="7" name="Content Placeholder 2">
            <a:extLst>
              <a:ext uri="{FF2B5EF4-FFF2-40B4-BE49-F238E27FC236}">
                <a16:creationId xmlns:a16="http://schemas.microsoft.com/office/drawing/2014/main" id="{234F720C-ACD5-4B49-A39F-8137104EFCA1}"/>
              </a:ext>
            </a:extLst>
          </p:cNvPr>
          <p:cNvSpPr txBox="1">
            <a:spLocks/>
          </p:cNvSpPr>
          <p:nvPr/>
        </p:nvSpPr>
        <p:spPr>
          <a:xfrm>
            <a:off x="914400" y="2613840"/>
            <a:ext cx="10515600" cy="3355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rPr>
              <a:t>Care coordination/case management</a:t>
            </a:r>
          </a:p>
          <a:p>
            <a:r>
              <a:rPr lang="en-US" sz="2400" dirty="0">
                <a:solidFill>
                  <a:schemeClr val="tx2"/>
                </a:solidFill>
              </a:rPr>
              <a:t>Insurance eligibility determination and enrollment assistance for patients</a:t>
            </a:r>
          </a:p>
          <a:p>
            <a:r>
              <a:rPr lang="en-US" sz="2400" dirty="0">
                <a:solidFill>
                  <a:schemeClr val="tx2"/>
                </a:solidFill>
              </a:rPr>
              <a:t>Health education</a:t>
            </a:r>
          </a:p>
          <a:p>
            <a:r>
              <a:rPr lang="en-US" sz="2400" dirty="0">
                <a:solidFill>
                  <a:schemeClr val="tx2"/>
                </a:solidFill>
              </a:rPr>
              <a:t>Translation and interpretation for patients in various languages</a:t>
            </a:r>
          </a:p>
          <a:p>
            <a:endParaRPr lang="en-US" dirty="0"/>
          </a:p>
        </p:txBody>
      </p:sp>
      <p:sp>
        <p:nvSpPr>
          <p:cNvPr id="8" name="Title 5">
            <a:extLst>
              <a:ext uri="{FF2B5EF4-FFF2-40B4-BE49-F238E27FC236}">
                <a16:creationId xmlns:a16="http://schemas.microsoft.com/office/drawing/2014/main" id="{40742574-57CB-4721-B0BC-0341AA395299}"/>
              </a:ext>
            </a:extLst>
          </p:cNvPr>
          <p:cNvSpPr txBox="1">
            <a:spLocks/>
          </p:cNvSpPr>
          <p:nvPr/>
        </p:nvSpPr>
        <p:spPr>
          <a:xfrm>
            <a:off x="914400" y="401231"/>
            <a:ext cx="6598250" cy="7304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4800" b="1" dirty="0">
                <a:solidFill>
                  <a:schemeClr val="tx2"/>
                </a:solidFill>
              </a:rPr>
              <a:t>Health Center Overview</a:t>
            </a:r>
          </a:p>
        </p:txBody>
      </p:sp>
      <p:sp>
        <p:nvSpPr>
          <p:cNvPr id="9" name="TextBox 8">
            <a:extLst>
              <a:ext uri="{FF2B5EF4-FFF2-40B4-BE49-F238E27FC236}">
                <a16:creationId xmlns:a16="http://schemas.microsoft.com/office/drawing/2014/main" id="{703F004B-9D84-43C3-B574-CAC7B2CB2ECD}"/>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421634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0DF3F4-8711-4CA5-8EF4-1E3E060EB3D4}"/>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081DBE44-56B7-43E7-BA08-26736C9150F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12</a:t>
            </a:fld>
            <a:endParaRPr lang="en-US" dirty="0">
              <a:solidFill>
                <a:schemeClr val="tx2"/>
              </a:solidFill>
            </a:endParaRPr>
          </a:p>
        </p:txBody>
      </p:sp>
      <p:sp>
        <p:nvSpPr>
          <p:cNvPr id="4" name="Title 3">
            <a:extLst>
              <a:ext uri="{FF2B5EF4-FFF2-40B4-BE49-F238E27FC236}">
                <a16:creationId xmlns:a16="http://schemas.microsoft.com/office/drawing/2014/main" id="{2DCCED86-04CB-495B-B2CF-18A67BE02889}"/>
              </a:ext>
            </a:extLst>
          </p:cNvPr>
          <p:cNvSpPr>
            <a:spLocks noGrp="1"/>
          </p:cNvSpPr>
          <p:nvPr>
            <p:ph type="title"/>
          </p:nvPr>
        </p:nvSpPr>
        <p:spPr/>
        <p:txBody>
          <a:bodyPr/>
          <a:lstStyle/>
          <a:p>
            <a:r>
              <a:rPr lang="en-US" dirty="0"/>
              <a:t>Health Center Overview</a:t>
            </a:r>
          </a:p>
        </p:txBody>
      </p:sp>
      <p:sp>
        <p:nvSpPr>
          <p:cNvPr id="5" name="Text Placeholder 4">
            <a:extLst>
              <a:ext uri="{FF2B5EF4-FFF2-40B4-BE49-F238E27FC236}">
                <a16:creationId xmlns:a16="http://schemas.microsoft.com/office/drawing/2014/main" id="{18494463-DF88-4CC3-9C38-97C2A950406E}"/>
              </a:ext>
            </a:extLst>
          </p:cNvPr>
          <p:cNvSpPr>
            <a:spLocks noGrp="1"/>
          </p:cNvSpPr>
          <p:nvPr>
            <p:ph type="body" sz="quarter" idx="21"/>
          </p:nvPr>
        </p:nvSpPr>
        <p:spPr/>
        <p:txBody>
          <a:bodyPr>
            <a:normAutofit/>
          </a:bodyPr>
          <a:lstStyle/>
          <a:p>
            <a:r>
              <a:rPr lang="en-US" sz="2400" dirty="0"/>
              <a:t>[insert a high-level organizational chart]</a:t>
            </a:r>
          </a:p>
        </p:txBody>
      </p:sp>
      <p:sp>
        <p:nvSpPr>
          <p:cNvPr id="6" name="TextBox 5">
            <a:extLst>
              <a:ext uri="{FF2B5EF4-FFF2-40B4-BE49-F238E27FC236}">
                <a16:creationId xmlns:a16="http://schemas.microsoft.com/office/drawing/2014/main" id="{7B85A93F-3512-4D41-A006-35BBD63B2324}"/>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
        <p:nvSpPr>
          <p:cNvPr id="7" name="Title 1">
            <a:extLst>
              <a:ext uri="{FF2B5EF4-FFF2-40B4-BE49-F238E27FC236}">
                <a16:creationId xmlns:a16="http://schemas.microsoft.com/office/drawing/2014/main" id="{C9A48132-6D6D-41F3-9E9D-67B26ED55534}"/>
              </a:ext>
            </a:extLst>
          </p:cNvPr>
          <p:cNvSpPr txBox="1">
            <a:spLocks/>
          </p:cNvSpPr>
          <p:nvPr/>
        </p:nvSpPr>
        <p:spPr>
          <a:xfrm>
            <a:off x="773511" y="1542806"/>
            <a:ext cx="10515600" cy="730430"/>
          </a:xfrm>
          <a:prstGeom prst="rect">
            <a:avLst/>
          </a:prstGeom>
        </p:spPr>
        <p:txBody>
          <a:bodyPr vert="horz" lIns="91440" tIns="45720" rIns="91440" bIns="45720" rtlCol="0" anchor="t">
            <a:norm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sz="3200" dirty="0">
                <a:solidFill>
                  <a:schemeClr val="accent6"/>
                </a:solidFill>
              </a:rPr>
              <a:t>Organizational Chart</a:t>
            </a:r>
          </a:p>
        </p:txBody>
      </p:sp>
    </p:spTree>
    <p:extLst>
      <p:ext uri="{BB962C8B-B14F-4D97-AF65-F5344CB8AC3E}">
        <p14:creationId xmlns:p14="http://schemas.microsoft.com/office/powerpoint/2010/main" val="2692010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E772C0-E0EB-4598-B9ED-793246E9C35A}"/>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B92E4DE-F177-46D3-B0FF-BA6A919F1060}"/>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13</a:t>
            </a:fld>
            <a:endParaRPr lang="en-US" dirty="0">
              <a:solidFill>
                <a:schemeClr val="tx2"/>
              </a:solidFill>
            </a:endParaRPr>
          </a:p>
        </p:txBody>
      </p:sp>
      <p:sp>
        <p:nvSpPr>
          <p:cNvPr id="6" name="Content Placeholder 2">
            <a:extLst>
              <a:ext uri="{FF2B5EF4-FFF2-40B4-BE49-F238E27FC236}">
                <a16:creationId xmlns:a16="http://schemas.microsoft.com/office/drawing/2014/main" id="{62FAA3A4-D832-4FDE-9844-546CD97AD428}"/>
              </a:ext>
            </a:extLst>
          </p:cNvPr>
          <p:cNvSpPr txBox="1">
            <a:spLocks/>
          </p:cNvSpPr>
          <p:nvPr/>
        </p:nvSpPr>
        <p:spPr>
          <a:xfrm>
            <a:off x="914400" y="2613840"/>
            <a:ext cx="10515600" cy="3355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rPr>
              <a:t>[insert overview of Strategic Plan]</a:t>
            </a:r>
          </a:p>
          <a:p>
            <a:endParaRPr lang="en-US" dirty="0"/>
          </a:p>
        </p:txBody>
      </p:sp>
      <p:sp>
        <p:nvSpPr>
          <p:cNvPr id="7" name="Title 1">
            <a:extLst>
              <a:ext uri="{FF2B5EF4-FFF2-40B4-BE49-F238E27FC236}">
                <a16:creationId xmlns:a16="http://schemas.microsoft.com/office/drawing/2014/main" id="{48613769-D4F7-45B9-B8F5-A7898A6EC66A}"/>
              </a:ext>
            </a:extLst>
          </p:cNvPr>
          <p:cNvSpPr>
            <a:spLocks noGrp="1"/>
          </p:cNvSpPr>
          <p:nvPr>
            <p:ph type="title"/>
          </p:nvPr>
        </p:nvSpPr>
        <p:spPr>
          <a:xfrm>
            <a:off x="944880" y="1324928"/>
            <a:ext cx="10515600" cy="730430"/>
          </a:xfrm>
        </p:spPr>
        <p:txBody>
          <a:bodyPr>
            <a:normAutofit/>
          </a:bodyPr>
          <a:lstStyle/>
          <a:p>
            <a:r>
              <a:rPr lang="en-US" sz="3200" b="1" dirty="0">
                <a:solidFill>
                  <a:schemeClr val="accent6"/>
                </a:solidFill>
              </a:rPr>
              <a:t>Strategic Plan</a:t>
            </a:r>
          </a:p>
        </p:txBody>
      </p:sp>
      <p:sp>
        <p:nvSpPr>
          <p:cNvPr id="8" name="Title 5">
            <a:extLst>
              <a:ext uri="{FF2B5EF4-FFF2-40B4-BE49-F238E27FC236}">
                <a16:creationId xmlns:a16="http://schemas.microsoft.com/office/drawing/2014/main" id="{4560A1D1-615B-48F4-9EA7-A1AF888962EB}"/>
              </a:ext>
            </a:extLst>
          </p:cNvPr>
          <p:cNvSpPr txBox="1">
            <a:spLocks/>
          </p:cNvSpPr>
          <p:nvPr/>
        </p:nvSpPr>
        <p:spPr>
          <a:xfrm>
            <a:off x="914400" y="401231"/>
            <a:ext cx="6598250" cy="73043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4800" b="1" dirty="0">
                <a:solidFill>
                  <a:schemeClr val="tx2"/>
                </a:solidFill>
              </a:rPr>
              <a:t>Health Center Overview</a:t>
            </a:r>
          </a:p>
        </p:txBody>
      </p:sp>
      <p:sp>
        <p:nvSpPr>
          <p:cNvPr id="9" name="TextBox 8">
            <a:extLst>
              <a:ext uri="{FF2B5EF4-FFF2-40B4-BE49-F238E27FC236}">
                <a16:creationId xmlns:a16="http://schemas.microsoft.com/office/drawing/2014/main" id="{0E9FB573-3D28-4A14-AB4A-E3DC32F82785}"/>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32956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ACFC7C-892E-4073-ADAB-27A668598DE2}"/>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9131867C-9EE7-4252-ADB3-FFF8A9D2566F}"/>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14</a:t>
            </a:fld>
            <a:endParaRPr lang="en-US" dirty="0">
              <a:solidFill>
                <a:schemeClr val="tx2"/>
              </a:solidFill>
            </a:endParaRPr>
          </a:p>
        </p:txBody>
      </p:sp>
      <p:sp>
        <p:nvSpPr>
          <p:cNvPr id="6" name="Title 3">
            <a:extLst>
              <a:ext uri="{FF2B5EF4-FFF2-40B4-BE49-F238E27FC236}">
                <a16:creationId xmlns:a16="http://schemas.microsoft.com/office/drawing/2014/main" id="{FF2ABC66-A660-490A-A7BD-4C96092BB071}"/>
              </a:ext>
            </a:extLst>
          </p:cNvPr>
          <p:cNvSpPr>
            <a:spLocks noGrp="1"/>
          </p:cNvSpPr>
          <p:nvPr>
            <p:ph type="title"/>
          </p:nvPr>
        </p:nvSpPr>
        <p:spPr>
          <a:xfrm>
            <a:off x="914400" y="361599"/>
            <a:ext cx="10580289" cy="1475672"/>
          </a:xfrm>
        </p:spPr>
        <p:txBody>
          <a:bodyPr>
            <a:normAutofit fontScale="90000"/>
          </a:bodyPr>
          <a:lstStyle/>
          <a:p>
            <a:r>
              <a:rPr lang="en-US" dirty="0"/>
              <a:t>Health Resources and Services Administration (HRSA) Health Center Program  </a:t>
            </a:r>
          </a:p>
        </p:txBody>
      </p:sp>
      <p:sp>
        <p:nvSpPr>
          <p:cNvPr id="7" name="Text Placeholder 8">
            <a:extLst>
              <a:ext uri="{FF2B5EF4-FFF2-40B4-BE49-F238E27FC236}">
                <a16:creationId xmlns:a16="http://schemas.microsoft.com/office/drawing/2014/main" id="{80452E77-B523-48D8-83A9-D7C477C4B315}"/>
              </a:ext>
            </a:extLst>
          </p:cNvPr>
          <p:cNvSpPr>
            <a:spLocks noGrp="1"/>
          </p:cNvSpPr>
          <p:nvPr>
            <p:ph type="body" sz="quarter" idx="21"/>
          </p:nvPr>
        </p:nvSpPr>
        <p:spPr>
          <a:xfrm>
            <a:off x="805375" y="4495800"/>
            <a:ext cx="10580289" cy="1475672"/>
          </a:xfrm>
        </p:spPr>
        <p:txBody>
          <a:bodyPr>
            <a:normAutofit fontScale="77500" lnSpcReduction="20000"/>
          </a:bodyPr>
          <a:lstStyle/>
          <a:p>
            <a:pPr marL="0" lvl="0" indent="0">
              <a:buNone/>
              <a:defRPr/>
            </a:pPr>
            <a:r>
              <a:rPr lang="en-US" sz="2800" dirty="0"/>
              <a:t>As a condition of receiving an award under the Health Resources and Services Administration and its Health Center Program, </a:t>
            </a:r>
            <a:r>
              <a:rPr lang="en-US" sz="2800" b="1" dirty="0"/>
              <a:t>health center boards must also follow various requirements of that program found in the Health Center Program Compliance Manual, and Operational Site Visit Protocol</a:t>
            </a:r>
            <a:r>
              <a:rPr lang="en-US" sz="2800" dirty="0"/>
              <a:t> which are both available on the HRSA website.</a:t>
            </a:r>
          </a:p>
          <a:p>
            <a:pPr marL="0" indent="0">
              <a:buNone/>
            </a:pPr>
            <a:endParaRPr lang="en-US" sz="2800" dirty="0"/>
          </a:p>
          <a:p>
            <a:endParaRPr lang="en-US" dirty="0"/>
          </a:p>
        </p:txBody>
      </p:sp>
      <p:pic>
        <p:nvPicPr>
          <p:cNvPr id="8" name="Picture 2" descr="Health Resources &amp; Services Administration">
            <a:extLst>
              <a:ext uri="{FF2B5EF4-FFF2-40B4-BE49-F238E27FC236}">
                <a16:creationId xmlns:a16="http://schemas.microsoft.com/office/drawing/2014/main" id="{8697D962-1A05-4376-B68F-4FA0682A8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75797"/>
            <a:ext cx="22860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B0027D-7927-42A2-A1C6-85D23EDEAC54}"/>
              </a:ext>
            </a:extLst>
          </p:cNvPr>
          <p:cNvPicPr>
            <a:picLocks noChangeAspect="1"/>
          </p:cNvPicPr>
          <p:nvPr/>
        </p:nvPicPr>
        <p:blipFill rotWithShape="1">
          <a:blip r:embed="rId4"/>
          <a:srcRect l="46875" t="18889" r="28132" b="22222"/>
          <a:stretch/>
        </p:blipFill>
        <p:spPr>
          <a:xfrm>
            <a:off x="8229600" y="1266474"/>
            <a:ext cx="1954704" cy="2590800"/>
          </a:xfrm>
          <a:prstGeom prst="rect">
            <a:avLst/>
          </a:prstGeom>
          <a:ln>
            <a:solidFill>
              <a:schemeClr val="tx1"/>
            </a:solidFill>
          </a:ln>
        </p:spPr>
      </p:pic>
      <p:pic>
        <p:nvPicPr>
          <p:cNvPr id="10" name="Picture 9">
            <a:extLst>
              <a:ext uri="{FF2B5EF4-FFF2-40B4-BE49-F238E27FC236}">
                <a16:creationId xmlns:a16="http://schemas.microsoft.com/office/drawing/2014/main" id="{9A4F67DA-8849-43AA-878A-E770858517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1814244"/>
            <a:ext cx="2057472" cy="2350351"/>
          </a:xfrm>
          <a:prstGeom prst="rect">
            <a:avLst/>
          </a:prstGeom>
          <a:noFill/>
          <a:ln>
            <a:solidFill>
              <a:schemeClr val="tx1"/>
            </a:solidFill>
          </a:ln>
        </p:spPr>
      </p:pic>
    </p:spTree>
    <p:extLst>
      <p:ext uri="{BB962C8B-B14F-4D97-AF65-F5344CB8AC3E}">
        <p14:creationId xmlns:p14="http://schemas.microsoft.com/office/powerpoint/2010/main" val="351008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4C25D7-BCF8-4187-9440-F0B8F587866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C47ACFF3-4021-4721-8FDE-D28221CCA794}"/>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15</a:t>
            </a:fld>
            <a:endParaRPr lang="en-US" dirty="0">
              <a:solidFill>
                <a:schemeClr val="tx2"/>
              </a:solidFill>
            </a:endParaRPr>
          </a:p>
        </p:txBody>
      </p:sp>
      <p:pic>
        <p:nvPicPr>
          <p:cNvPr id="6" name="Picture 5">
            <a:extLst>
              <a:ext uri="{FF2B5EF4-FFF2-40B4-BE49-F238E27FC236}">
                <a16:creationId xmlns:a16="http://schemas.microsoft.com/office/drawing/2014/main" id="{50AC8F92-BFCB-4222-9736-15A75E111DA1}"/>
              </a:ext>
            </a:extLst>
          </p:cNvPr>
          <p:cNvPicPr>
            <a:picLocks noChangeAspect="1"/>
          </p:cNvPicPr>
          <p:nvPr/>
        </p:nvPicPr>
        <p:blipFill>
          <a:blip r:embed="rId3"/>
          <a:stretch>
            <a:fillRect/>
          </a:stretch>
        </p:blipFill>
        <p:spPr>
          <a:xfrm>
            <a:off x="9739720" y="936157"/>
            <a:ext cx="2222136" cy="2729449"/>
          </a:xfrm>
          <a:prstGeom prst="rect">
            <a:avLst/>
          </a:prstGeom>
        </p:spPr>
      </p:pic>
      <p:graphicFrame>
        <p:nvGraphicFramePr>
          <p:cNvPr id="7" name="Content Placeholder 4">
            <a:extLst>
              <a:ext uri="{FF2B5EF4-FFF2-40B4-BE49-F238E27FC236}">
                <a16:creationId xmlns:a16="http://schemas.microsoft.com/office/drawing/2014/main" id="{F4C67109-5576-4FB0-9A2A-6DE131581298}"/>
              </a:ext>
            </a:extLst>
          </p:cNvPr>
          <p:cNvGraphicFramePr>
            <a:graphicFrameLocks/>
          </p:cNvGraphicFramePr>
          <p:nvPr>
            <p:extLst>
              <p:ext uri="{D42A27DB-BD31-4B8C-83A1-F6EECF244321}">
                <p14:modId xmlns:p14="http://schemas.microsoft.com/office/powerpoint/2010/main" val="986693965"/>
              </p:ext>
            </p:extLst>
          </p:nvPr>
        </p:nvGraphicFramePr>
        <p:xfrm>
          <a:off x="799067" y="762000"/>
          <a:ext cx="10972800" cy="475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4724B2BA-4FB8-4A94-B6A4-D55C994C42DA}"/>
              </a:ext>
            </a:extLst>
          </p:cNvPr>
          <p:cNvPicPr/>
          <p:nvPr/>
        </p:nvPicPr>
        <p:blipFill rotWithShape="1">
          <a:blip r:embed="rId9"/>
          <a:srcRect l="16346" t="15382" r="67628" b="13976"/>
          <a:stretch/>
        </p:blipFill>
        <p:spPr bwMode="auto">
          <a:xfrm>
            <a:off x="1808914" y="2668674"/>
            <a:ext cx="1951046" cy="2350351"/>
          </a:xfrm>
          <a:prstGeom prst="rect">
            <a:avLst/>
          </a:prstGeom>
          <a:ln>
            <a:solidFill>
              <a:schemeClr val="tx1"/>
            </a:solidFill>
          </a:ln>
          <a:extLst>
            <a:ext uri="{53640926-AAD7-44D8-BBD7-CCE9431645EC}">
              <a14:shadowObscured xmlns:a14="http://schemas.microsoft.com/office/drawing/2010/main"/>
            </a:ext>
          </a:extLst>
        </p:spPr>
      </p:pic>
      <p:cxnSp>
        <p:nvCxnSpPr>
          <p:cNvPr id="9" name="Straight Arrow Connector 8">
            <a:extLst>
              <a:ext uri="{FF2B5EF4-FFF2-40B4-BE49-F238E27FC236}">
                <a16:creationId xmlns:a16="http://schemas.microsoft.com/office/drawing/2014/main" id="{3D4D7655-FDB6-4231-B834-70DE829066ED}"/>
              </a:ext>
            </a:extLst>
          </p:cNvPr>
          <p:cNvCxnSpPr/>
          <p:nvPr/>
        </p:nvCxnSpPr>
        <p:spPr>
          <a:xfrm>
            <a:off x="2784437" y="4342873"/>
            <a:ext cx="139065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6CC5EA-6120-4CC2-9666-1AC7BD154404}"/>
              </a:ext>
            </a:extLst>
          </p:cNvPr>
          <p:cNvSpPr txBox="1"/>
          <p:nvPr/>
        </p:nvSpPr>
        <p:spPr>
          <a:xfrm>
            <a:off x="821045" y="5158691"/>
            <a:ext cx="2303410" cy="338554"/>
          </a:xfrm>
          <a:prstGeom prst="rect">
            <a:avLst/>
          </a:prstGeom>
          <a:noFill/>
        </p:spPr>
        <p:txBody>
          <a:bodyPr wrap="square" rtlCol="0">
            <a:spAutoFit/>
          </a:bodyPr>
          <a:lstStyle/>
          <a:p>
            <a:r>
              <a:rPr lang="en-US" sz="1600" dirty="0">
                <a:hlinkClick r:id="rId10"/>
              </a:rPr>
              <a:t>https://bphc.hrsa.gov/</a:t>
            </a:r>
            <a:endParaRPr lang="en-US" sz="1600" dirty="0"/>
          </a:p>
        </p:txBody>
      </p:sp>
      <p:pic>
        <p:nvPicPr>
          <p:cNvPr id="11" name="Picture 10">
            <a:extLst>
              <a:ext uri="{FF2B5EF4-FFF2-40B4-BE49-F238E27FC236}">
                <a16:creationId xmlns:a16="http://schemas.microsoft.com/office/drawing/2014/main" id="{ED4258E1-DF07-40D9-8FA8-E4D2BA9E808C}"/>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9903" y="2300882"/>
            <a:ext cx="2187990" cy="2456156"/>
          </a:xfrm>
          <a:prstGeom prst="rect">
            <a:avLst/>
          </a:prstGeom>
          <a:noFill/>
          <a:ln>
            <a:noFill/>
          </a:ln>
        </p:spPr>
      </p:pic>
      <p:pic>
        <p:nvPicPr>
          <p:cNvPr id="12" name="Picture 11">
            <a:extLst>
              <a:ext uri="{FF2B5EF4-FFF2-40B4-BE49-F238E27FC236}">
                <a16:creationId xmlns:a16="http://schemas.microsoft.com/office/drawing/2014/main" id="{F0AA6198-FCC5-4D93-A89C-6C58307D3B5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0144" y="1872297"/>
            <a:ext cx="2057472" cy="2350351"/>
          </a:xfrm>
          <a:prstGeom prst="rect">
            <a:avLst/>
          </a:prstGeom>
          <a:noFill/>
          <a:ln>
            <a:solidFill>
              <a:schemeClr val="tx1"/>
            </a:solidFill>
          </a:ln>
        </p:spPr>
      </p:pic>
      <p:sp>
        <p:nvSpPr>
          <p:cNvPr id="13" name="Rectangle 12">
            <a:extLst>
              <a:ext uri="{FF2B5EF4-FFF2-40B4-BE49-F238E27FC236}">
                <a16:creationId xmlns:a16="http://schemas.microsoft.com/office/drawing/2014/main" id="{D7BDA005-CA4F-49D4-AF15-23E8DD648573}"/>
              </a:ext>
            </a:extLst>
          </p:cNvPr>
          <p:cNvSpPr/>
          <p:nvPr/>
        </p:nvSpPr>
        <p:spPr>
          <a:xfrm>
            <a:off x="8915400" y="4959614"/>
            <a:ext cx="3276600" cy="1323439"/>
          </a:xfrm>
          <a:prstGeom prst="rect">
            <a:avLst/>
          </a:prstGeom>
        </p:spPr>
        <p:txBody>
          <a:bodyPr wrap="square">
            <a:spAutoFit/>
          </a:bodyPr>
          <a:lstStyle/>
          <a:p>
            <a:pPr marL="0" indent="0">
              <a:buNone/>
            </a:pPr>
            <a:r>
              <a:rPr lang="en-US" sz="1600" b="1" dirty="0">
                <a:solidFill>
                  <a:schemeClr val="tx2"/>
                </a:solidFill>
                <a:hlinkClick r:id="rId13">
                  <a:extLst>
                    <a:ext uri="{A12FA001-AC4F-418D-AE19-62706E023703}">
                      <ahyp:hlinkClr xmlns:ahyp="http://schemas.microsoft.com/office/drawing/2018/hyperlinkcolor" val="tx"/>
                    </a:ext>
                  </a:extLst>
                </a:hlinkClick>
              </a:rPr>
              <a:t>Information on good governance can be found in: Governance Guide for Health Center Boards //</a:t>
            </a:r>
            <a:r>
              <a:rPr lang="es-ES" sz="1600" b="1" i="0" u="sng" dirty="0">
                <a:solidFill>
                  <a:schemeClr val="tx2"/>
                </a:solidFill>
                <a:effectLst/>
                <a:hlinkClick r:id="rId13">
                  <a:extLst>
                    <a:ext uri="{A12FA001-AC4F-418D-AE19-62706E023703}">
                      <ahyp:hlinkClr xmlns:ahyp="http://schemas.microsoft.com/office/drawing/2018/hyperlinkcolor" val="tx"/>
                    </a:ext>
                  </a:extLst>
                </a:hlinkClick>
              </a:rPr>
              <a:t>Guía para las Juntas Directivas del Centro de Salud</a:t>
            </a:r>
            <a:endParaRPr lang="es-ES" sz="1600" b="1" i="0" u="sng" dirty="0">
              <a:solidFill>
                <a:schemeClr val="tx2"/>
              </a:solidFill>
              <a:effectLst/>
            </a:endParaRPr>
          </a:p>
        </p:txBody>
      </p:sp>
      <p:cxnSp>
        <p:nvCxnSpPr>
          <p:cNvPr id="14" name="Straight Arrow Connector 13">
            <a:extLst>
              <a:ext uri="{FF2B5EF4-FFF2-40B4-BE49-F238E27FC236}">
                <a16:creationId xmlns:a16="http://schemas.microsoft.com/office/drawing/2014/main" id="{7BF2B25B-7F3C-41C1-B88D-B629FBBD758D}"/>
              </a:ext>
            </a:extLst>
          </p:cNvPr>
          <p:cNvCxnSpPr>
            <a:cxnSpLocks/>
          </p:cNvCxnSpPr>
          <p:nvPr/>
        </p:nvCxnSpPr>
        <p:spPr>
          <a:xfrm flipH="1">
            <a:off x="8382000" y="4114273"/>
            <a:ext cx="14478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3007859-676B-4276-9FB5-ACCD329EA85F}"/>
              </a:ext>
            </a:extLst>
          </p:cNvPr>
          <p:cNvSpPr>
            <a:spLocks noGrp="1"/>
          </p:cNvSpPr>
          <p:nvPr>
            <p:ph type="title"/>
          </p:nvPr>
        </p:nvSpPr>
        <p:spPr>
          <a:xfrm>
            <a:off x="559843" y="116132"/>
            <a:ext cx="8673981" cy="962797"/>
          </a:xfrm>
        </p:spPr>
        <p:txBody>
          <a:bodyPr>
            <a:normAutofit/>
          </a:bodyPr>
          <a:lstStyle/>
          <a:p>
            <a:r>
              <a:rPr lang="en-US" sz="4800" b="1" dirty="0">
                <a:solidFill>
                  <a:schemeClr val="tx2"/>
                </a:solidFill>
              </a:rPr>
              <a:t>Health Center Governance</a:t>
            </a:r>
          </a:p>
        </p:txBody>
      </p:sp>
      <p:sp>
        <p:nvSpPr>
          <p:cNvPr id="16" name="TextBox 15">
            <a:extLst>
              <a:ext uri="{FF2B5EF4-FFF2-40B4-BE49-F238E27FC236}">
                <a16:creationId xmlns:a16="http://schemas.microsoft.com/office/drawing/2014/main" id="{EF25CE63-A5BE-4F73-B730-D04FF6ADE259}"/>
              </a:ext>
            </a:extLst>
          </p:cNvPr>
          <p:cNvSpPr txBox="1"/>
          <p:nvPr/>
        </p:nvSpPr>
        <p:spPr>
          <a:xfrm>
            <a:off x="3874509" y="5931551"/>
            <a:ext cx="4648200" cy="307777"/>
          </a:xfrm>
          <a:prstGeom prst="rect">
            <a:avLst/>
          </a:prstGeom>
          <a:noFill/>
        </p:spPr>
        <p:txBody>
          <a:bodyPr wrap="square" rtlCol="0">
            <a:spAutoFit/>
          </a:bodyPr>
          <a:lstStyle/>
          <a:p>
            <a:r>
              <a:rPr kumimoji="0" lang="en-US" sz="1400" b="0" i="0" u="none" strike="noStrike" kern="1200" cap="none" spc="0" normalizeH="0" baseline="0" noProof="0" dirty="0">
                <a:ln>
                  <a:noFill/>
                </a:ln>
                <a:solidFill>
                  <a:schemeClr val="tx2"/>
                </a:solidFill>
                <a:effectLst/>
                <a:uLnTx/>
                <a:uFillTx/>
                <a:ea typeface="Open Sans" panose="020B0606030504020204" pitchFamily="34" charset="0"/>
                <a:cs typeface="Open Sans" panose="020B0606030504020204" pitchFamily="34" charset="0"/>
              </a:rPr>
              <a:t>© 2021 National Association of Community Health Centers </a:t>
            </a:r>
            <a:endParaRPr lang="en-US" sz="1400" dirty="0">
              <a:solidFill>
                <a:schemeClr val="tx2"/>
              </a:solidFill>
            </a:endParaRPr>
          </a:p>
        </p:txBody>
      </p:sp>
    </p:spTree>
    <p:extLst>
      <p:ext uri="{BB962C8B-B14F-4D97-AF65-F5344CB8AC3E}">
        <p14:creationId xmlns:p14="http://schemas.microsoft.com/office/powerpoint/2010/main" val="358472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54F9AB-92B5-4E7B-B862-B6DD03185757}"/>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A689A73-7324-4E84-B8D9-41BD5AA885CA}"/>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16</a:t>
            </a:fld>
            <a:endParaRPr lang="en-US" dirty="0">
              <a:solidFill>
                <a:schemeClr val="tx2"/>
              </a:solidFill>
            </a:endParaRPr>
          </a:p>
        </p:txBody>
      </p:sp>
      <p:sp>
        <p:nvSpPr>
          <p:cNvPr id="6" name="Title 3">
            <a:extLst>
              <a:ext uri="{FF2B5EF4-FFF2-40B4-BE49-F238E27FC236}">
                <a16:creationId xmlns:a16="http://schemas.microsoft.com/office/drawing/2014/main" id="{29F86EF2-ECDB-49F2-AD4B-B0C36F588930}"/>
              </a:ext>
            </a:extLst>
          </p:cNvPr>
          <p:cNvSpPr>
            <a:spLocks noGrp="1"/>
          </p:cNvSpPr>
          <p:nvPr>
            <p:ph type="title"/>
          </p:nvPr>
        </p:nvSpPr>
        <p:spPr>
          <a:xfrm>
            <a:off x="453887" y="403171"/>
            <a:ext cx="9220199" cy="601396"/>
          </a:xfrm>
        </p:spPr>
        <p:txBody>
          <a:bodyPr/>
          <a:lstStyle/>
          <a:p>
            <a:pPr algn="ctr"/>
            <a:r>
              <a:rPr lang="en-US" dirty="0"/>
              <a:t>Health Center Board Roles - Video</a:t>
            </a:r>
          </a:p>
        </p:txBody>
      </p:sp>
      <p:pic>
        <p:nvPicPr>
          <p:cNvPr id="7" name="Picture 6" descr="A short video can be viewed on Health Center Board Roles. ">
            <a:extLst>
              <a:ext uri="{FF2B5EF4-FFF2-40B4-BE49-F238E27FC236}">
                <a16:creationId xmlns:a16="http://schemas.microsoft.com/office/drawing/2014/main" id="{7DBFB188-9286-4401-A0DE-578D110A1256}"/>
              </a:ext>
            </a:extLst>
          </p:cNvPr>
          <p:cNvPicPr/>
          <p:nvPr/>
        </p:nvPicPr>
        <p:blipFill rotWithShape="1">
          <a:blip r:embed="rId3"/>
          <a:srcRect l="5898" t="16182" r="34231" b="37551"/>
          <a:stretch/>
        </p:blipFill>
        <p:spPr bwMode="auto">
          <a:xfrm>
            <a:off x="3352800" y="1501870"/>
            <a:ext cx="5943600" cy="3157150"/>
          </a:xfrm>
          <a:prstGeom prst="rect">
            <a:avLst/>
          </a:prstGeom>
          <a:ln>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BC573A2-DB41-438C-A100-E8B9FD3D2026}"/>
              </a:ext>
            </a:extLst>
          </p:cNvPr>
          <p:cNvSpPr txBox="1"/>
          <p:nvPr/>
        </p:nvSpPr>
        <p:spPr>
          <a:xfrm>
            <a:off x="3352800" y="5209690"/>
            <a:ext cx="6100010" cy="646331"/>
          </a:xfrm>
          <a:prstGeom prst="rect">
            <a:avLst/>
          </a:prstGeom>
          <a:noFill/>
        </p:spPr>
        <p:txBody>
          <a:bodyPr wrap="square">
            <a:spAutoFit/>
          </a:bodyPr>
          <a:lstStyle/>
          <a:p>
            <a:pPr algn="ctr"/>
            <a:r>
              <a:rPr lang="en-US" dirty="0">
                <a:solidFill>
                  <a:schemeClr val="tx2"/>
                </a:solidFill>
              </a:rPr>
              <a:t>Video can be accessed at </a:t>
            </a:r>
            <a:r>
              <a:rPr lang="en-US" dirty="0">
                <a:solidFill>
                  <a:schemeClr val="tx2"/>
                </a:solidFill>
                <a:hlinkClick r:id="rId4">
                  <a:extLst>
                    <a:ext uri="{A12FA001-AC4F-418D-AE19-62706E023703}">
                      <ahyp:hlinkClr xmlns:ahyp="http://schemas.microsoft.com/office/drawing/2018/hyperlinkcolor" val="tx"/>
                    </a:ext>
                  </a:extLst>
                </a:hlinkClick>
              </a:rPr>
              <a:t>https://www.healthcenterinfo.org/details/?id=2668</a:t>
            </a:r>
            <a:r>
              <a:rPr lang="en-US" dirty="0">
                <a:solidFill>
                  <a:schemeClr val="tx2"/>
                </a:solidFill>
              </a:rPr>
              <a:t> </a:t>
            </a:r>
          </a:p>
        </p:txBody>
      </p:sp>
    </p:spTree>
    <p:extLst>
      <p:ext uri="{BB962C8B-B14F-4D97-AF65-F5344CB8AC3E}">
        <p14:creationId xmlns:p14="http://schemas.microsoft.com/office/powerpoint/2010/main" val="105351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0ABC3B-2F75-44D8-B0EC-F2AE1D3ADB2F}"/>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C8662DC2-C5A6-45CB-97DA-C084A9870378}"/>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17</a:t>
            </a:fld>
            <a:endParaRPr lang="en-US" dirty="0">
              <a:solidFill>
                <a:schemeClr val="tx2"/>
              </a:solidFill>
            </a:endParaRPr>
          </a:p>
        </p:txBody>
      </p:sp>
      <p:sp>
        <p:nvSpPr>
          <p:cNvPr id="6" name="Title 1">
            <a:extLst>
              <a:ext uri="{FF2B5EF4-FFF2-40B4-BE49-F238E27FC236}">
                <a16:creationId xmlns:a16="http://schemas.microsoft.com/office/drawing/2014/main" id="{040EDC75-D905-46FF-B146-1F77C77588F5}"/>
              </a:ext>
            </a:extLst>
          </p:cNvPr>
          <p:cNvSpPr>
            <a:spLocks noGrp="1"/>
          </p:cNvSpPr>
          <p:nvPr>
            <p:ph type="title"/>
          </p:nvPr>
        </p:nvSpPr>
        <p:spPr>
          <a:xfrm>
            <a:off x="609600" y="381000"/>
            <a:ext cx="10972800" cy="1475672"/>
          </a:xfrm>
        </p:spPr>
        <p:txBody>
          <a:bodyPr>
            <a:noAutofit/>
          </a:bodyPr>
          <a:lstStyle/>
          <a:p>
            <a:r>
              <a:rPr lang="en-US" altLang="en-US" dirty="0"/>
              <a:t>Overall Board Roles</a:t>
            </a:r>
            <a:r>
              <a:rPr lang="en-US" altLang="en-US" dirty="0">
                <a:solidFill>
                  <a:schemeClr val="bg1"/>
                </a:solidFill>
              </a:rPr>
              <a:t>”)</a:t>
            </a:r>
          </a:p>
        </p:txBody>
      </p:sp>
      <p:graphicFrame>
        <p:nvGraphicFramePr>
          <p:cNvPr id="7" name="Diagram 6" descr="We can think about board roles in 3 main categories: Strategy, Oversight &amp; Policy, and Functioning.">
            <a:extLst>
              <a:ext uri="{FF2B5EF4-FFF2-40B4-BE49-F238E27FC236}">
                <a16:creationId xmlns:a16="http://schemas.microsoft.com/office/drawing/2014/main" id="{43570B97-25AC-4F6B-907D-F30BE56FC978}"/>
              </a:ext>
            </a:extLst>
          </p:cNvPr>
          <p:cNvGraphicFramePr/>
          <p:nvPr>
            <p:extLst>
              <p:ext uri="{D42A27DB-BD31-4B8C-83A1-F6EECF244321}">
                <p14:modId xmlns:p14="http://schemas.microsoft.com/office/powerpoint/2010/main" val="1938429842"/>
              </p:ext>
            </p:extLst>
          </p:nvPr>
        </p:nvGraphicFramePr>
        <p:xfrm>
          <a:off x="-362527" y="1600200"/>
          <a:ext cx="6121400" cy="4025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FF459D2-6321-41E1-91DA-55D2DED8D2B2}"/>
              </a:ext>
            </a:extLst>
          </p:cNvPr>
          <p:cNvSpPr txBox="1"/>
          <p:nvPr/>
        </p:nvSpPr>
        <p:spPr>
          <a:xfrm>
            <a:off x="5334000" y="1447800"/>
            <a:ext cx="6553200" cy="6001643"/>
          </a:xfrm>
          <a:prstGeom prst="rect">
            <a:avLst/>
          </a:prstGeom>
          <a:noFill/>
        </p:spPr>
        <p:txBody>
          <a:bodyPr wrap="square" numCol="2" rtlCol="0">
            <a:spAutoFit/>
          </a:bodyPr>
          <a:lstStyle/>
          <a:p>
            <a:r>
              <a:rPr lang="en-US" sz="2400" b="1" dirty="0">
                <a:solidFill>
                  <a:schemeClr val="tx2"/>
                </a:solidFill>
              </a:rPr>
              <a:t>Strategy</a:t>
            </a:r>
          </a:p>
          <a:p>
            <a:pPr marL="342900" indent="-342900">
              <a:buFont typeface="Arial" panose="020B0604020202020204" pitchFamily="34" charset="0"/>
              <a:buChar char="•"/>
            </a:pPr>
            <a:r>
              <a:rPr lang="en-US" sz="2400" dirty="0">
                <a:solidFill>
                  <a:schemeClr val="tx2"/>
                </a:solidFill>
              </a:rPr>
              <a:t>Strategic Board Composition</a:t>
            </a:r>
          </a:p>
          <a:p>
            <a:pPr marL="342900" indent="-342900">
              <a:buFont typeface="Arial" panose="020B0604020202020204" pitchFamily="34" charset="0"/>
              <a:buChar char="•"/>
            </a:pPr>
            <a:r>
              <a:rPr lang="en-US" sz="2400" dirty="0">
                <a:solidFill>
                  <a:schemeClr val="tx2"/>
                </a:solidFill>
              </a:rPr>
              <a:t>Strategic Planning &amp; Thinking</a:t>
            </a:r>
          </a:p>
          <a:p>
            <a:endParaRPr lang="en-US" sz="2400" dirty="0">
              <a:solidFill>
                <a:schemeClr val="tx2"/>
              </a:solidFill>
            </a:endParaRPr>
          </a:p>
          <a:p>
            <a:r>
              <a:rPr lang="en-US" sz="2400" b="1" dirty="0">
                <a:solidFill>
                  <a:schemeClr val="tx2"/>
                </a:solidFill>
              </a:rPr>
              <a:t>Functioning</a:t>
            </a:r>
          </a:p>
          <a:p>
            <a:pPr marL="285750" indent="-285750">
              <a:buFont typeface="Arial" panose="020B0604020202020204" pitchFamily="34" charset="0"/>
              <a:buChar char="•"/>
            </a:pPr>
            <a:r>
              <a:rPr lang="en-US" sz="2400" dirty="0">
                <a:solidFill>
                  <a:schemeClr val="tx2"/>
                </a:solidFill>
              </a:rPr>
              <a:t>Board Meetings </a:t>
            </a:r>
            <a:endParaRPr lang="en-US" sz="1200" dirty="0">
              <a:solidFill>
                <a:schemeClr val="tx2"/>
              </a:solidFill>
            </a:endParaRPr>
          </a:p>
          <a:p>
            <a:pPr marL="285750" indent="-285750">
              <a:buFont typeface="Arial" panose="020B0604020202020204" pitchFamily="34" charset="0"/>
              <a:buChar char="•"/>
            </a:pPr>
            <a:r>
              <a:rPr lang="en-US" sz="2400" dirty="0">
                <a:solidFill>
                  <a:schemeClr val="tx2"/>
                </a:solidFill>
              </a:rPr>
              <a:t>Board Committees</a:t>
            </a:r>
            <a:endParaRPr lang="en-US" sz="1200" dirty="0">
              <a:solidFill>
                <a:schemeClr val="tx2"/>
              </a:solidFill>
            </a:endParaRPr>
          </a:p>
          <a:p>
            <a:pPr marL="285750" indent="-285750">
              <a:buFont typeface="Arial" panose="020B0604020202020204" pitchFamily="34" charset="0"/>
              <a:buChar char="•"/>
            </a:pPr>
            <a:r>
              <a:rPr lang="en-US" sz="2400" dirty="0">
                <a:solidFill>
                  <a:schemeClr val="tx2"/>
                </a:solidFill>
              </a:rPr>
              <a:t>Board Culture</a:t>
            </a: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r>
              <a:rPr lang="en-US" sz="2400" b="1" dirty="0">
                <a:solidFill>
                  <a:schemeClr val="tx2"/>
                </a:solidFill>
              </a:rPr>
              <a:t>Oversight &amp; Policy</a:t>
            </a: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Approve Policy</a:t>
            </a:r>
          </a:p>
          <a:p>
            <a:pPr marL="342900" indent="-342900">
              <a:buFont typeface="Arial" panose="020B0604020202020204" pitchFamily="34" charset="0"/>
              <a:buChar char="•"/>
            </a:pPr>
            <a:r>
              <a:rPr lang="en-US" sz="2400" dirty="0">
                <a:solidFill>
                  <a:schemeClr val="tx2"/>
                </a:solidFill>
              </a:rPr>
              <a:t>Provide Oversight</a:t>
            </a:r>
          </a:p>
          <a:p>
            <a:pPr lvl="1">
              <a:buFont typeface="Courier New" panose="02070309020205020404" pitchFamily="49" charset="0"/>
              <a:buChar char="-"/>
            </a:pPr>
            <a:r>
              <a:rPr lang="en-US" sz="2400" dirty="0">
                <a:solidFill>
                  <a:schemeClr val="tx2"/>
                </a:solidFill>
              </a:rPr>
              <a:t>CEO Oversight &amp; Partnership</a:t>
            </a:r>
          </a:p>
          <a:p>
            <a:pPr lvl="1">
              <a:buFont typeface="Courier New" panose="02070309020205020404" pitchFamily="49" charset="0"/>
              <a:buChar char="-"/>
            </a:pPr>
            <a:r>
              <a:rPr lang="en-US" sz="2400" dirty="0">
                <a:solidFill>
                  <a:schemeClr val="tx2"/>
                </a:solidFill>
              </a:rPr>
              <a:t>Financial</a:t>
            </a:r>
          </a:p>
          <a:p>
            <a:pPr lvl="1">
              <a:buFont typeface="Courier New" panose="02070309020205020404" pitchFamily="49" charset="0"/>
              <a:buChar char="-"/>
            </a:pPr>
            <a:r>
              <a:rPr lang="en-US" sz="2400" dirty="0">
                <a:solidFill>
                  <a:schemeClr val="tx2"/>
                </a:solidFill>
              </a:rPr>
              <a:t>Quality</a:t>
            </a:r>
          </a:p>
          <a:p>
            <a:pPr lvl="1">
              <a:buFont typeface="Courier New" panose="02070309020205020404" pitchFamily="49" charset="0"/>
              <a:buChar char="-"/>
            </a:pPr>
            <a:r>
              <a:rPr lang="en-US" sz="2400" dirty="0">
                <a:solidFill>
                  <a:schemeClr val="tx2"/>
                </a:solidFill>
              </a:rPr>
              <a:t>Corporate Compliance</a:t>
            </a:r>
          </a:p>
          <a:p>
            <a:pPr lvl="1">
              <a:buFont typeface="Courier New" panose="02070309020205020404" pitchFamily="49" charset="0"/>
              <a:buChar char="-"/>
            </a:pPr>
            <a:r>
              <a:rPr lang="en-US" sz="2400" dirty="0">
                <a:solidFill>
                  <a:schemeClr val="tx2"/>
                </a:solidFill>
              </a:rPr>
              <a:t>Risk Management</a:t>
            </a:r>
          </a:p>
          <a:p>
            <a:pPr lvl="1">
              <a:buFont typeface="Courier New" panose="02070309020205020404" pitchFamily="49" charset="0"/>
              <a:buChar char="-"/>
            </a:pPr>
            <a:r>
              <a:rPr lang="en-US" sz="2400" dirty="0">
                <a:solidFill>
                  <a:schemeClr val="tx2"/>
                </a:solidFill>
              </a:rPr>
              <a:t>Health Center Program Compliance</a:t>
            </a:r>
          </a:p>
          <a:p>
            <a:endParaRPr lang="en-US" sz="2000" dirty="0">
              <a:solidFill>
                <a:schemeClr val="tx2"/>
              </a:solidFill>
            </a:endParaRPr>
          </a:p>
          <a:p>
            <a:endParaRPr lang="en-US" sz="2000" dirty="0"/>
          </a:p>
        </p:txBody>
      </p:sp>
      <p:sp>
        <p:nvSpPr>
          <p:cNvPr id="9" name="TextBox 8">
            <a:extLst>
              <a:ext uri="{FF2B5EF4-FFF2-40B4-BE49-F238E27FC236}">
                <a16:creationId xmlns:a16="http://schemas.microsoft.com/office/drawing/2014/main" id="{CA7EA066-3B78-4CB7-9456-4F58DE3A5721}"/>
              </a:ext>
            </a:extLst>
          </p:cNvPr>
          <p:cNvSpPr txBox="1"/>
          <p:nvPr/>
        </p:nvSpPr>
        <p:spPr>
          <a:xfrm>
            <a:off x="6940826" y="6048573"/>
            <a:ext cx="4648200" cy="307777"/>
          </a:xfrm>
          <a:prstGeom prst="rect">
            <a:avLst/>
          </a:prstGeom>
          <a:noFill/>
        </p:spPr>
        <p:txBody>
          <a:bodyPr wrap="square" rtlCol="0">
            <a:spAutoFit/>
          </a:bodyPr>
          <a:lstStyle/>
          <a:p>
            <a:r>
              <a:rPr kumimoji="0" lang="en-US" sz="1400" b="0" i="0" u="none" strike="noStrike" kern="1200" cap="none" spc="0" normalizeH="0" baseline="0" noProof="0" dirty="0">
                <a:ln>
                  <a:noFill/>
                </a:ln>
                <a:solidFill>
                  <a:schemeClr val="tx2"/>
                </a:solidFill>
                <a:effectLst/>
                <a:uLnTx/>
                <a:uFillTx/>
                <a:ea typeface="Open Sans" panose="020B0606030504020204" pitchFamily="34" charset="0"/>
                <a:cs typeface="Open Sans" panose="020B0606030504020204" pitchFamily="34" charset="0"/>
              </a:rPr>
              <a:t>© 2021 National Association of Community Health Centers </a:t>
            </a:r>
            <a:endParaRPr lang="en-US" sz="1400" dirty="0">
              <a:solidFill>
                <a:schemeClr val="tx2"/>
              </a:solidFill>
            </a:endParaRPr>
          </a:p>
        </p:txBody>
      </p:sp>
    </p:spTree>
    <p:extLst>
      <p:ext uri="{BB962C8B-B14F-4D97-AF65-F5344CB8AC3E}">
        <p14:creationId xmlns:p14="http://schemas.microsoft.com/office/powerpoint/2010/main" val="61347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FC2576-6D67-4E07-B378-5A5E4A5AAE7A}"/>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51A22E65-5CA7-4C4A-AE69-3B1BBAF3C8A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18</a:t>
            </a:fld>
            <a:endParaRPr lang="en-US" dirty="0">
              <a:solidFill>
                <a:schemeClr val="tx2"/>
              </a:solidFill>
            </a:endParaRPr>
          </a:p>
        </p:txBody>
      </p:sp>
      <p:sp>
        <p:nvSpPr>
          <p:cNvPr id="6" name="Title 1">
            <a:extLst>
              <a:ext uri="{FF2B5EF4-FFF2-40B4-BE49-F238E27FC236}">
                <a16:creationId xmlns:a16="http://schemas.microsoft.com/office/drawing/2014/main" id="{1EA1F66F-E21A-474A-B0A5-E9AB7EAA1DD8}"/>
              </a:ext>
            </a:extLst>
          </p:cNvPr>
          <p:cNvSpPr>
            <a:spLocks noGrp="1"/>
          </p:cNvSpPr>
          <p:nvPr>
            <p:ph type="title"/>
          </p:nvPr>
        </p:nvSpPr>
        <p:spPr>
          <a:xfrm>
            <a:off x="217715" y="384201"/>
            <a:ext cx="9352878" cy="785942"/>
          </a:xfrm>
        </p:spPr>
        <p:txBody>
          <a:bodyPr>
            <a:normAutofit fontScale="90000"/>
          </a:bodyPr>
          <a:lstStyle/>
          <a:p>
            <a:r>
              <a:rPr lang="en-US" sz="4400" b="1" dirty="0">
                <a:solidFill>
                  <a:schemeClr val="tx2"/>
                </a:solidFill>
              </a:rPr>
              <a:t>Health Center Program Compliance Manual</a:t>
            </a:r>
          </a:p>
        </p:txBody>
      </p:sp>
      <p:sp>
        <p:nvSpPr>
          <p:cNvPr id="7" name="Content Placeholder 2">
            <a:extLst>
              <a:ext uri="{FF2B5EF4-FFF2-40B4-BE49-F238E27FC236}">
                <a16:creationId xmlns:a16="http://schemas.microsoft.com/office/drawing/2014/main" id="{970D3119-33A9-4025-89DB-F832CCEBC512}"/>
              </a:ext>
            </a:extLst>
          </p:cNvPr>
          <p:cNvSpPr txBox="1">
            <a:spLocks/>
          </p:cNvSpPr>
          <p:nvPr/>
        </p:nvSpPr>
        <p:spPr>
          <a:xfrm>
            <a:off x="217715" y="1416061"/>
            <a:ext cx="11593285" cy="43776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rPr>
              <a:t>Authorities and Responsibilities of the Board (Chapter 19: Board Authority)</a:t>
            </a:r>
          </a:p>
          <a:p>
            <a:pPr marL="511175" lvl="1" indent="-282575">
              <a:buFont typeface="Calibri" panose="020F0502020204030204" pitchFamily="34" charset="0"/>
              <a:buChar char="‒"/>
            </a:pPr>
            <a:r>
              <a:rPr lang="en-US" dirty="0">
                <a:solidFill>
                  <a:schemeClr val="tx2"/>
                </a:solidFill>
              </a:rPr>
              <a:t>Hold monthly meetings with quorum</a:t>
            </a:r>
          </a:p>
          <a:p>
            <a:pPr marL="511175" lvl="1" indent="-282575">
              <a:buFont typeface="Calibri" panose="020F0502020204030204" pitchFamily="34" charset="0"/>
              <a:buChar char="‒"/>
            </a:pPr>
            <a:r>
              <a:rPr lang="en-US" dirty="0">
                <a:solidFill>
                  <a:schemeClr val="tx2"/>
                </a:solidFill>
              </a:rPr>
              <a:t>Selection, approval of and termination (if applicable) of the CEO/ED</a:t>
            </a:r>
          </a:p>
          <a:p>
            <a:pPr marL="511175" lvl="1" indent="-282575">
              <a:buFont typeface="Calibri" panose="020F0502020204030204" pitchFamily="34" charset="0"/>
              <a:buChar char="‒"/>
            </a:pPr>
            <a:r>
              <a:rPr lang="en-US" dirty="0">
                <a:solidFill>
                  <a:schemeClr val="tx2"/>
                </a:solidFill>
              </a:rPr>
              <a:t>Approval of the health center’s annual budget and applications </a:t>
            </a:r>
          </a:p>
          <a:p>
            <a:pPr marL="511175" lvl="1" indent="-282575">
              <a:buFont typeface="Calibri" panose="020F0502020204030204" pitchFamily="34" charset="0"/>
              <a:buChar char="‒"/>
            </a:pPr>
            <a:r>
              <a:rPr lang="en-US" dirty="0">
                <a:solidFill>
                  <a:schemeClr val="tx2"/>
                </a:solidFill>
              </a:rPr>
              <a:t>Approval of health center sites, locations, hours of operations</a:t>
            </a:r>
          </a:p>
          <a:p>
            <a:pPr marL="511175" lvl="1" indent="-282575">
              <a:buFont typeface="Calibri" panose="020F0502020204030204" pitchFamily="34" charset="0"/>
              <a:buChar char="‒"/>
            </a:pPr>
            <a:r>
              <a:rPr lang="en-US" dirty="0">
                <a:solidFill>
                  <a:schemeClr val="tx2"/>
                </a:solidFill>
              </a:rPr>
              <a:t>Performance evaluation of the health center</a:t>
            </a:r>
          </a:p>
          <a:p>
            <a:pPr marL="511175" lvl="1" indent="-282575">
              <a:buFont typeface="Calibri" panose="020F0502020204030204" pitchFamily="34" charset="0"/>
              <a:buChar char="‒"/>
            </a:pPr>
            <a:r>
              <a:rPr lang="en-US" dirty="0">
                <a:solidFill>
                  <a:schemeClr val="tx2"/>
                </a:solidFill>
              </a:rPr>
              <a:t>Establishing, adopting and evaluating health center policies</a:t>
            </a:r>
          </a:p>
          <a:p>
            <a:pPr marL="511175" lvl="1" indent="-282575">
              <a:buFont typeface="Calibri" panose="020F0502020204030204" pitchFamily="34" charset="0"/>
              <a:buChar char="‒"/>
            </a:pPr>
            <a:r>
              <a:rPr lang="en-US" dirty="0">
                <a:solidFill>
                  <a:schemeClr val="tx2"/>
                </a:solidFill>
              </a:rPr>
              <a:t>Ensuring health center complies with federal, state and local laws</a:t>
            </a:r>
          </a:p>
          <a:p>
            <a:pPr marL="511175" lvl="1" indent="-282575">
              <a:buFont typeface="Calibri" panose="020F0502020204030204" pitchFamily="34" charset="0"/>
              <a:buChar char="‒"/>
            </a:pPr>
            <a:r>
              <a:rPr lang="en-US" dirty="0">
                <a:solidFill>
                  <a:schemeClr val="tx2"/>
                </a:solidFill>
              </a:rPr>
              <a:t>Long-range strategic planning at least once every three years (including financial management and capital expenditure needs)</a:t>
            </a:r>
          </a:p>
        </p:txBody>
      </p:sp>
      <p:sp>
        <p:nvSpPr>
          <p:cNvPr id="8" name="Rectangle 7">
            <a:extLst>
              <a:ext uri="{FF2B5EF4-FFF2-40B4-BE49-F238E27FC236}">
                <a16:creationId xmlns:a16="http://schemas.microsoft.com/office/drawing/2014/main" id="{0074DE78-AB69-4E5D-82F8-DEF1DFF6AF0B}"/>
              </a:ext>
            </a:extLst>
          </p:cNvPr>
          <p:cNvSpPr/>
          <p:nvPr/>
        </p:nvSpPr>
        <p:spPr>
          <a:xfrm>
            <a:off x="372762" y="5638800"/>
            <a:ext cx="10868322" cy="584775"/>
          </a:xfrm>
          <a:prstGeom prst="rect">
            <a:avLst/>
          </a:prstGeom>
        </p:spPr>
        <p:txBody>
          <a:bodyPr wrap="square">
            <a:spAutoFit/>
          </a:bodyPr>
          <a:lstStyle/>
          <a:p>
            <a:r>
              <a:rPr lang="en-US" sz="1600" i="1" dirty="0">
                <a:solidFill>
                  <a:schemeClr val="tx2"/>
                </a:solidFill>
                <a:cs typeface="Arial" panose="020B0604020202020204" pitchFamily="34" charset="0"/>
              </a:rPr>
              <a:t>This slide is a high-level summary for training purposes. Please see Chapter 19 of the Health Center Program Compliance Manual for exact language and more details </a:t>
            </a:r>
            <a:r>
              <a:rPr lang="en-US" sz="1600" dirty="0">
                <a:solidFill>
                  <a:schemeClr val="tx2"/>
                </a:solidFill>
                <a:hlinkClick r:id="rId3">
                  <a:extLst>
                    <a:ext uri="{A12FA001-AC4F-418D-AE19-62706E023703}">
                      <ahyp:hlinkClr xmlns:ahyp="http://schemas.microsoft.com/office/drawing/2018/hyperlinkcolor" val="tx"/>
                    </a:ext>
                  </a:extLst>
                </a:hlinkClick>
              </a:rPr>
              <a:t>https://bphc.hrsa.gov/programrequirements/compliancemanual/chapter-19.html#titletop</a:t>
            </a:r>
            <a:r>
              <a:rPr lang="en-US" sz="1600" dirty="0">
                <a:solidFill>
                  <a:schemeClr val="tx2"/>
                </a:solidFill>
              </a:rPr>
              <a:t>.</a:t>
            </a:r>
            <a:endParaRPr lang="en-US" sz="1600" i="1" dirty="0">
              <a:solidFill>
                <a:schemeClr val="tx2"/>
              </a:solidFill>
              <a:cs typeface="Arial" panose="020B0604020202020204" pitchFamily="34" charset="0"/>
            </a:endParaRPr>
          </a:p>
        </p:txBody>
      </p:sp>
    </p:spTree>
    <p:extLst>
      <p:ext uri="{BB962C8B-B14F-4D97-AF65-F5344CB8AC3E}">
        <p14:creationId xmlns:p14="http://schemas.microsoft.com/office/powerpoint/2010/main" val="2221303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A606E8-01DA-4188-A077-BA9650A7BFA5}"/>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E3B4AAA5-FD31-44C4-9342-259434694108}"/>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19</a:t>
            </a:fld>
            <a:endParaRPr lang="en-US" dirty="0">
              <a:solidFill>
                <a:schemeClr val="tx2"/>
              </a:solidFill>
            </a:endParaRPr>
          </a:p>
        </p:txBody>
      </p:sp>
      <p:sp>
        <p:nvSpPr>
          <p:cNvPr id="6" name="Content Placeholder 2">
            <a:extLst>
              <a:ext uri="{FF2B5EF4-FFF2-40B4-BE49-F238E27FC236}">
                <a16:creationId xmlns:a16="http://schemas.microsoft.com/office/drawing/2014/main" id="{8D272099-65C4-4C4E-BB81-AE41C619995E}"/>
              </a:ext>
            </a:extLst>
          </p:cNvPr>
          <p:cNvSpPr txBox="1">
            <a:spLocks/>
          </p:cNvSpPr>
          <p:nvPr/>
        </p:nvSpPr>
        <p:spPr>
          <a:xfrm>
            <a:off x="223915" y="1164824"/>
            <a:ext cx="11434684" cy="50956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endParaRPr lang="en-US" altLang="en-US" sz="1000" dirty="0">
              <a:solidFill>
                <a:schemeClr val="tx2"/>
              </a:solidFill>
            </a:endParaRPr>
          </a:p>
          <a:p>
            <a:r>
              <a:rPr lang="en-US" b="1" dirty="0">
                <a:solidFill>
                  <a:schemeClr val="tx2"/>
                </a:solidFill>
              </a:rPr>
              <a:t>Chapter</a:t>
            </a:r>
            <a:r>
              <a:rPr lang="en-US" dirty="0">
                <a:solidFill>
                  <a:schemeClr val="tx2"/>
                </a:solidFill>
              </a:rPr>
              <a:t> </a:t>
            </a:r>
            <a:r>
              <a:rPr lang="en-US" b="1" dirty="0">
                <a:solidFill>
                  <a:schemeClr val="tx2"/>
                </a:solidFill>
              </a:rPr>
              <a:t>20: Board Composition</a:t>
            </a:r>
          </a:p>
          <a:p>
            <a:pPr lvl="1">
              <a:buFont typeface="Arial" panose="020B0604020202020204" pitchFamily="34" charset="0"/>
              <a:buChar char="‒"/>
            </a:pPr>
            <a:r>
              <a:rPr lang="en-US" altLang="en-US" dirty="0">
                <a:solidFill>
                  <a:schemeClr val="tx2"/>
                </a:solidFill>
              </a:rPr>
              <a:t>9-25 members</a:t>
            </a:r>
          </a:p>
          <a:p>
            <a:pPr lvl="1">
              <a:buFont typeface="Arial" panose="020B0604020202020204" pitchFamily="34" charset="0"/>
              <a:buChar char="‒"/>
            </a:pPr>
            <a:r>
              <a:rPr lang="en-US" altLang="en-US" dirty="0">
                <a:solidFill>
                  <a:schemeClr val="tx2"/>
                </a:solidFill>
              </a:rPr>
              <a:t>At least 51% are patients served by the center*</a:t>
            </a:r>
          </a:p>
          <a:p>
            <a:pPr lvl="1">
              <a:buFont typeface="Arial" panose="020B0604020202020204" pitchFamily="34" charset="0"/>
              <a:buChar char="‒"/>
            </a:pPr>
            <a:r>
              <a:rPr lang="en-US" altLang="en-US" dirty="0">
                <a:solidFill>
                  <a:schemeClr val="tx2"/>
                </a:solidFill>
              </a:rPr>
              <a:t>Non-patient members are representative of the community and selected to provide relevant skills/expertise*</a:t>
            </a:r>
          </a:p>
          <a:p>
            <a:pPr lvl="1">
              <a:buFont typeface="Arial" panose="020B0604020202020204" pitchFamily="34" charset="0"/>
              <a:buChar char="‒"/>
            </a:pPr>
            <a:r>
              <a:rPr lang="en-US" altLang="en-US" dirty="0">
                <a:solidFill>
                  <a:schemeClr val="tx2"/>
                </a:solidFill>
              </a:rPr>
              <a:t>No more than one-half of non-patient board members derive more than 10% of their annual income from the health care industry*</a:t>
            </a:r>
          </a:p>
          <a:p>
            <a:pPr lvl="1">
              <a:buFont typeface="Arial" panose="020B0604020202020204" pitchFamily="34" charset="0"/>
              <a:buChar char="‒"/>
            </a:pPr>
            <a:r>
              <a:rPr lang="en-US" altLang="en-US" dirty="0">
                <a:solidFill>
                  <a:schemeClr val="tx2"/>
                </a:solidFill>
              </a:rPr>
              <a:t>Health center employees and immediate family members may not serve</a:t>
            </a:r>
          </a:p>
          <a:p>
            <a:pPr lvl="1">
              <a:buFont typeface="Arial" panose="020B0604020202020204" pitchFamily="34" charset="0"/>
              <a:buChar char="‒"/>
            </a:pPr>
            <a:r>
              <a:rPr lang="en-US" altLang="en-US" dirty="0">
                <a:solidFill>
                  <a:schemeClr val="tx2"/>
                </a:solidFill>
              </a:rPr>
              <a:t>Include representatives from/for each special population served</a:t>
            </a:r>
          </a:p>
        </p:txBody>
      </p:sp>
      <p:sp>
        <p:nvSpPr>
          <p:cNvPr id="7" name="Rectangle 6">
            <a:extLst>
              <a:ext uri="{FF2B5EF4-FFF2-40B4-BE49-F238E27FC236}">
                <a16:creationId xmlns:a16="http://schemas.microsoft.com/office/drawing/2014/main" id="{FA768ED9-6E50-4826-B7B5-DD60DBB632CF}"/>
              </a:ext>
            </a:extLst>
          </p:cNvPr>
          <p:cNvSpPr/>
          <p:nvPr/>
        </p:nvSpPr>
        <p:spPr>
          <a:xfrm>
            <a:off x="217714" y="5506046"/>
            <a:ext cx="11440885" cy="830997"/>
          </a:xfrm>
          <a:prstGeom prst="rect">
            <a:avLst/>
          </a:prstGeom>
        </p:spPr>
        <p:txBody>
          <a:bodyPr wrap="square">
            <a:spAutoFit/>
          </a:bodyPr>
          <a:lstStyle/>
          <a:p>
            <a:r>
              <a:rPr lang="en-US" sz="1600" i="1" dirty="0">
                <a:solidFill>
                  <a:schemeClr val="tx2"/>
                </a:solidFill>
                <a:cs typeface="Arial" panose="020B0604020202020204" pitchFamily="34" charset="0"/>
              </a:rPr>
              <a:t>This slide is a high-level summary for training purposes. Please see Chapter 20 of the Health Center Program Compliance Manual for exact language and more details </a:t>
            </a:r>
            <a:r>
              <a:rPr lang="en-US" sz="1600" dirty="0">
                <a:solidFill>
                  <a:schemeClr val="tx2"/>
                </a:solidFill>
                <a:hlinkClick r:id="rId3">
                  <a:extLst>
                    <a:ext uri="{A12FA001-AC4F-418D-AE19-62706E023703}">
                      <ahyp:hlinkClr xmlns:ahyp="http://schemas.microsoft.com/office/drawing/2018/hyperlinkcolor" val="tx"/>
                    </a:ext>
                  </a:extLst>
                </a:hlinkClick>
              </a:rPr>
              <a:t>https://bphc.hrsa.gov/programrequirements/compliancemanual/chapter-20.html#titletop</a:t>
            </a:r>
            <a:r>
              <a:rPr lang="en-US" sz="1600" dirty="0">
                <a:solidFill>
                  <a:schemeClr val="tx2"/>
                </a:solidFill>
              </a:rPr>
              <a:t>.</a:t>
            </a:r>
          </a:p>
          <a:p>
            <a:r>
              <a:rPr lang="en-US" sz="1600" i="1" dirty="0">
                <a:solidFill>
                  <a:schemeClr val="tx2"/>
                </a:solidFill>
                <a:cs typeface="Arial" panose="020B0604020202020204" pitchFamily="34" charset="0"/>
              </a:rPr>
              <a:t>*Additional details and required specificity are included in Chapter 20.</a:t>
            </a:r>
          </a:p>
        </p:txBody>
      </p:sp>
      <p:sp>
        <p:nvSpPr>
          <p:cNvPr id="8" name="Title 1">
            <a:extLst>
              <a:ext uri="{FF2B5EF4-FFF2-40B4-BE49-F238E27FC236}">
                <a16:creationId xmlns:a16="http://schemas.microsoft.com/office/drawing/2014/main" id="{802ADB45-1E50-4808-A5A4-E30331D005F4}"/>
              </a:ext>
            </a:extLst>
          </p:cNvPr>
          <p:cNvSpPr>
            <a:spLocks noGrp="1"/>
          </p:cNvSpPr>
          <p:nvPr>
            <p:ph type="title"/>
          </p:nvPr>
        </p:nvSpPr>
        <p:spPr>
          <a:xfrm>
            <a:off x="242166" y="523965"/>
            <a:ext cx="9352878" cy="785942"/>
          </a:xfrm>
        </p:spPr>
        <p:txBody>
          <a:bodyPr>
            <a:normAutofit fontScale="90000"/>
          </a:bodyPr>
          <a:lstStyle/>
          <a:p>
            <a:r>
              <a:rPr lang="en-US" sz="4400" b="1" dirty="0">
                <a:solidFill>
                  <a:schemeClr val="tx2"/>
                </a:solidFill>
              </a:rPr>
              <a:t>Health Center Program Compliance Manual</a:t>
            </a:r>
          </a:p>
        </p:txBody>
      </p:sp>
    </p:spTree>
    <p:extLst>
      <p:ext uri="{BB962C8B-B14F-4D97-AF65-F5344CB8AC3E}">
        <p14:creationId xmlns:p14="http://schemas.microsoft.com/office/powerpoint/2010/main" val="16419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86F532-A6DD-4CB1-B58A-81FDF66AD255}"/>
              </a:ext>
            </a:extLst>
          </p:cNvPr>
          <p:cNvSpPr>
            <a:spLocks noGrp="1"/>
          </p:cNvSpPr>
          <p:nvPr>
            <p:ph type="sldNum" sz="quarter" idx="4"/>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a:t>
            </a:fld>
            <a:endParaRPr lang="en-US" dirty="0">
              <a:solidFill>
                <a:schemeClr val="tx2"/>
              </a:solidFill>
            </a:endParaRPr>
          </a:p>
        </p:txBody>
      </p:sp>
      <p:sp>
        <p:nvSpPr>
          <p:cNvPr id="5" name="Footer Placeholder 4">
            <a:extLst>
              <a:ext uri="{FF2B5EF4-FFF2-40B4-BE49-F238E27FC236}">
                <a16:creationId xmlns:a16="http://schemas.microsoft.com/office/drawing/2014/main" id="{D63E548B-1F18-4D1E-88A5-EBCE83BAF43A}"/>
              </a:ext>
            </a:extLst>
          </p:cNvPr>
          <p:cNvSpPr>
            <a:spLocks noGrp="1"/>
          </p:cNvSpPr>
          <p:nvPr>
            <p:ph type="ftr" sz="quarter" idx="3"/>
          </p:nvPr>
        </p:nvSpPr>
        <p:spPr/>
        <p:txBody>
          <a:bodyPr/>
          <a:lstStyle/>
          <a:p>
            <a:r>
              <a:rPr lang="en-US" dirty="0"/>
              <a:t>Board Member Orientation</a:t>
            </a:r>
          </a:p>
          <a:p>
            <a:r>
              <a:rPr lang="en-US" dirty="0"/>
              <a:t>Template designed by the National Association of Community Health Centers</a:t>
            </a:r>
          </a:p>
        </p:txBody>
      </p:sp>
      <p:sp>
        <p:nvSpPr>
          <p:cNvPr id="6" name="Title 1">
            <a:extLst>
              <a:ext uri="{FF2B5EF4-FFF2-40B4-BE49-F238E27FC236}">
                <a16:creationId xmlns:a16="http://schemas.microsoft.com/office/drawing/2014/main" id="{84BB8C27-AF46-4F16-815D-6E400EFECB5C}"/>
              </a:ext>
            </a:extLst>
          </p:cNvPr>
          <p:cNvSpPr>
            <a:spLocks noGrp="1"/>
          </p:cNvSpPr>
          <p:nvPr>
            <p:ph type="title"/>
          </p:nvPr>
        </p:nvSpPr>
        <p:spPr>
          <a:xfrm>
            <a:off x="228600" y="1828800"/>
            <a:ext cx="4724400" cy="1475672"/>
          </a:xfrm>
        </p:spPr>
        <p:txBody>
          <a:bodyPr/>
          <a:lstStyle/>
          <a:p>
            <a:r>
              <a:rPr lang="en-US" sz="4000" dirty="0">
                <a:solidFill>
                  <a:schemeClr val="bg2"/>
                </a:solidFill>
              </a:rPr>
              <a:t>Session 1:</a:t>
            </a:r>
            <a:br>
              <a:rPr lang="en-US" sz="4000" dirty="0">
                <a:solidFill>
                  <a:schemeClr val="bg2"/>
                </a:solidFill>
              </a:rPr>
            </a:br>
            <a:r>
              <a:rPr lang="en-US" sz="4000" dirty="0">
                <a:solidFill>
                  <a:schemeClr val="bg2"/>
                </a:solidFill>
              </a:rPr>
              <a:t>Welcome, Health Center Overview, and Introduction to Board Roles</a:t>
            </a:r>
          </a:p>
        </p:txBody>
      </p:sp>
      <p:sp>
        <p:nvSpPr>
          <p:cNvPr id="7" name="Text Placeholder 2">
            <a:extLst>
              <a:ext uri="{FF2B5EF4-FFF2-40B4-BE49-F238E27FC236}">
                <a16:creationId xmlns:a16="http://schemas.microsoft.com/office/drawing/2014/main" id="{48EAF330-C257-472B-8504-3F2D442ACD97}"/>
              </a:ext>
            </a:extLst>
          </p:cNvPr>
          <p:cNvSpPr>
            <a:spLocks noGrp="1"/>
          </p:cNvSpPr>
          <p:nvPr>
            <p:ph type="body" sz="quarter" idx="21"/>
          </p:nvPr>
        </p:nvSpPr>
        <p:spPr>
          <a:xfrm>
            <a:off x="5786190" y="966787"/>
            <a:ext cx="6155644" cy="4924426"/>
          </a:xfrm>
        </p:spPr>
        <p:txBody>
          <a:bodyPr>
            <a:normAutofit/>
          </a:bodyPr>
          <a:lstStyle/>
          <a:p>
            <a:r>
              <a:rPr lang="en-US" sz="2400" dirty="0"/>
              <a:t>Welcome/Getting to Know Each Other</a:t>
            </a:r>
          </a:p>
          <a:p>
            <a:r>
              <a:rPr lang="en-US" sz="2400" dirty="0"/>
              <a:t>History of the Health Center and the Health Center Movement</a:t>
            </a:r>
          </a:p>
          <a:p>
            <a:r>
              <a:rPr lang="en-US" sz="2400" dirty="0"/>
              <a:t>Vision, Mission, and Values</a:t>
            </a:r>
          </a:p>
          <a:p>
            <a:r>
              <a:rPr lang="en-US" sz="2400" dirty="0"/>
              <a:t>Health Center Overview and Strategic Plan Introduction</a:t>
            </a:r>
          </a:p>
          <a:p>
            <a:r>
              <a:rPr lang="en-US" sz="2400" dirty="0"/>
              <a:t>Introduction to Health Resources and Services Administration (HRSA) Health Center Program </a:t>
            </a:r>
          </a:p>
          <a:p>
            <a:r>
              <a:rPr lang="en-US" sz="2400" dirty="0"/>
              <a:t>Introduction to Board Roles</a:t>
            </a:r>
          </a:p>
          <a:p>
            <a:r>
              <a:rPr lang="en-US" sz="2400" dirty="0"/>
              <a:t>Questions and Answers</a:t>
            </a:r>
          </a:p>
        </p:txBody>
      </p:sp>
    </p:spTree>
    <p:extLst>
      <p:ext uri="{BB962C8B-B14F-4D97-AF65-F5344CB8AC3E}">
        <p14:creationId xmlns:p14="http://schemas.microsoft.com/office/powerpoint/2010/main" val="128493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B9D368-6D36-4B61-83C1-6B9D2D048EC5}"/>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9B566D02-0C38-4108-BE64-F1120AEFA75C}"/>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20</a:t>
            </a:fld>
            <a:endParaRPr lang="en-US" dirty="0">
              <a:solidFill>
                <a:schemeClr val="tx2"/>
              </a:solidFill>
            </a:endParaRPr>
          </a:p>
        </p:txBody>
      </p:sp>
      <p:sp>
        <p:nvSpPr>
          <p:cNvPr id="6" name="Title 3">
            <a:extLst>
              <a:ext uri="{FF2B5EF4-FFF2-40B4-BE49-F238E27FC236}">
                <a16:creationId xmlns:a16="http://schemas.microsoft.com/office/drawing/2014/main" id="{46A52B90-6E30-4F3B-99D5-D6ABF14D7006}"/>
              </a:ext>
            </a:extLst>
          </p:cNvPr>
          <p:cNvSpPr>
            <a:spLocks noGrp="1"/>
          </p:cNvSpPr>
          <p:nvPr>
            <p:ph type="title"/>
          </p:nvPr>
        </p:nvSpPr>
        <p:spPr>
          <a:xfrm>
            <a:off x="316574" y="136525"/>
            <a:ext cx="11558851" cy="1475672"/>
          </a:xfrm>
        </p:spPr>
        <p:txBody>
          <a:bodyPr/>
          <a:lstStyle/>
          <a:p>
            <a:r>
              <a:rPr lang="en-US" dirty="0"/>
              <a:t>Governance versus Management - Examples</a:t>
            </a:r>
          </a:p>
        </p:txBody>
      </p:sp>
      <p:sp>
        <p:nvSpPr>
          <p:cNvPr id="4" name="TextBox 3">
            <a:extLst>
              <a:ext uri="{FF2B5EF4-FFF2-40B4-BE49-F238E27FC236}">
                <a16:creationId xmlns:a16="http://schemas.microsoft.com/office/drawing/2014/main" id="{A16442F0-8D32-49D1-8273-C10F4C8F2CCD}"/>
              </a:ext>
            </a:extLst>
          </p:cNvPr>
          <p:cNvSpPr txBox="1"/>
          <p:nvPr/>
        </p:nvSpPr>
        <p:spPr>
          <a:xfrm>
            <a:off x="2362200" y="5844054"/>
            <a:ext cx="9997193" cy="369332"/>
          </a:xfrm>
          <a:prstGeom prst="rect">
            <a:avLst/>
          </a:prstGeom>
          <a:noFill/>
        </p:spPr>
        <p:txBody>
          <a:bodyPr wrap="square" rtlCol="0">
            <a:spAutoFit/>
          </a:bodyPr>
          <a:lstStyle/>
          <a:p>
            <a:r>
              <a:rPr lang="en-US" dirty="0">
                <a:solidFill>
                  <a:schemeClr val="tx2"/>
                </a:solidFill>
              </a:rPr>
              <a:t>Excerpt from </a:t>
            </a:r>
            <a:r>
              <a:rPr lang="en-US" dirty="0">
                <a:solidFill>
                  <a:schemeClr val="tx2"/>
                </a:solidFill>
                <a:hlinkClick r:id="rId3">
                  <a:extLst>
                    <a:ext uri="{A12FA001-AC4F-418D-AE19-62706E023703}">
                      <ahyp:hlinkClr xmlns:ahyp="http://schemas.microsoft.com/office/drawing/2018/hyperlinkcolor" val="tx"/>
                    </a:ext>
                  </a:extLst>
                </a:hlinkClick>
              </a:rPr>
              <a:t>Governance Guide for Health Center Boards</a:t>
            </a:r>
            <a:r>
              <a:rPr lang="en-US" dirty="0">
                <a:solidFill>
                  <a:schemeClr val="tx2"/>
                </a:solidFill>
              </a:rPr>
              <a:t>, Chapter 1, p 14.</a:t>
            </a:r>
          </a:p>
        </p:txBody>
      </p:sp>
      <p:graphicFrame>
        <p:nvGraphicFramePr>
          <p:cNvPr id="5" name="Table 4">
            <a:extLst>
              <a:ext uri="{FF2B5EF4-FFF2-40B4-BE49-F238E27FC236}">
                <a16:creationId xmlns:a16="http://schemas.microsoft.com/office/drawing/2014/main" id="{7E494A76-57CC-482F-A47F-2F3DBA31B8C4}"/>
              </a:ext>
            </a:extLst>
          </p:cNvPr>
          <p:cNvGraphicFramePr>
            <a:graphicFrameLocks noGrp="1"/>
          </p:cNvGraphicFramePr>
          <p:nvPr>
            <p:extLst>
              <p:ext uri="{D42A27DB-BD31-4B8C-83A1-F6EECF244321}">
                <p14:modId xmlns:p14="http://schemas.microsoft.com/office/powerpoint/2010/main" val="806609658"/>
              </p:ext>
            </p:extLst>
          </p:nvPr>
        </p:nvGraphicFramePr>
        <p:xfrm>
          <a:off x="233456" y="893458"/>
          <a:ext cx="11725085" cy="4819650"/>
        </p:xfrm>
        <a:graphic>
          <a:graphicData uri="http://schemas.openxmlformats.org/drawingml/2006/table">
            <a:tbl>
              <a:tblPr firstRow="1" bandRow="1">
                <a:tableStyleId>{5C22544A-7EE6-4342-B048-85BDC9FD1C3A}</a:tableStyleId>
              </a:tblPr>
              <a:tblGrid>
                <a:gridCol w="1887936">
                  <a:extLst>
                    <a:ext uri="{9D8B030D-6E8A-4147-A177-3AD203B41FA5}">
                      <a16:colId xmlns:a16="http://schemas.microsoft.com/office/drawing/2014/main" val="4150046102"/>
                    </a:ext>
                  </a:extLst>
                </a:gridCol>
                <a:gridCol w="5006291">
                  <a:extLst>
                    <a:ext uri="{9D8B030D-6E8A-4147-A177-3AD203B41FA5}">
                      <a16:colId xmlns:a16="http://schemas.microsoft.com/office/drawing/2014/main" val="4195728374"/>
                    </a:ext>
                  </a:extLst>
                </a:gridCol>
                <a:gridCol w="4830858">
                  <a:extLst>
                    <a:ext uri="{9D8B030D-6E8A-4147-A177-3AD203B41FA5}">
                      <a16:colId xmlns:a16="http://schemas.microsoft.com/office/drawing/2014/main" val="1393728642"/>
                    </a:ext>
                  </a:extLst>
                </a:gridCol>
              </a:tblGrid>
              <a:tr h="154771">
                <a:tc>
                  <a:txBody>
                    <a:bodyPr/>
                    <a:lstStyle/>
                    <a:p>
                      <a:endParaRPr lang="en-US" sz="2000">
                        <a:effectLst/>
                        <a:latin typeface="+mn-lt"/>
                        <a:cs typeface="Times New Roman" panose="02020603050405020304" pitchFamily="18" charset="0"/>
                      </a:endParaRPr>
                    </a:p>
                  </a:txBody>
                  <a:tcPr marL="59911" marR="59911" marT="0" marB="0"/>
                </a:tc>
                <a:tc>
                  <a:txBody>
                    <a:bodyPr/>
                    <a:lstStyle/>
                    <a:p>
                      <a:pPr marL="0" marR="0" algn="ctr">
                        <a:lnSpc>
                          <a:spcPct val="107000"/>
                        </a:lnSpc>
                        <a:spcBef>
                          <a:spcPts val="0"/>
                        </a:spcBef>
                        <a:spcAft>
                          <a:spcPts val="0"/>
                        </a:spcAft>
                      </a:pPr>
                      <a:r>
                        <a:rPr lang="en-US" sz="2000">
                          <a:effectLst/>
                          <a:latin typeface="+mn-lt"/>
                        </a:rPr>
                        <a:t>Board /Governance</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0" marR="0" algn="ctr">
                        <a:lnSpc>
                          <a:spcPct val="107000"/>
                        </a:lnSpc>
                        <a:spcBef>
                          <a:spcPts val="0"/>
                        </a:spcBef>
                        <a:spcAft>
                          <a:spcPts val="0"/>
                        </a:spcAft>
                      </a:pPr>
                      <a:r>
                        <a:rPr lang="en-US" sz="2000">
                          <a:effectLst/>
                          <a:latin typeface="+mn-lt"/>
                        </a:rPr>
                        <a:t>CEO/Management</a:t>
                      </a:r>
                      <a:endParaRPr lang="en-US" sz="2000">
                        <a:effectLst/>
                        <a:latin typeface="+mn-lt"/>
                        <a:ea typeface="Calibri" panose="020F0502020204030204" pitchFamily="34" charset="0"/>
                        <a:cs typeface="Times New Roman" panose="02020603050405020304" pitchFamily="18" charset="0"/>
                      </a:endParaRPr>
                    </a:p>
                  </a:txBody>
                  <a:tcPr marL="59911" marR="59911" marT="0" marB="0"/>
                </a:tc>
                <a:extLst>
                  <a:ext uri="{0D108BD9-81ED-4DB2-BD59-A6C34878D82A}">
                    <a16:rowId xmlns:a16="http://schemas.microsoft.com/office/drawing/2014/main" val="1356494554"/>
                  </a:ext>
                </a:extLst>
              </a:tr>
              <a:tr h="776628">
                <a:tc>
                  <a:txBody>
                    <a:bodyPr/>
                    <a:lstStyle/>
                    <a:p>
                      <a:pPr marL="0" marR="0">
                        <a:lnSpc>
                          <a:spcPct val="107000"/>
                        </a:lnSpc>
                        <a:spcBef>
                          <a:spcPts val="0"/>
                        </a:spcBef>
                        <a:spcAft>
                          <a:spcPts val="0"/>
                        </a:spcAft>
                      </a:pPr>
                      <a:r>
                        <a:rPr lang="en-US" sz="2000">
                          <a:effectLst/>
                          <a:latin typeface="+mn-lt"/>
                        </a:rPr>
                        <a:t>Strategic Board Composition</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Ensures its own strategic composition, including compliance with requirements of the Health Center Program </a:t>
                      </a:r>
                      <a:endParaRPr lang="en-US" sz="2000" dirty="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Supports board in ensuring its strategic composition, has voice in recruitment</a:t>
                      </a:r>
                    </a:p>
                    <a:p>
                      <a:pPr marL="228600" marR="0">
                        <a:lnSpc>
                          <a:spcPct val="107000"/>
                        </a:lnSpc>
                        <a:spcBef>
                          <a:spcPts val="0"/>
                        </a:spcBef>
                        <a:spcAft>
                          <a:spcPts val="0"/>
                        </a:spcAft>
                        <a:tabLst>
                          <a:tab pos="457200" algn="l"/>
                        </a:tabLst>
                      </a:pPr>
                      <a:r>
                        <a:rPr lang="en-US" sz="2000">
                          <a:effectLst/>
                          <a:latin typeface="+mn-lt"/>
                        </a:rPr>
                        <a:t> </a:t>
                      </a:r>
                      <a:endParaRPr lang="en-US" sz="2000">
                        <a:effectLst/>
                        <a:latin typeface="+mn-lt"/>
                        <a:ea typeface="Calibri" panose="020F0502020204030204" pitchFamily="34" charset="0"/>
                        <a:cs typeface="Times New Roman" panose="02020603050405020304" pitchFamily="18" charset="0"/>
                      </a:endParaRPr>
                    </a:p>
                  </a:txBody>
                  <a:tcPr marL="59911" marR="59911" marT="0" marB="0"/>
                </a:tc>
                <a:extLst>
                  <a:ext uri="{0D108BD9-81ED-4DB2-BD59-A6C34878D82A}">
                    <a16:rowId xmlns:a16="http://schemas.microsoft.com/office/drawing/2014/main" val="2735317016"/>
                  </a:ext>
                </a:extLst>
              </a:tr>
              <a:tr h="776628">
                <a:tc>
                  <a:txBody>
                    <a:bodyPr/>
                    <a:lstStyle/>
                    <a:p>
                      <a:pPr marL="0" marR="0">
                        <a:lnSpc>
                          <a:spcPct val="107000"/>
                        </a:lnSpc>
                        <a:spcBef>
                          <a:spcPts val="0"/>
                        </a:spcBef>
                        <a:spcAft>
                          <a:spcPts val="0"/>
                        </a:spcAft>
                      </a:pPr>
                      <a:r>
                        <a:rPr lang="en-US" sz="2000">
                          <a:effectLst/>
                          <a:latin typeface="+mn-lt"/>
                        </a:rPr>
                        <a:t>Financial Oversight</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Approves budget</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Monitors financials</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Oversees audit</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Approves certain policies</a:t>
                      </a:r>
                      <a:endParaRPr lang="en-US" sz="2000" dirty="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Prepares and proposes budget to board along with key financial staff</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Manages health center in alignment with financial policies and budget guidelines</a:t>
                      </a:r>
                      <a:endParaRPr lang="en-US" sz="2000" dirty="0">
                        <a:effectLst/>
                        <a:latin typeface="+mn-lt"/>
                        <a:ea typeface="Calibri" panose="020F0502020204030204" pitchFamily="34" charset="0"/>
                        <a:cs typeface="Times New Roman" panose="02020603050405020304" pitchFamily="18" charset="0"/>
                      </a:endParaRPr>
                    </a:p>
                  </a:txBody>
                  <a:tcPr marL="59911" marR="59911" marT="0" marB="0"/>
                </a:tc>
                <a:extLst>
                  <a:ext uri="{0D108BD9-81ED-4DB2-BD59-A6C34878D82A}">
                    <a16:rowId xmlns:a16="http://schemas.microsoft.com/office/drawing/2014/main" val="2237495550"/>
                  </a:ext>
                </a:extLst>
              </a:tr>
              <a:tr h="933341">
                <a:tc>
                  <a:txBody>
                    <a:bodyPr/>
                    <a:lstStyle/>
                    <a:p>
                      <a:pPr marL="0" marR="0">
                        <a:lnSpc>
                          <a:spcPct val="107000"/>
                        </a:lnSpc>
                        <a:spcBef>
                          <a:spcPts val="0"/>
                        </a:spcBef>
                        <a:spcAft>
                          <a:spcPts val="0"/>
                        </a:spcAft>
                      </a:pPr>
                      <a:r>
                        <a:rPr lang="en-US" sz="2000">
                          <a:effectLst/>
                          <a:latin typeface="+mn-lt"/>
                        </a:rPr>
                        <a:t>Quality Oversight  </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Approves and revises quality assurance (QA) and quality improvement (QI) policies</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Ensures follow-up taken regarding quality, patient grievances, etc.</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Ensures staff manage the quality program</a:t>
                      </a:r>
                      <a:endParaRPr lang="en-US" sz="2000">
                        <a:effectLst/>
                        <a:latin typeface="+mn-lt"/>
                        <a:ea typeface="Calibri" panose="020F0502020204030204" pitchFamily="34" charset="0"/>
                        <a:cs typeface="Times New Roman" panose="02020603050405020304" pitchFamily="18" charset="0"/>
                      </a:endParaRPr>
                    </a:p>
                  </a:txBody>
                  <a:tcPr marL="59911" marR="59911" marT="0" marB="0"/>
                </a:tc>
                <a:extLst>
                  <a:ext uri="{0D108BD9-81ED-4DB2-BD59-A6C34878D82A}">
                    <a16:rowId xmlns:a16="http://schemas.microsoft.com/office/drawing/2014/main" val="1526717846"/>
                  </a:ext>
                </a:extLst>
              </a:tr>
              <a:tr h="619916">
                <a:tc>
                  <a:txBody>
                    <a:bodyPr/>
                    <a:lstStyle/>
                    <a:p>
                      <a:pPr marL="0" marR="0">
                        <a:lnSpc>
                          <a:spcPct val="107000"/>
                        </a:lnSpc>
                        <a:spcBef>
                          <a:spcPts val="0"/>
                        </a:spcBef>
                        <a:spcAft>
                          <a:spcPts val="0"/>
                        </a:spcAft>
                      </a:pPr>
                      <a:r>
                        <a:rPr lang="en-US" sz="2000">
                          <a:effectLst/>
                          <a:latin typeface="+mn-lt"/>
                        </a:rPr>
                        <a:t>CEO &amp; Staff</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Hires, provides oversight of CEO</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Establishes CEO compensation</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a:effectLst/>
                          <a:latin typeface="+mn-lt"/>
                        </a:rPr>
                        <a:t>Approves certain personnel policies</a:t>
                      </a:r>
                      <a:endParaRPr lang="en-US" sz="2000">
                        <a:effectLst/>
                        <a:latin typeface="+mn-lt"/>
                        <a:ea typeface="Calibri" panose="020F0502020204030204" pitchFamily="34" charset="0"/>
                        <a:cs typeface="Times New Roman" panose="02020603050405020304" pitchFamily="18" charset="0"/>
                      </a:endParaRPr>
                    </a:p>
                  </a:txBody>
                  <a:tcPr marL="59911" marR="59911" marT="0" marB="0"/>
                </a:tc>
                <a:tc>
                  <a: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Hires, manages rest of staff</a:t>
                      </a: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2000" dirty="0">
                          <a:effectLst/>
                          <a:latin typeface="+mn-lt"/>
                        </a:rPr>
                        <a:t>Coaches staff</a:t>
                      </a:r>
                    </a:p>
                    <a:p>
                      <a:pPr marL="228600" marR="0">
                        <a:lnSpc>
                          <a:spcPct val="107000"/>
                        </a:lnSpc>
                        <a:spcBef>
                          <a:spcPts val="0"/>
                        </a:spcBef>
                        <a:spcAft>
                          <a:spcPts val="0"/>
                        </a:spcAft>
                        <a:tabLst>
                          <a:tab pos="457200" algn="l"/>
                        </a:tabLst>
                      </a:pPr>
                      <a:r>
                        <a:rPr lang="en-US" sz="2000" dirty="0">
                          <a:effectLst/>
                          <a:latin typeface="+mn-lt"/>
                        </a:rPr>
                        <a:t> </a:t>
                      </a:r>
                      <a:endParaRPr lang="en-US" sz="2000" dirty="0">
                        <a:effectLst/>
                        <a:latin typeface="+mn-lt"/>
                        <a:ea typeface="Calibri" panose="020F0502020204030204" pitchFamily="34" charset="0"/>
                        <a:cs typeface="Times New Roman" panose="02020603050405020304" pitchFamily="18" charset="0"/>
                      </a:endParaRPr>
                    </a:p>
                  </a:txBody>
                  <a:tcPr marL="59911" marR="59911" marT="0" marB="0"/>
                </a:tc>
                <a:extLst>
                  <a:ext uri="{0D108BD9-81ED-4DB2-BD59-A6C34878D82A}">
                    <a16:rowId xmlns:a16="http://schemas.microsoft.com/office/drawing/2014/main" val="2919002528"/>
                  </a:ext>
                </a:extLst>
              </a:tr>
            </a:tbl>
          </a:graphicData>
        </a:graphic>
      </p:graphicFrame>
    </p:spTree>
    <p:extLst>
      <p:ext uri="{BB962C8B-B14F-4D97-AF65-F5344CB8AC3E}">
        <p14:creationId xmlns:p14="http://schemas.microsoft.com/office/powerpoint/2010/main" val="4052507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972A69-C30A-4FAD-8E8B-90349A3BD5D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156C50F4-CE9C-48DA-BD48-CEF4F7B91BA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21</a:t>
            </a:fld>
            <a:endParaRPr lang="en-US" dirty="0">
              <a:solidFill>
                <a:schemeClr val="tx2"/>
              </a:solidFill>
            </a:endParaRPr>
          </a:p>
        </p:txBody>
      </p:sp>
      <p:sp>
        <p:nvSpPr>
          <p:cNvPr id="6" name="Title 1">
            <a:extLst>
              <a:ext uri="{FF2B5EF4-FFF2-40B4-BE49-F238E27FC236}">
                <a16:creationId xmlns:a16="http://schemas.microsoft.com/office/drawing/2014/main" id="{8CE26C15-130E-41E2-9963-42D2B295E05F}"/>
              </a:ext>
            </a:extLst>
          </p:cNvPr>
          <p:cNvSpPr>
            <a:spLocks noGrp="1"/>
          </p:cNvSpPr>
          <p:nvPr>
            <p:ph type="title"/>
          </p:nvPr>
        </p:nvSpPr>
        <p:spPr>
          <a:xfrm>
            <a:off x="618565" y="444778"/>
            <a:ext cx="8487220" cy="685800"/>
          </a:xfrm>
        </p:spPr>
        <p:txBody>
          <a:bodyPr>
            <a:noAutofit/>
          </a:bodyPr>
          <a:lstStyle/>
          <a:p>
            <a:r>
              <a:rPr lang="en-US" sz="4000" b="1" dirty="0">
                <a:solidFill>
                  <a:schemeClr val="tx2"/>
                </a:solidFill>
              </a:rPr>
              <a:t>Individual Board Member – </a:t>
            </a:r>
            <a:br>
              <a:rPr lang="en-US" sz="4000" b="1" dirty="0">
                <a:solidFill>
                  <a:schemeClr val="tx2"/>
                </a:solidFill>
              </a:rPr>
            </a:br>
            <a:r>
              <a:rPr lang="en-US" sz="4000" b="1" dirty="0">
                <a:solidFill>
                  <a:schemeClr val="tx2"/>
                </a:solidFill>
              </a:rPr>
              <a:t>Legal Duties</a:t>
            </a:r>
          </a:p>
        </p:txBody>
      </p:sp>
      <p:sp>
        <p:nvSpPr>
          <p:cNvPr id="7" name="Content Placeholder 2">
            <a:extLst>
              <a:ext uri="{FF2B5EF4-FFF2-40B4-BE49-F238E27FC236}">
                <a16:creationId xmlns:a16="http://schemas.microsoft.com/office/drawing/2014/main" id="{8422320F-5901-49CC-9550-DAED1C903011}"/>
              </a:ext>
            </a:extLst>
          </p:cNvPr>
          <p:cNvSpPr txBox="1">
            <a:spLocks/>
          </p:cNvSpPr>
          <p:nvPr/>
        </p:nvSpPr>
        <p:spPr>
          <a:xfrm>
            <a:off x="618565" y="1676400"/>
            <a:ext cx="11028714" cy="480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solidFill>
              </a:rPr>
              <a:t>Duty of </a:t>
            </a:r>
            <a:r>
              <a:rPr lang="en-US" dirty="0">
                <a:solidFill>
                  <a:schemeClr val="accent6"/>
                </a:solidFill>
              </a:rPr>
              <a:t>Care</a:t>
            </a:r>
          </a:p>
          <a:p>
            <a:pPr lvl="1">
              <a:buFont typeface="Wingdings" panose="05000000000000000000" pitchFamily="2" charset="2"/>
              <a:buChar char="§"/>
            </a:pPr>
            <a:r>
              <a:rPr lang="en-US" dirty="0">
                <a:solidFill>
                  <a:schemeClr val="tx2"/>
                </a:solidFill>
              </a:rPr>
              <a:t>Acting in good faith with the degree of diligence, care, and skill that prudent people would use in similar circumstances</a:t>
            </a:r>
          </a:p>
          <a:p>
            <a:endParaRPr lang="en-US" sz="1000" dirty="0">
              <a:solidFill>
                <a:schemeClr val="tx2"/>
              </a:solidFill>
            </a:endParaRPr>
          </a:p>
          <a:p>
            <a:r>
              <a:rPr lang="en-US" dirty="0">
                <a:solidFill>
                  <a:schemeClr val="tx2"/>
                </a:solidFill>
              </a:rPr>
              <a:t>Duty of </a:t>
            </a:r>
            <a:r>
              <a:rPr lang="en-US" dirty="0">
                <a:solidFill>
                  <a:schemeClr val="accent6"/>
                </a:solidFill>
              </a:rPr>
              <a:t>Loyalty</a:t>
            </a:r>
          </a:p>
          <a:p>
            <a:pPr lvl="1">
              <a:buFont typeface="Wingdings" panose="05000000000000000000" pitchFamily="2" charset="2"/>
              <a:buChar char="§"/>
            </a:pPr>
            <a:r>
              <a:rPr lang="en-US" dirty="0">
                <a:solidFill>
                  <a:schemeClr val="tx2"/>
                </a:solidFill>
              </a:rPr>
              <a:t>Acting in the best interests of the corporation and avoiding even the appearance of a conflict of interest</a:t>
            </a:r>
          </a:p>
          <a:p>
            <a:pPr marL="457200" lvl="1" indent="0">
              <a:buFont typeface="Arial" panose="020B0604020202020204" pitchFamily="34" charset="0"/>
              <a:buNone/>
            </a:pPr>
            <a:endParaRPr lang="en-US" sz="1000" dirty="0">
              <a:solidFill>
                <a:schemeClr val="tx2"/>
              </a:solidFill>
            </a:endParaRPr>
          </a:p>
          <a:p>
            <a:r>
              <a:rPr lang="en-US" dirty="0">
                <a:solidFill>
                  <a:schemeClr val="tx2"/>
                </a:solidFill>
              </a:rPr>
              <a:t>Duty of </a:t>
            </a:r>
            <a:r>
              <a:rPr lang="en-US" dirty="0">
                <a:solidFill>
                  <a:schemeClr val="accent6"/>
                </a:solidFill>
              </a:rPr>
              <a:t>Obedience</a:t>
            </a:r>
          </a:p>
          <a:p>
            <a:pPr lvl="1">
              <a:buFont typeface="Wingdings" panose="05000000000000000000" pitchFamily="2" charset="2"/>
              <a:buChar char="§"/>
            </a:pPr>
            <a:r>
              <a:rPr lang="en-US" dirty="0">
                <a:solidFill>
                  <a:schemeClr val="tx2"/>
                </a:solidFill>
              </a:rPr>
              <a:t>Ensuring that the corporation uses its resources to advance its purpose and goals, and that it complies will all appropriate laws</a:t>
            </a:r>
          </a:p>
          <a:p>
            <a:endParaRPr lang="en-US" sz="1000" dirty="0"/>
          </a:p>
        </p:txBody>
      </p:sp>
    </p:spTree>
    <p:extLst>
      <p:ext uri="{BB962C8B-B14F-4D97-AF65-F5344CB8AC3E}">
        <p14:creationId xmlns:p14="http://schemas.microsoft.com/office/powerpoint/2010/main" val="347451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3EDD08-3F96-4676-80C2-8D3BEECBC098}"/>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FBFF809E-67DF-4F9A-8206-7F7896D31A09}"/>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22</a:t>
            </a:fld>
            <a:endParaRPr lang="en-US" dirty="0">
              <a:solidFill>
                <a:schemeClr val="tx2"/>
              </a:solidFill>
            </a:endParaRPr>
          </a:p>
        </p:txBody>
      </p:sp>
      <p:sp>
        <p:nvSpPr>
          <p:cNvPr id="4" name="Title 3">
            <a:extLst>
              <a:ext uri="{FF2B5EF4-FFF2-40B4-BE49-F238E27FC236}">
                <a16:creationId xmlns:a16="http://schemas.microsoft.com/office/drawing/2014/main" id="{94C8F901-546D-45E2-BC0E-D378B4B8A7C6}"/>
              </a:ext>
            </a:extLst>
          </p:cNvPr>
          <p:cNvSpPr>
            <a:spLocks noGrp="1"/>
          </p:cNvSpPr>
          <p:nvPr>
            <p:ph type="title"/>
          </p:nvPr>
        </p:nvSpPr>
        <p:spPr/>
        <p:txBody>
          <a:bodyPr/>
          <a:lstStyle/>
          <a:p>
            <a:r>
              <a:rPr lang="en-US" dirty="0"/>
              <a:t>Board Role Description/</a:t>
            </a:r>
            <a:br>
              <a:rPr lang="en-US" dirty="0"/>
            </a:br>
            <a:r>
              <a:rPr lang="en-US" dirty="0"/>
              <a:t>Agreement </a:t>
            </a:r>
          </a:p>
        </p:txBody>
      </p:sp>
      <p:sp>
        <p:nvSpPr>
          <p:cNvPr id="5" name="Text Placeholder 4">
            <a:extLst>
              <a:ext uri="{FF2B5EF4-FFF2-40B4-BE49-F238E27FC236}">
                <a16:creationId xmlns:a16="http://schemas.microsoft.com/office/drawing/2014/main" id="{3F4586DE-95CA-4B06-9EE0-9951146B8652}"/>
              </a:ext>
            </a:extLst>
          </p:cNvPr>
          <p:cNvSpPr>
            <a:spLocks noGrp="1"/>
          </p:cNvSpPr>
          <p:nvPr>
            <p:ph type="body" sz="quarter" idx="21"/>
          </p:nvPr>
        </p:nvSpPr>
        <p:spPr/>
        <p:txBody>
          <a:bodyPr>
            <a:normAutofit/>
          </a:bodyPr>
          <a:lstStyle/>
          <a:p>
            <a:r>
              <a:rPr lang="en-US" sz="2400" dirty="0"/>
              <a:t>[insert any board agreement your center might have in place]</a:t>
            </a:r>
          </a:p>
        </p:txBody>
      </p:sp>
      <p:sp>
        <p:nvSpPr>
          <p:cNvPr id="6" name="TextBox 5">
            <a:extLst>
              <a:ext uri="{FF2B5EF4-FFF2-40B4-BE49-F238E27FC236}">
                <a16:creationId xmlns:a16="http://schemas.microsoft.com/office/drawing/2014/main" id="{53609B39-A8F2-411E-9B35-D695F5C5A3BF}"/>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849919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DA8ECC-51BE-4227-B313-DFDE059F78B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6C948E23-00DC-4ABE-829F-5111A5921C1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23</a:t>
            </a:fld>
            <a:endParaRPr lang="en-US" dirty="0">
              <a:solidFill>
                <a:schemeClr val="tx2"/>
              </a:solidFill>
            </a:endParaRPr>
          </a:p>
        </p:txBody>
      </p:sp>
      <p:sp>
        <p:nvSpPr>
          <p:cNvPr id="4" name="Title 3">
            <a:extLst>
              <a:ext uri="{FF2B5EF4-FFF2-40B4-BE49-F238E27FC236}">
                <a16:creationId xmlns:a16="http://schemas.microsoft.com/office/drawing/2014/main" id="{EC442EC6-B786-4981-93B8-495DF3C1436A}"/>
              </a:ext>
            </a:extLst>
          </p:cNvPr>
          <p:cNvSpPr>
            <a:spLocks noGrp="1"/>
          </p:cNvSpPr>
          <p:nvPr>
            <p:ph type="title"/>
          </p:nvPr>
        </p:nvSpPr>
        <p:spPr>
          <a:xfrm>
            <a:off x="725472" y="365695"/>
            <a:ext cx="6598250" cy="1475672"/>
          </a:xfrm>
        </p:spPr>
        <p:txBody>
          <a:bodyPr/>
          <a:lstStyle/>
          <a:p>
            <a:r>
              <a:rPr lang="en-US" dirty="0"/>
              <a:t>What to Expect at Board Meetings</a:t>
            </a:r>
          </a:p>
        </p:txBody>
      </p:sp>
      <p:sp>
        <p:nvSpPr>
          <p:cNvPr id="5" name="Text Placeholder 4">
            <a:extLst>
              <a:ext uri="{FF2B5EF4-FFF2-40B4-BE49-F238E27FC236}">
                <a16:creationId xmlns:a16="http://schemas.microsoft.com/office/drawing/2014/main" id="{E6EAF7CA-41E8-410E-BA34-CC2103BCD369}"/>
              </a:ext>
            </a:extLst>
          </p:cNvPr>
          <p:cNvSpPr>
            <a:spLocks noGrp="1"/>
          </p:cNvSpPr>
          <p:nvPr>
            <p:ph type="body" sz="quarter" idx="21"/>
          </p:nvPr>
        </p:nvSpPr>
        <p:spPr>
          <a:xfrm>
            <a:off x="805855" y="1589778"/>
            <a:ext cx="10580289" cy="4816474"/>
          </a:xfrm>
        </p:spPr>
        <p:txBody>
          <a:bodyPr>
            <a:normAutofit/>
          </a:bodyPr>
          <a:lstStyle/>
          <a:p>
            <a:r>
              <a:rPr lang="en-US" sz="2400" dirty="0"/>
              <a:t>Board meetings are [insert current format – e.g., virtual, in-person, hybrid] and last about ____ hours</a:t>
            </a:r>
          </a:p>
          <a:p>
            <a:r>
              <a:rPr lang="en-US" sz="2400" dirty="0"/>
              <a:t>Quorum is important – your participation is essential</a:t>
            </a:r>
          </a:p>
          <a:p>
            <a:r>
              <a:rPr lang="en-US" sz="2400" dirty="0"/>
              <a:t>Board packet is available [insert where, how far in advance of meetings] and typically includes [insert description]</a:t>
            </a:r>
          </a:p>
          <a:p>
            <a:r>
              <a:rPr lang="en-US" sz="2400" dirty="0"/>
              <a:t>Agendas include</a:t>
            </a:r>
          </a:p>
          <a:p>
            <a:pPr lvl="1">
              <a:buClr>
                <a:schemeClr val="accent6"/>
              </a:buClr>
              <a:buFont typeface="Courier New" panose="02070309020205020404" pitchFamily="49" charset="0"/>
              <a:buChar char="-"/>
            </a:pPr>
            <a:r>
              <a:rPr lang="en-US" dirty="0">
                <a:solidFill>
                  <a:schemeClr val="tx2"/>
                </a:solidFill>
              </a:rPr>
              <a:t>Mission moment or informal discussion</a:t>
            </a:r>
          </a:p>
          <a:p>
            <a:pPr lvl="1">
              <a:buClr>
                <a:schemeClr val="accent6"/>
              </a:buClr>
              <a:buFont typeface="Courier New" panose="02070309020205020404" pitchFamily="49" charset="0"/>
              <a:buChar char="-"/>
            </a:pPr>
            <a:r>
              <a:rPr lang="en-US" dirty="0">
                <a:solidFill>
                  <a:schemeClr val="tx2"/>
                </a:solidFill>
              </a:rPr>
              <a:t>Consent agenda</a:t>
            </a:r>
          </a:p>
          <a:p>
            <a:pPr lvl="1">
              <a:buClr>
                <a:schemeClr val="accent6"/>
              </a:buClr>
              <a:buFont typeface="Courier New" panose="02070309020205020404" pitchFamily="49" charset="0"/>
              <a:buChar char="-"/>
            </a:pPr>
            <a:r>
              <a:rPr lang="en-US" dirty="0">
                <a:solidFill>
                  <a:schemeClr val="tx2"/>
                </a:solidFill>
              </a:rPr>
              <a:t>Various reports</a:t>
            </a:r>
          </a:p>
          <a:p>
            <a:pPr lvl="1">
              <a:buClr>
                <a:schemeClr val="accent6"/>
              </a:buClr>
              <a:buFont typeface="Courier New" panose="02070309020205020404" pitchFamily="49" charset="0"/>
              <a:buChar char="-"/>
            </a:pPr>
            <a:r>
              <a:rPr lang="en-US" dirty="0">
                <a:solidFill>
                  <a:schemeClr val="tx2"/>
                </a:solidFill>
              </a:rPr>
              <a:t>Board education</a:t>
            </a:r>
          </a:p>
          <a:p>
            <a:pPr lvl="1">
              <a:buClr>
                <a:schemeClr val="accent6"/>
              </a:buClr>
              <a:buFont typeface="Courier New" panose="02070309020205020404" pitchFamily="49" charset="0"/>
              <a:buChar char="-"/>
            </a:pPr>
            <a:r>
              <a:rPr lang="en-US" dirty="0">
                <a:solidFill>
                  <a:schemeClr val="tx2"/>
                </a:solidFill>
              </a:rPr>
              <a:t>Strategic discussion</a:t>
            </a:r>
          </a:p>
          <a:p>
            <a:pPr lvl="1">
              <a:buClr>
                <a:schemeClr val="accent6"/>
              </a:buClr>
              <a:buFont typeface="Courier New" panose="02070309020205020404" pitchFamily="49" charset="0"/>
              <a:buChar char="-"/>
            </a:pPr>
            <a:r>
              <a:rPr lang="en-US" dirty="0">
                <a:solidFill>
                  <a:schemeClr val="tx2"/>
                </a:solidFill>
              </a:rPr>
              <a:t>Executive session</a:t>
            </a:r>
          </a:p>
          <a:p>
            <a:pPr lvl="1"/>
            <a:endParaRPr lang="en-US" dirty="0"/>
          </a:p>
        </p:txBody>
      </p:sp>
      <p:sp>
        <p:nvSpPr>
          <p:cNvPr id="6" name="TextBox 5">
            <a:extLst>
              <a:ext uri="{FF2B5EF4-FFF2-40B4-BE49-F238E27FC236}">
                <a16:creationId xmlns:a16="http://schemas.microsoft.com/office/drawing/2014/main" id="{97F1E869-42DF-491E-872B-779F1FCEBC8C}"/>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570492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C94D96-8223-463F-9E8E-97854A11155E}"/>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C06B1FAD-9D1C-4918-9497-C663E6B52C95}"/>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24</a:t>
            </a:fld>
            <a:endParaRPr lang="en-US" dirty="0">
              <a:solidFill>
                <a:schemeClr val="tx2"/>
              </a:solidFill>
            </a:endParaRPr>
          </a:p>
        </p:txBody>
      </p:sp>
      <p:sp>
        <p:nvSpPr>
          <p:cNvPr id="6" name="Title 3">
            <a:extLst>
              <a:ext uri="{FF2B5EF4-FFF2-40B4-BE49-F238E27FC236}">
                <a16:creationId xmlns:a16="http://schemas.microsoft.com/office/drawing/2014/main" id="{83DE3FB7-18FC-4A64-A881-CDF058A66E54}"/>
              </a:ext>
            </a:extLst>
          </p:cNvPr>
          <p:cNvSpPr>
            <a:spLocks noGrp="1"/>
          </p:cNvSpPr>
          <p:nvPr>
            <p:ph type="title"/>
          </p:nvPr>
        </p:nvSpPr>
        <p:spPr>
          <a:xfrm>
            <a:off x="773511" y="624979"/>
            <a:ext cx="6598250" cy="1475672"/>
          </a:xfrm>
        </p:spPr>
        <p:txBody>
          <a:bodyPr/>
          <a:lstStyle/>
          <a:p>
            <a:r>
              <a:rPr lang="en-US" dirty="0"/>
              <a:t>Meeting Dates</a:t>
            </a:r>
          </a:p>
        </p:txBody>
      </p:sp>
      <p:sp>
        <p:nvSpPr>
          <p:cNvPr id="7" name="Text Placeholder 4">
            <a:extLst>
              <a:ext uri="{FF2B5EF4-FFF2-40B4-BE49-F238E27FC236}">
                <a16:creationId xmlns:a16="http://schemas.microsoft.com/office/drawing/2014/main" id="{0B4C546C-77D1-4682-B4F6-5A9EB1FDCB83}"/>
              </a:ext>
            </a:extLst>
          </p:cNvPr>
          <p:cNvSpPr>
            <a:spLocks noGrp="1"/>
          </p:cNvSpPr>
          <p:nvPr>
            <p:ph type="body" sz="quarter" idx="21"/>
          </p:nvPr>
        </p:nvSpPr>
        <p:spPr>
          <a:xfrm>
            <a:off x="770463" y="1955763"/>
            <a:ext cx="10580289" cy="2946474"/>
          </a:xfrm>
        </p:spPr>
        <p:txBody>
          <a:bodyPr>
            <a:normAutofit/>
          </a:bodyPr>
          <a:lstStyle/>
          <a:p>
            <a:r>
              <a:rPr lang="en-US" sz="2800" dirty="0">
                <a:ea typeface="+mn-ea"/>
                <a:cs typeface="+mn-cs"/>
              </a:rPr>
              <a:t>Board Meeting Dates:</a:t>
            </a:r>
          </a:p>
          <a:p>
            <a:pPr lvl="1">
              <a:buClr>
                <a:schemeClr val="accent6"/>
              </a:buClr>
              <a:buFont typeface="Courier New" panose="02070309020205020404" pitchFamily="49" charset="0"/>
              <a:buChar char="-"/>
            </a:pPr>
            <a:r>
              <a:rPr lang="en-US" sz="2800" dirty="0">
                <a:solidFill>
                  <a:schemeClr val="tx2"/>
                </a:solidFill>
              </a:rPr>
              <a:t>[insert dates]</a:t>
            </a:r>
            <a:endParaRPr lang="en-US" sz="2800" dirty="0">
              <a:solidFill>
                <a:schemeClr val="tx2"/>
              </a:solidFill>
              <a:ea typeface="+mn-ea"/>
              <a:cs typeface="+mn-cs"/>
            </a:endParaRPr>
          </a:p>
          <a:p>
            <a:endParaRPr lang="en-US" sz="2800" dirty="0">
              <a:ea typeface="+mn-ea"/>
              <a:cs typeface="+mn-cs"/>
            </a:endParaRPr>
          </a:p>
          <a:p>
            <a:endParaRPr lang="en-US" sz="2800" dirty="0">
              <a:ea typeface="+mn-ea"/>
              <a:cs typeface="+mn-cs"/>
            </a:endParaRPr>
          </a:p>
          <a:p>
            <a:r>
              <a:rPr lang="en-US" sz="2800" dirty="0">
                <a:ea typeface="+mn-ea"/>
                <a:cs typeface="+mn-cs"/>
              </a:rPr>
              <a:t>Committee Meeting Dates:</a:t>
            </a:r>
          </a:p>
          <a:p>
            <a:pPr lvl="1">
              <a:buClr>
                <a:schemeClr val="accent6"/>
              </a:buClr>
              <a:buFont typeface="Courier New" panose="02070309020205020404" pitchFamily="49" charset="0"/>
              <a:buChar char="-"/>
            </a:pPr>
            <a:r>
              <a:rPr lang="en-US" sz="2800" dirty="0">
                <a:solidFill>
                  <a:schemeClr val="tx2"/>
                </a:solidFill>
              </a:rPr>
              <a:t>[insert dates]</a:t>
            </a:r>
          </a:p>
          <a:p>
            <a:pPr lvl="1"/>
            <a:endParaRPr lang="en-US" sz="3200" dirty="0">
              <a:ea typeface="+mn-ea"/>
              <a:cs typeface="+mn-cs"/>
            </a:endParaRPr>
          </a:p>
          <a:p>
            <a:endParaRPr lang="en-US" sz="2800" dirty="0">
              <a:ea typeface="+mn-ea"/>
              <a:cs typeface="+mn-cs"/>
            </a:endParaRPr>
          </a:p>
        </p:txBody>
      </p:sp>
      <p:sp>
        <p:nvSpPr>
          <p:cNvPr id="8" name="TextBox 7">
            <a:extLst>
              <a:ext uri="{FF2B5EF4-FFF2-40B4-BE49-F238E27FC236}">
                <a16:creationId xmlns:a16="http://schemas.microsoft.com/office/drawing/2014/main" id="{C00EFFC0-55BA-435A-BB83-AD7FA1E7901D}"/>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19802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E2B930-4418-4971-9FDF-C052AC0B0B6D}"/>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EAD595DA-52E8-4C25-9E97-9055FEC33DB0}"/>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25</a:t>
            </a:fld>
            <a:endParaRPr lang="en-US" dirty="0">
              <a:solidFill>
                <a:schemeClr val="tx2"/>
              </a:solidFill>
            </a:endParaRPr>
          </a:p>
        </p:txBody>
      </p:sp>
      <p:sp>
        <p:nvSpPr>
          <p:cNvPr id="6" name="Title 3">
            <a:extLst>
              <a:ext uri="{FF2B5EF4-FFF2-40B4-BE49-F238E27FC236}">
                <a16:creationId xmlns:a16="http://schemas.microsoft.com/office/drawing/2014/main" id="{5DD4ED3D-E237-4FEB-9EEA-E335DDF99C3C}"/>
              </a:ext>
            </a:extLst>
          </p:cNvPr>
          <p:cNvSpPr>
            <a:spLocks noGrp="1"/>
          </p:cNvSpPr>
          <p:nvPr>
            <p:ph type="title"/>
          </p:nvPr>
        </p:nvSpPr>
        <p:spPr>
          <a:xfrm>
            <a:off x="773510" y="624979"/>
            <a:ext cx="10046890" cy="822821"/>
          </a:xfrm>
        </p:spPr>
        <p:txBody>
          <a:bodyPr/>
          <a:lstStyle/>
          <a:p>
            <a:r>
              <a:rPr lang="en-US" dirty="0"/>
              <a:t>Board Committees</a:t>
            </a:r>
          </a:p>
        </p:txBody>
      </p:sp>
      <p:sp>
        <p:nvSpPr>
          <p:cNvPr id="7" name="Text Placeholder 4">
            <a:extLst>
              <a:ext uri="{FF2B5EF4-FFF2-40B4-BE49-F238E27FC236}">
                <a16:creationId xmlns:a16="http://schemas.microsoft.com/office/drawing/2014/main" id="{5E083D6F-927C-4653-91F0-724BAC47F109}"/>
              </a:ext>
            </a:extLst>
          </p:cNvPr>
          <p:cNvSpPr>
            <a:spLocks noGrp="1"/>
          </p:cNvSpPr>
          <p:nvPr>
            <p:ph type="body" sz="quarter" idx="21"/>
          </p:nvPr>
        </p:nvSpPr>
        <p:spPr>
          <a:xfrm>
            <a:off x="805855" y="1630708"/>
            <a:ext cx="10580289" cy="4725642"/>
          </a:xfrm>
        </p:spPr>
        <p:txBody>
          <a:bodyPr>
            <a:normAutofit/>
          </a:bodyPr>
          <a:lstStyle/>
          <a:p>
            <a:pPr marL="0" indent="0">
              <a:buNone/>
            </a:pPr>
            <a:r>
              <a:rPr lang="en-US" sz="2800" dirty="0"/>
              <a:t>Standing Committees </a:t>
            </a:r>
          </a:p>
          <a:p>
            <a:r>
              <a:rPr lang="en-US" sz="2800" dirty="0"/>
              <a:t>Executive</a:t>
            </a:r>
          </a:p>
          <a:p>
            <a:r>
              <a:rPr lang="en-US" sz="2800" dirty="0"/>
              <a:t>Finance</a:t>
            </a:r>
          </a:p>
          <a:p>
            <a:r>
              <a:rPr lang="en-US" sz="2800" dirty="0"/>
              <a:t>Audit</a:t>
            </a:r>
          </a:p>
          <a:p>
            <a:r>
              <a:rPr lang="en-US" sz="2800" dirty="0"/>
              <a:t>Governance (or Nominating)</a:t>
            </a:r>
          </a:p>
          <a:p>
            <a:r>
              <a:rPr lang="en-US" sz="2800" dirty="0"/>
              <a:t>Quality </a:t>
            </a:r>
          </a:p>
          <a:p>
            <a:r>
              <a:rPr lang="en-US" sz="2800" dirty="0"/>
              <a:t>Fundraising</a:t>
            </a:r>
          </a:p>
          <a:p>
            <a:endParaRPr lang="en-US" sz="2800" dirty="0"/>
          </a:p>
          <a:p>
            <a:pPr marL="0" indent="0">
              <a:buNone/>
            </a:pPr>
            <a:r>
              <a:rPr lang="en-US" sz="2800" dirty="0"/>
              <a:t>Board Task Forces or Ad Hoc Committees</a:t>
            </a:r>
          </a:p>
          <a:p>
            <a:r>
              <a:rPr lang="en-US" sz="2800" dirty="0"/>
              <a:t>Strategic Planning</a:t>
            </a:r>
            <a:endParaRPr lang="en-US" dirty="0"/>
          </a:p>
        </p:txBody>
      </p:sp>
      <p:sp>
        <p:nvSpPr>
          <p:cNvPr id="8" name="TextBox 7">
            <a:extLst>
              <a:ext uri="{FF2B5EF4-FFF2-40B4-BE49-F238E27FC236}">
                <a16:creationId xmlns:a16="http://schemas.microsoft.com/office/drawing/2014/main" id="{D7290540-271C-4956-90F0-4542A34A3386}"/>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4108899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8DEF03-78EE-47C6-9EEF-4BEB4EFBE9C9}"/>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458204DA-6FA5-4BA3-9A7C-CEA5E9C6A02D}"/>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26</a:t>
            </a:fld>
            <a:endParaRPr lang="en-US" dirty="0">
              <a:solidFill>
                <a:schemeClr val="tx2"/>
              </a:solidFill>
            </a:endParaRPr>
          </a:p>
        </p:txBody>
      </p:sp>
      <p:sp>
        <p:nvSpPr>
          <p:cNvPr id="6" name="Title 3">
            <a:extLst>
              <a:ext uri="{FF2B5EF4-FFF2-40B4-BE49-F238E27FC236}">
                <a16:creationId xmlns:a16="http://schemas.microsoft.com/office/drawing/2014/main" id="{D47C9B7F-B5F1-4F3C-97DD-51E7C798F827}"/>
              </a:ext>
            </a:extLst>
          </p:cNvPr>
          <p:cNvSpPr>
            <a:spLocks noGrp="1"/>
          </p:cNvSpPr>
          <p:nvPr>
            <p:ph type="title"/>
          </p:nvPr>
        </p:nvSpPr>
        <p:spPr>
          <a:xfrm>
            <a:off x="773511" y="624979"/>
            <a:ext cx="6598250" cy="1475672"/>
          </a:xfrm>
        </p:spPr>
        <p:txBody>
          <a:bodyPr/>
          <a:lstStyle/>
          <a:p>
            <a:r>
              <a:rPr lang="en-US" dirty="0"/>
              <a:t>Officer Roles</a:t>
            </a:r>
          </a:p>
        </p:txBody>
      </p:sp>
      <p:sp>
        <p:nvSpPr>
          <p:cNvPr id="7" name="Text Placeholder 4">
            <a:extLst>
              <a:ext uri="{FF2B5EF4-FFF2-40B4-BE49-F238E27FC236}">
                <a16:creationId xmlns:a16="http://schemas.microsoft.com/office/drawing/2014/main" id="{728F2FB7-EE1C-4F22-9395-180F31064E4D}"/>
              </a:ext>
            </a:extLst>
          </p:cNvPr>
          <p:cNvSpPr>
            <a:spLocks noGrp="1"/>
          </p:cNvSpPr>
          <p:nvPr>
            <p:ph type="body" sz="quarter" idx="21"/>
          </p:nvPr>
        </p:nvSpPr>
        <p:spPr>
          <a:xfrm>
            <a:off x="743694" y="1367541"/>
            <a:ext cx="10580289" cy="4908550"/>
          </a:xfrm>
        </p:spPr>
        <p:txBody>
          <a:bodyPr>
            <a:normAutofit fontScale="92500" lnSpcReduction="10000"/>
          </a:bodyPr>
          <a:lstStyle/>
          <a:p>
            <a:r>
              <a:rPr lang="en-US" sz="3000" b="1" dirty="0"/>
              <a:t>Chair </a:t>
            </a:r>
            <a:r>
              <a:rPr lang="en-US" sz="3000" dirty="0"/>
              <a:t>– The chair leads board meetings and provides overall leadership of the board. The chair partners with the CEO to design board meeting agendas and takes the leadership in building a strong partnership with the CEO. </a:t>
            </a:r>
          </a:p>
          <a:p>
            <a:pPr marL="0" indent="0">
              <a:buNone/>
            </a:pPr>
            <a:endParaRPr lang="en-US" sz="1500" dirty="0"/>
          </a:p>
          <a:p>
            <a:r>
              <a:rPr lang="en-US" sz="3000" b="1" dirty="0"/>
              <a:t>Vice Chair</a:t>
            </a:r>
            <a:r>
              <a:rPr lang="en-US" sz="3000" dirty="0"/>
              <a:t> – The vice chair supports the chair and fills in when the chair is unable to carry out duties. </a:t>
            </a:r>
          </a:p>
          <a:p>
            <a:endParaRPr lang="en-US" sz="1500" dirty="0"/>
          </a:p>
          <a:p>
            <a:r>
              <a:rPr lang="en-US" sz="3000" b="1" dirty="0"/>
              <a:t>Secretary</a:t>
            </a:r>
            <a:r>
              <a:rPr lang="en-US" sz="3000" dirty="0"/>
              <a:t> – The secretary ensures board actions are recorded – which may involve taking minutes or, more likely, reviewing minutes taken by staff, among other duties. </a:t>
            </a:r>
          </a:p>
          <a:p>
            <a:pPr marL="0" indent="0">
              <a:buNone/>
            </a:pPr>
            <a:endParaRPr lang="en-US" sz="1500" dirty="0"/>
          </a:p>
          <a:p>
            <a:r>
              <a:rPr lang="en-US" sz="3000" b="1" dirty="0"/>
              <a:t>Treasurer</a:t>
            </a:r>
            <a:r>
              <a:rPr lang="en-US" sz="3000" dirty="0"/>
              <a:t> – The treasurer chairs the Finance Committee and provides board leadership related to financial oversight. </a:t>
            </a:r>
          </a:p>
          <a:p>
            <a:endParaRPr lang="en-US" dirty="0"/>
          </a:p>
        </p:txBody>
      </p:sp>
      <p:sp>
        <p:nvSpPr>
          <p:cNvPr id="8" name="TextBox 7">
            <a:extLst>
              <a:ext uri="{FF2B5EF4-FFF2-40B4-BE49-F238E27FC236}">
                <a16:creationId xmlns:a16="http://schemas.microsoft.com/office/drawing/2014/main" id="{3B058373-AF62-400B-9CD7-886F613B8BFF}"/>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974074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D906A3-2546-824B-A32D-49F69C0C9E31}"/>
              </a:ext>
            </a:extLst>
          </p:cNvPr>
          <p:cNvSpPr>
            <a:spLocks noGrp="1"/>
          </p:cNvSpPr>
          <p:nvPr>
            <p:ph type="ftr" sz="quarter" idx="11"/>
          </p:nvPr>
        </p:nvSpPr>
        <p:spPr/>
        <p:txBody>
          <a:bodyPr/>
          <a:lstStyle/>
          <a:p>
            <a:r>
              <a:rPr lang="en-US" dirty="0"/>
              <a:t>www.nachc.org</a:t>
            </a:r>
          </a:p>
        </p:txBody>
      </p:sp>
      <p:sp>
        <p:nvSpPr>
          <p:cNvPr id="3" name="Slide Number Placeholder 2">
            <a:extLst>
              <a:ext uri="{FF2B5EF4-FFF2-40B4-BE49-F238E27FC236}">
                <a16:creationId xmlns:a16="http://schemas.microsoft.com/office/drawing/2014/main" id="{FF3D1989-2EE8-2045-A32F-D4872EB70140}"/>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27</a:t>
            </a:fld>
            <a:endParaRPr lang="en-US" dirty="0">
              <a:solidFill>
                <a:schemeClr val="tx2"/>
              </a:solidFill>
            </a:endParaRPr>
          </a:p>
        </p:txBody>
      </p:sp>
      <p:sp>
        <p:nvSpPr>
          <p:cNvPr id="4" name="Title 3">
            <a:extLst>
              <a:ext uri="{FF2B5EF4-FFF2-40B4-BE49-F238E27FC236}">
                <a16:creationId xmlns:a16="http://schemas.microsoft.com/office/drawing/2014/main" id="{AA9B9891-CC92-4544-8D3B-767A10820F4F}"/>
              </a:ext>
            </a:extLst>
          </p:cNvPr>
          <p:cNvSpPr>
            <a:spLocks noGrp="1"/>
          </p:cNvSpPr>
          <p:nvPr>
            <p:ph type="title"/>
          </p:nvPr>
        </p:nvSpPr>
        <p:spPr>
          <a:xfrm>
            <a:off x="685800" y="457200"/>
            <a:ext cx="8141889" cy="822821"/>
          </a:xfrm>
        </p:spPr>
        <p:txBody>
          <a:bodyPr/>
          <a:lstStyle/>
          <a:p>
            <a:r>
              <a:rPr lang="en-US" dirty="0"/>
              <a:t>Board Culture and Practices</a:t>
            </a:r>
          </a:p>
        </p:txBody>
      </p:sp>
      <p:sp>
        <p:nvSpPr>
          <p:cNvPr id="5" name="Text Placeholder 4">
            <a:extLst>
              <a:ext uri="{FF2B5EF4-FFF2-40B4-BE49-F238E27FC236}">
                <a16:creationId xmlns:a16="http://schemas.microsoft.com/office/drawing/2014/main" id="{97F5DF3F-CD3B-ED43-B727-5773F9563886}"/>
              </a:ext>
            </a:extLst>
          </p:cNvPr>
          <p:cNvSpPr>
            <a:spLocks noGrp="1"/>
          </p:cNvSpPr>
          <p:nvPr>
            <p:ph type="body" sz="quarter" idx="21"/>
          </p:nvPr>
        </p:nvSpPr>
        <p:spPr>
          <a:xfrm>
            <a:off x="685801" y="1280021"/>
            <a:ext cx="10820400" cy="5577979"/>
          </a:xfrm>
        </p:spPr>
        <p:txBody>
          <a:bodyPr>
            <a:normAutofit/>
          </a:bodyPr>
          <a:lstStyle/>
          <a:p>
            <a:pPr marL="0" marR="0" indent="0">
              <a:lnSpc>
                <a:spcPct val="107000"/>
              </a:lnSpc>
              <a:spcBef>
                <a:spcPts val="0"/>
              </a:spcBef>
              <a:spcAft>
                <a:spcPts val="0"/>
              </a:spcAft>
              <a:buNone/>
            </a:pPr>
            <a:r>
              <a:rPr lang="en-US" sz="2300" dirty="0">
                <a:effectLst/>
                <a:latin typeface="Calibri" panose="020F0502020204030204" pitchFamily="34" charset="0"/>
                <a:ea typeface="Calibri" panose="020F0502020204030204" pitchFamily="34" charset="0"/>
                <a:cs typeface="Times New Roman" panose="02020603050405020304" pitchFamily="18" charset="0"/>
              </a:rPr>
              <a:t>The board of XYZ Health Center commits to a culture that is:</a:t>
            </a:r>
          </a:p>
          <a:p>
            <a:pPr>
              <a:lnSpc>
                <a:spcPct val="107000"/>
              </a:lnSpc>
            </a:pPr>
            <a:r>
              <a:rPr lang="en-US" sz="2300" dirty="0">
                <a:effectLst/>
                <a:latin typeface="Calibri" panose="020F0502020204030204" pitchFamily="34" charset="0"/>
                <a:ea typeface="Calibri" panose="020F0502020204030204" pitchFamily="34" charset="0"/>
                <a:cs typeface="Times New Roman" panose="02020603050405020304" pitchFamily="18" charset="0"/>
              </a:rPr>
              <a:t>Focused on the mission and sustainability of the health center </a:t>
            </a:r>
          </a:p>
          <a:p>
            <a:pPr>
              <a:lnSpc>
                <a:spcPct val="107000"/>
              </a:lnSpc>
            </a:pPr>
            <a:r>
              <a:rPr lang="en-US" sz="2300" dirty="0">
                <a:effectLst/>
                <a:latin typeface="Calibri" panose="020F0502020204030204" pitchFamily="34" charset="0"/>
                <a:ea typeface="Calibri" panose="020F0502020204030204" pitchFamily="34" charset="0"/>
                <a:cs typeface="Times New Roman" panose="02020603050405020304" pitchFamily="18" charset="0"/>
              </a:rPr>
              <a:t>Rooted in role clarity </a:t>
            </a:r>
          </a:p>
          <a:p>
            <a:pPr>
              <a:lnSpc>
                <a:spcPct val="107000"/>
              </a:lnSpc>
            </a:pPr>
            <a:r>
              <a:rPr lang="en-US" sz="2300" dirty="0">
                <a:effectLst/>
                <a:latin typeface="Calibri" panose="020F0502020204030204" pitchFamily="34" charset="0"/>
                <a:ea typeface="Calibri" panose="020F0502020204030204" pitchFamily="34" charset="0"/>
                <a:cs typeface="Times New Roman" panose="02020603050405020304" pitchFamily="18" charset="0"/>
              </a:rPr>
              <a:t>Inclusive and diverse </a:t>
            </a:r>
          </a:p>
          <a:p>
            <a:pPr>
              <a:lnSpc>
                <a:spcPct val="107000"/>
              </a:lnSpc>
            </a:pPr>
            <a:r>
              <a:rPr lang="en-US" sz="2300" dirty="0">
                <a:effectLst/>
                <a:latin typeface="Calibri" panose="020F0502020204030204" pitchFamily="34" charset="0"/>
                <a:ea typeface="Calibri" panose="020F0502020204030204" pitchFamily="34" charset="0"/>
                <a:cs typeface="Times New Roman" panose="02020603050405020304" pitchFamily="18" charset="0"/>
              </a:rPr>
              <a:t>Dedicated to active participation and robust dialogue that results in better decision-making on behalf of the health center</a:t>
            </a:r>
          </a:p>
          <a:p>
            <a:pPr marL="0" marR="0">
              <a:lnSpc>
                <a:spcPct val="107000"/>
              </a:lnSpc>
              <a:spcBef>
                <a:spcPts val="0"/>
              </a:spcBef>
              <a:spcAft>
                <a:spcPts val="0"/>
              </a:spcAf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300" dirty="0">
                <a:effectLst/>
                <a:latin typeface="Calibri" panose="020F0502020204030204" pitchFamily="34" charset="0"/>
                <a:ea typeface="Calibri" panose="020F0502020204030204" pitchFamily="34" charset="0"/>
                <a:cs typeface="Times New Roman" panose="02020603050405020304" pitchFamily="18" charset="0"/>
              </a:rPr>
              <a:t>The board of XYA Health Center commits to the following ground rules to support the board’s culture:</a:t>
            </a:r>
          </a:p>
          <a:p>
            <a:pPr marR="0" lvl="0">
              <a:lnSpc>
                <a:spcPct val="107000"/>
              </a:lnSpc>
              <a:spcAft>
                <a:spcPts val="0"/>
              </a:spcAft>
              <a:tabLst>
                <a:tab pos="457200" algn="l"/>
              </a:tabLst>
            </a:pPr>
            <a:r>
              <a:rPr lang="en-US" sz="2300" dirty="0">
                <a:latin typeface="Calibri" panose="020F0502020204030204" pitchFamily="34" charset="0"/>
                <a:cs typeface="Times New Roman" panose="02020603050405020304" pitchFamily="18" charset="0"/>
              </a:rPr>
              <a:t>Contribute actively</a:t>
            </a:r>
          </a:p>
          <a:p>
            <a:pPr marR="0" lvl="0">
              <a:lnSpc>
                <a:spcPct val="107000"/>
              </a:lnSpc>
              <a:spcAft>
                <a:spcPts val="0"/>
              </a:spcAft>
              <a:tabLst>
                <a:tab pos="457200" algn="l"/>
              </a:tabLst>
            </a:pPr>
            <a:r>
              <a:rPr lang="en-US" sz="2300" dirty="0">
                <a:latin typeface="Calibri" panose="020F0502020204030204" pitchFamily="34" charset="0"/>
                <a:cs typeface="Times New Roman" panose="02020603050405020304" pitchFamily="18" charset="0"/>
              </a:rPr>
              <a:t>Listen attentively</a:t>
            </a:r>
          </a:p>
          <a:p>
            <a:pPr marR="0" lvl="0">
              <a:lnSpc>
                <a:spcPct val="107000"/>
              </a:lnSpc>
              <a:spcAft>
                <a:spcPts val="0"/>
              </a:spcAft>
              <a:tabLst>
                <a:tab pos="457200" algn="l"/>
              </a:tabLst>
            </a:pPr>
            <a:r>
              <a:rPr lang="en-US" sz="2300" dirty="0">
                <a:latin typeface="Calibri" panose="020F0502020204030204" pitchFamily="34" charset="0"/>
                <a:cs typeface="Times New Roman" panose="02020603050405020304" pitchFamily="18" charset="0"/>
              </a:rPr>
              <a:t>Be fully engaged during meetings</a:t>
            </a:r>
          </a:p>
          <a:p>
            <a:pPr marR="0" lvl="0">
              <a:lnSpc>
                <a:spcPct val="107000"/>
              </a:lnSpc>
              <a:spcAft>
                <a:spcPts val="0"/>
              </a:spcAft>
              <a:tabLst>
                <a:tab pos="457200" algn="l"/>
              </a:tabLst>
            </a:pPr>
            <a:r>
              <a:rPr lang="en-US" sz="2300" dirty="0">
                <a:latin typeface="Calibri" panose="020F0502020204030204" pitchFamily="34" charset="0"/>
                <a:cs typeface="Times New Roman" panose="02020603050405020304" pitchFamily="18" charset="0"/>
              </a:rPr>
              <a:t>Keep conversations in this room confidential</a:t>
            </a:r>
          </a:p>
          <a:p>
            <a:pPr marL="342900" marR="0" lvl="0" indent="-342900">
              <a:lnSpc>
                <a:spcPct val="107000"/>
              </a:lnSpc>
              <a:spcBef>
                <a:spcPts val="0"/>
              </a:spcBef>
              <a:spcAft>
                <a:spcPts val="0"/>
              </a:spcAft>
              <a:buFont typeface="Symbol" panose="05050102010706020507" pitchFamily="18" charset="2"/>
              <a:buChar char=""/>
              <a:tabLst>
                <a:tab pos="457200" algn="l"/>
              </a:tabLs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400" dirty="0">
              <a:solidFill>
                <a:schemeClr val="tx2"/>
              </a:solidFill>
              <a:ea typeface="Tahoma" charset="0"/>
              <a:cs typeface="Tahoma" charset="0"/>
            </a:endParaRPr>
          </a:p>
          <a:p>
            <a:pPr marL="0" indent="0">
              <a:buNone/>
            </a:pPr>
            <a:endParaRPr lang="en-US" dirty="0"/>
          </a:p>
        </p:txBody>
      </p:sp>
      <p:sp>
        <p:nvSpPr>
          <p:cNvPr id="6" name="TextBox 5">
            <a:extLst>
              <a:ext uri="{FF2B5EF4-FFF2-40B4-BE49-F238E27FC236}">
                <a16:creationId xmlns:a16="http://schemas.microsoft.com/office/drawing/2014/main" id="{0E4E16AA-745E-46BF-AC85-C8BFD1F416F4}"/>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08717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517BBF-8C7B-4FA3-B2BB-C4378154D836}"/>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2106A52-B009-488C-B351-55416E9C775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28</a:t>
            </a:fld>
            <a:endParaRPr lang="en-US" dirty="0">
              <a:solidFill>
                <a:schemeClr val="tx2"/>
              </a:solidFill>
            </a:endParaRPr>
          </a:p>
        </p:txBody>
      </p:sp>
      <p:sp>
        <p:nvSpPr>
          <p:cNvPr id="6" name="Title 1">
            <a:extLst>
              <a:ext uri="{FF2B5EF4-FFF2-40B4-BE49-F238E27FC236}">
                <a16:creationId xmlns:a16="http://schemas.microsoft.com/office/drawing/2014/main" id="{BCFC4AFF-004F-479D-A984-4F84884A6EC4}"/>
              </a:ext>
            </a:extLst>
          </p:cNvPr>
          <p:cNvSpPr>
            <a:spLocks noGrp="1"/>
          </p:cNvSpPr>
          <p:nvPr>
            <p:ph type="title"/>
          </p:nvPr>
        </p:nvSpPr>
        <p:spPr>
          <a:xfrm>
            <a:off x="838200" y="365126"/>
            <a:ext cx="10515600" cy="730430"/>
          </a:xfrm>
        </p:spPr>
        <p:txBody>
          <a:bodyPr>
            <a:normAutofit/>
          </a:bodyPr>
          <a:lstStyle/>
          <a:p>
            <a:r>
              <a:rPr lang="en-US" sz="4800" b="1" dirty="0">
                <a:solidFill>
                  <a:schemeClr val="tx2"/>
                </a:solidFill>
                <a:ea typeface="Tahoma" charset="0"/>
                <a:cs typeface="Tahoma" charset="0"/>
              </a:rPr>
              <a:t>Questions and Answers</a:t>
            </a:r>
          </a:p>
        </p:txBody>
      </p:sp>
      <p:sp>
        <p:nvSpPr>
          <p:cNvPr id="7" name="Content Placeholder 2">
            <a:extLst>
              <a:ext uri="{FF2B5EF4-FFF2-40B4-BE49-F238E27FC236}">
                <a16:creationId xmlns:a16="http://schemas.microsoft.com/office/drawing/2014/main" id="{DA30C867-DDE4-41C3-86AE-3330ED6CF38D}"/>
              </a:ext>
            </a:extLst>
          </p:cNvPr>
          <p:cNvSpPr txBox="1">
            <a:spLocks/>
          </p:cNvSpPr>
          <p:nvPr/>
        </p:nvSpPr>
        <p:spPr>
          <a:xfrm>
            <a:off x="838200" y="1825625"/>
            <a:ext cx="7391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What questions do you have that we can answer now or in the future?</a:t>
            </a:r>
          </a:p>
          <a:p>
            <a:endParaRPr lang="en-US">
              <a:solidFill>
                <a:schemeClr val="tx2"/>
              </a:solidFill>
            </a:endParaRPr>
          </a:p>
          <a:p>
            <a:r>
              <a:rPr lang="en-US">
                <a:solidFill>
                  <a:schemeClr val="tx2"/>
                </a:solidFill>
              </a:rPr>
              <a:t>Feel free to email or call us with questions between our sessions!</a:t>
            </a:r>
          </a:p>
          <a:p>
            <a:pPr lvl="1">
              <a:buClr>
                <a:schemeClr val="accent6"/>
              </a:buClr>
              <a:buFont typeface="Courier New" panose="02070309020205020404" pitchFamily="49" charset="0"/>
              <a:buChar char="-"/>
            </a:pPr>
            <a:r>
              <a:rPr lang="en-US" sz="2800">
                <a:solidFill>
                  <a:schemeClr val="tx2"/>
                </a:solidFill>
              </a:rPr>
              <a:t>[insert Email addresses]</a:t>
            </a:r>
          </a:p>
          <a:p>
            <a:pPr lvl="1">
              <a:buClr>
                <a:schemeClr val="accent6"/>
              </a:buClr>
              <a:buFont typeface="Courier New" panose="02070309020205020404" pitchFamily="49" charset="0"/>
              <a:buChar char="-"/>
            </a:pPr>
            <a:r>
              <a:rPr lang="en-US" sz="2800">
                <a:solidFill>
                  <a:schemeClr val="tx2"/>
                </a:solidFill>
              </a:rPr>
              <a:t>[insert Phone numbers]</a:t>
            </a:r>
            <a:endParaRPr lang="en-US" sz="2800" dirty="0">
              <a:solidFill>
                <a:schemeClr val="tx2"/>
              </a:solidFill>
            </a:endParaRPr>
          </a:p>
        </p:txBody>
      </p:sp>
      <p:pic>
        <p:nvPicPr>
          <p:cNvPr id="8" name="Picture 4" descr="Question Mark, Note, Duplicate, Request">
            <a:extLst>
              <a:ext uri="{FF2B5EF4-FFF2-40B4-BE49-F238E27FC236}">
                <a16:creationId xmlns:a16="http://schemas.microsoft.com/office/drawing/2014/main" id="{AF0991C5-8B8E-4B34-9FE5-4EA0361B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30998"/>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0EEF5-790F-4E5D-B4CC-80F6A1169043}"/>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96495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E0B5C7-6F81-471C-9087-45106BB67392}"/>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29</a:t>
            </a:fld>
            <a:endParaRPr lang="en-US" dirty="0">
              <a:solidFill>
                <a:schemeClr val="tx2"/>
              </a:solidFill>
            </a:endParaRPr>
          </a:p>
        </p:txBody>
      </p:sp>
      <p:sp>
        <p:nvSpPr>
          <p:cNvPr id="5" name="Footer Placeholder 4">
            <a:extLst>
              <a:ext uri="{FF2B5EF4-FFF2-40B4-BE49-F238E27FC236}">
                <a16:creationId xmlns:a16="http://schemas.microsoft.com/office/drawing/2014/main" id="{4229F17A-3BFC-46EE-88BE-E0BD7C81B5C1}"/>
              </a:ext>
            </a:extLst>
          </p:cNvPr>
          <p:cNvSpPr>
            <a:spLocks noGrp="1"/>
          </p:cNvSpPr>
          <p:nvPr>
            <p:ph type="ftr" sz="quarter" idx="3"/>
          </p:nvPr>
        </p:nvSpPr>
        <p:spPr/>
        <p:txBody>
          <a:bodyPr/>
          <a:lstStyle/>
          <a:p>
            <a:r>
              <a:rPr lang="en-US"/>
              <a:t>Board Member Orientation</a:t>
            </a:r>
          </a:p>
          <a:p>
            <a:r>
              <a:rPr lang="en-US"/>
              <a:t>Template designed by the National Association of Community Health Centers</a:t>
            </a:r>
            <a:endParaRPr lang="en-US" dirty="0"/>
          </a:p>
        </p:txBody>
      </p:sp>
      <p:sp>
        <p:nvSpPr>
          <p:cNvPr id="6" name="Title 1">
            <a:extLst>
              <a:ext uri="{FF2B5EF4-FFF2-40B4-BE49-F238E27FC236}">
                <a16:creationId xmlns:a16="http://schemas.microsoft.com/office/drawing/2014/main" id="{7C537D1F-BCC8-4F22-9707-5DE503452EFA}"/>
              </a:ext>
            </a:extLst>
          </p:cNvPr>
          <p:cNvSpPr>
            <a:spLocks noGrp="1"/>
          </p:cNvSpPr>
          <p:nvPr>
            <p:ph type="title"/>
          </p:nvPr>
        </p:nvSpPr>
        <p:spPr>
          <a:xfrm>
            <a:off x="231913" y="2057400"/>
            <a:ext cx="4953000" cy="1475672"/>
          </a:xfrm>
        </p:spPr>
        <p:txBody>
          <a:bodyPr/>
          <a:lstStyle/>
          <a:p>
            <a:r>
              <a:rPr lang="en-US" sz="4000" dirty="0">
                <a:solidFill>
                  <a:schemeClr val="bg2"/>
                </a:solidFill>
              </a:rPr>
              <a:t>Session 2:</a:t>
            </a:r>
            <a:br>
              <a:rPr lang="en-US" sz="4000" dirty="0">
                <a:solidFill>
                  <a:schemeClr val="bg2"/>
                </a:solidFill>
              </a:rPr>
            </a:br>
            <a:r>
              <a:rPr lang="en-US" sz="4000" dirty="0">
                <a:solidFill>
                  <a:schemeClr val="bg2"/>
                </a:solidFill>
              </a:rPr>
              <a:t>Learning More About the Board’s Oversight Roles</a:t>
            </a:r>
          </a:p>
        </p:txBody>
      </p:sp>
      <p:sp>
        <p:nvSpPr>
          <p:cNvPr id="7" name="Text Placeholder 2">
            <a:extLst>
              <a:ext uri="{FF2B5EF4-FFF2-40B4-BE49-F238E27FC236}">
                <a16:creationId xmlns:a16="http://schemas.microsoft.com/office/drawing/2014/main" id="{FC92257D-8171-47BD-A7D6-E9C2D8BCD148}"/>
              </a:ext>
            </a:extLst>
          </p:cNvPr>
          <p:cNvSpPr>
            <a:spLocks noGrp="1"/>
          </p:cNvSpPr>
          <p:nvPr>
            <p:ph type="body" sz="quarter" idx="21"/>
          </p:nvPr>
        </p:nvSpPr>
        <p:spPr>
          <a:xfrm>
            <a:off x="5777948" y="922346"/>
            <a:ext cx="5893724" cy="5013307"/>
          </a:xfrm>
        </p:spPr>
        <p:txBody>
          <a:bodyPr>
            <a:normAutofit/>
          </a:bodyPr>
          <a:lstStyle/>
          <a:p>
            <a:r>
              <a:rPr lang="en-US" sz="2400" dirty="0"/>
              <a:t>Board Workplan</a:t>
            </a:r>
          </a:p>
          <a:p>
            <a:r>
              <a:rPr lang="en-US" sz="2400" dirty="0"/>
              <a:t>Health Center Program Compliance</a:t>
            </a:r>
          </a:p>
          <a:p>
            <a:r>
              <a:rPr lang="en-US" sz="2400" dirty="0"/>
              <a:t>Policy Approval</a:t>
            </a:r>
          </a:p>
          <a:p>
            <a:r>
              <a:rPr lang="en-US" sz="2400" dirty="0"/>
              <a:t>Conflicts of Interest</a:t>
            </a:r>
          </a:p>
          <a:p>
            <a:r>
              <a:rPr lang="en-US" sz="2400" dirty="0"/>
              <a:t>CEO Oversight and Partnership</a:t>
            </a:r>
          </a:p>
          <a:p>
            <a:r>
              <a:rPr lang="en-US" sz="2400" dirty="0"/>
              <a:t>Financial Oversight</a:t>
            </a:r>
          </a:p>
          <a:p>
            <a:r>
              <a:rPr lang="en-US" sz="2400" dirty="0"/>
              <a:t>Quality Oversight </a:t>
            </a:r>
          </a:p>
          <a:p>
            <a:r>
              <a:rPr lang="en-US" sz="2400" dirty="0"/>
              <a:t>Risk Management</a:t>
            </a:r>
          </a:p>
          <a:p>
            <a:r>
              <a:rPr lang="en-US" sz="2400" dirty="0"/>
              <a:t>Corporate Compliance</a:t>
            </a:r>
          </a:p>
          <a:p>
            <a:r>
              <a:rPr lang="en-US" sz="2400" dirty="0"/>
              <a:t>Questions and Answers</a:t>
            </a:r>
          </a:p>
          <a:p>
            <a:endParaRPr lang="en-US" sz="2400" dirty="0"/>
          </a:p>
        </p:txBody>
      </p:sp>
    </p:spTree>
    <p:extLst>
      <p:ext uri="{BB962C8B-B14F-4D97-AF65-F5344CB8AC3E}">
        <p14:creationId xmlns:p14="http://schemas.microsoft.com/office/powerpoint/2010/main" val="2696228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4C315D-C2FE-4C63-93AD-B572C91417D6}"/>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9F1A438-1476-40E5-AFB0-1BBDC13C2FB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a:t>
            </a:fld>
            <a:endParaRPr lang="en-US" dirty="0">
              <a:solidFill>
                <a:schemeClr val="tx2"/>
              </a:solidFill>
            </a:endParaRPr>
          </a:p>
        </p:txBody>
      </p:sp>
      <p:sp>
        <p:nvSpPr>
          <p:cNvPr id="6" name="Title 3">
            <a:extLst>
              <a:ext uri="{FF2B5EF4-FFF2-40B4-BE49-F238E27FC236}">
                <a16:creationId xmlns:a16="http://schemas.microsoft.com/office/drawing/2014/main" id="{9CC052E8-8C18-4C40-8EED-A656E11957B4}"/>
              </a:ext>
            </a:extLst>
          </p:cNvPr>
          <p:cNvSpPr>
            <a:spLocks noGrp="1"/>
          </p:cNvSpPr>
          <p:nvPr>
            <p:ph type="title"/>
          </p:nvPr>
        </p:nvSpPr>
        <p:spPr>
          <a:xfrm>
            <a:off x="773511" y="624979"/>
            <a:ext cx="6598250" cy="1475672"/>
          </a:xfrm>
        </p:spPr>
        <p:txBody>
          <a:bodyPr/>
          <a:lstStyle/>
          <a:p>
            <a:r>
              <a:rPr lang="en-US" dirty="0"/>
              <a:t>Welcome/Getting to Know Each Other</a:t>
            </a:r>
          </a:p>
        </p:txBody>
      </p:sp>
      <p:sp>
        <p:nvSpPr>
          <p:cNvPr id="7" name="Text Placeholder 4">
            <a:extLst>
              <a:ext uri="{FF2B5EF4-FFF2-40B4-BE49-F238E27FC236}">
                <a16:creationId xmlns:a16="http://schemas.microsoft.com/office/drawing/2014/main" id="{B58E4A6F-EE15-4D31-9A74-0F1FADF6F58D}"/>
              </a:ext>
            </a:extLst>
          </p:cNvPr>
          <p:cNvSpPr>
            <a:spLocks noGrp="1"/>
          </p:cNvSpPr>
          <p:nvPr>
            <p:ph type="body" sz="quarter" idx="21"/>
          </p:nvPr>
        </p:nvSpPr>
        <p:spPr>
          <a:xfrm>
            <a:off x="773511" y="2286000"/>
            <a:ext cx="7608489" cy="3657600"/>
          </a:xfrm>
          <a:solidFill>
            <a:schemeClr val="bg1"/>
          </a:solidFill>
        </p:spPr>
        <p:txBody>
          <a:bodyPr>
            <a:noAutofit/>
          </a:bodyPr>
          <a:lstStyle/>
          <a:p>
            <a:pPr>
              <a:buClr>
                <a:schemeClr val="tx2"/>
              </a:buClr>
            </a:pPr>
            <a:r>
              <a:rPr lang="en-US" sz="2800" dirty="0"/>
              <a:t>Welcome to the board</a:t>
            </a:r>
          </a:p>
          <a:p>
            <a:pPr>
              <a:buClr>
                <a:schemeClr val="tx2"/>
              </a:buClr>
            </a:pPr>
            <a:endParaRPr lang="en-US" sz="2800" dirty="0"/>
          </a:p>
          <a:p>
            <a:pPr>
              <a:buClr>
                <a:schemeClr val="tx2"/>
              </a:buClr>
            </a:pPr>
            <a:r>
              <a:rPr lang="en-US" sz="2800" dirty="0"/>
              <a:t>Personal introductions:</a:t>
            </a:r>
          </a:p>
          <a:p>
            <a:pPr marL="463550" lvl="1" indent="-238125">
              <a:spcBef>
                <a:spcPts val="0"/>
              </a:spcBef>
              <a:buClr>
                <a:schemeClr val="accent6"/>
              </a:buClr>
              <a:buFont typeface="Courier New" panose="02070309020205020404" pitchFamily="49" charset="0"/>
              <a:buChar char="-"/>
            </a:pPr>
            <a:r>
              <a:rPr lang="en-US" sz="2800" dirty="0">
                <a:solidFill>
                  <a:schemeClr val="tx2"/>
                </a:solidFill>
                <a:ea typeface="Tahoma" charset="0"/>
                <a:cs typeface="Tahoma" charset="0"/>
              </a:rPr>
              <a:t>Why do you choose to serve with the health center?</a:t>
            </a:r>
          </a:p>
          <a:p>
            <a:pPr marL="463550" lvl="1" indent="-238125">
              <a:spcBef>
                <a:spcPts val="0"/>
              </a:spcBef>
              <a:buClr>
                <a:schemeClr val="accent6"/>
              </a:buClr>
              <a:buFont typeface="Courier New" panose="02070309020205020404" pitchFamily="49" charset="0"/>
              <a:buChar char="-"/>
            </a:pPr>
            <a:r>
              <a:rPr lang="en-US" sz="2800" dirty="0">
                <a:solidFill>
                  <a:schemeClr val="tx2"/>
                </a:solidFill>
                <a:ea typeface="Tahoma" charset="0"/>
                <a:cs typeface="Tahoma" charset="0"/>
              </a:rPr>
              <a:t>Your background</a:t>
            </a:r>
          </a:p>
          <a:p>
            <a:pPr marL="463550" lvl="1" indent="-238125">
              <a:spcBef>
                <a:spcPts val="0"/>
              </a:spcBef>
              <a:buClr>
                <a:schemeClr val="accent6"/>
              </a:buClr>
              <a:buFont typeface="Courier New" panose="02070309020205020404" pitchFamily="49" charset="0"/>
              <a:buChar char="-"/>
            </a:pPr>
            <a:r>
              <a:rPr lang="en-US" sz="2800" dirty="0">
                <a:solidFill>
                  <a:schemeClr val="tx2"/>
                </a:solidFill>
                <a:ea typeface="Tahoma" charset="0"/>
                <a:cs typeface="Tahoma" charset="0"/>
              </a:rPr>
              <a:t>Anything else you’d like for us to know about you</a:t>
            </a:r>
          </a:p>
        </p:txBody>
      </p:sp>
      <p:pic>
        <p:nvPicPr>
          <p:cNvPr id="8" name="Picture 7">
            <a:extLst>
              <a:ext uri="{FF2B5EF4-FFF2-40B4-BE49-F238E27FC236}">
                <a16:creationId xmlns:a16="http://schemas.microsoft.com/office/drawing/2014/main" id="{911CFDDC-2E56-40DE-B4C0-F163F46D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722" y="2362200"/>
            <a:ext cx="3004767" cy="3004767"/>
          </a:xfrm>
          <a:prstGeom prst="rect">
            <a:avLst/>
          </a:prstGeom>
        </p:spPr>
      </p:pic>
    </p:spTree>
    <p:extLst>
      <p:ext uri="{BB962C8B-B14F-4D97-AF65-F5344CB8AC3E}">
        <p14:creationId xmlns:p14="http://schemas.microsoft.com/office/powerpoint/2010/main" val="2088610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0ABC3B-2F75-44D8-B0EC-F2AE1D3ADB2F}"/>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C8662DC2-C5A6-45CB-97DA-C084A9870378}"/>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30</a:t>
            </a:fld>
            <a:endParaRPr lang="en-US" dirty="0">
              <a:solidFill>
                <a:schemeClr val="tx2"/>
              </a:solidFill>
            </a:endParaRPr>
          </a:p>
        </p:txBody>
      </p:sp>
      <p:sp>
        <p:nvSpPr>
          <p:cNvPr id="6" name="Title 1">
            <a:extLst>
              <a:ext uri="{FF2B5EF4-FFF2-40B4-BE49-F238E27FC236}">
                <a16:creationId xmlns:a16="http://schemas.microsoft.com/office/drawing/2014/main" id="{040EDC75-D905-46FF-B146-1F77C77588F5}"/>
              </a:ext>
            </a:extLst>
          </p:cNvPr>
          <p:cNvSpPr>
            <a:spLocks noGrp="1"/>
          </p:cNvSpPr>
          <p:nvPr>
            <p:ph type="title"/>
          </p:nvPr>
        </p:nvSpPr>
        <p:spPr>
          <a:xfrm>
            <a:off x="609600" y="381000"/>
            <a:ext cx="10972800" cy="1475672"/>
          </a:xfrm>
        </p:spPr>
        <p:txBody>
          <a:bodyPr>
            <a:noAutofit/>
          </a:bodyPr>
          <a:lstStyle/>
          <a:p>
            <a:r>
              <a:rPr lang="en-US" altLang="en-US" dirty="0"/>
              <a:t>Overall Board Roles</a:t>
            </a:r>
            <a:r>
              <a:rPr lang="en-US" altLang="en-US" dirty="0">
                <a:solidFill>
                  <a:schemeClr val="bg1"/>
                </a:solidFill>
              </a:rPr>
              <a:t>”)</a:t>
            </a:r>
          </a:p>
        </p:txBody>
      </p:sp>
      <p:graphicFrame>
        <p:nvGraphicFramePr>
          <p:cNvPr id="7" name="Diagram 6" descr="We can think about board roles in 3 main categories: Strategy, Oversight &amp; Policy, and Functioning. The focus in this session will be mainly on Oversight &amp; Policy.">
            <a:extLst>
              <a:ext uri="{FF2B5EF4-FFF2-40B4-BE49-F238E27FC236}">
                <a16:creationId xmlns:a16="http://schemas.microsoft.com/office/drawing/2014/main" id="{43570B97-25AC-4F6B-907D-F30BE56FC978}"/>
              </a:ext>
            </a:extLst>
          </p:cNvPr>
          <p:cNvGraphicFramePr/>
          <p:nvPr>
            <p:extLst>
              <p:ext uri="{D42A27DB-BD31-4B8C-83A1-F6EECF244321}">
                <p14:modId xmlns:p14="http://schemas.microsoft.com/office/powerpoint/2010/main" val="3072559016"/>
              </p:ext>
            </p:extLst>
          </p:nvPr>
        </p:nvGraphicFramePr>
        <p:xfrm>
          <a:off x="-362527" y="1600200"/>
          <a:ext cx="6121400" cy="4025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FF459D2-6321-41E1-91DA-55D2DED8D2B2}"/>
              </a:ext>
            </a:extLst>
          </p:cNvPr>
          <p:cNvSpPr txBox="1"/>
          <p:nvPr/>
        </p:nvSpPr>
        <p:spPr>
          <a:xfrm>
            <a:off x="5334000" y="1447800"/>
            <a:ext cx="6553200" cy="6001643"/>
          </a:xfrm>
          <a:prstGeom prst="rect">
            <a:avLst/>
          </a:prstGeom>
          <a:noFill/>
        </p:spPr>
        <p:txBody>
          <a:bodyPr wrap="square" numCol="2" rtlCol="0">
            <a:spAutoFit/>
          </a:bodyPr>
          <a:lstStyle/>
          <a:p>
            <a:r>
              <a:rPr lang="en-US" sz="2400" b="1" dirty="0">
                <a:solidFill>
                  <a:schemeClr val="tx2"/>
                </a:solidFill>
              </a:rPr>
              <a:t>Strategy</a:t>
            </a:r>
          </a:p>
          <a:p>
            <a:pPr marL="342900" indent="-342900">
              <a:buFont typeface="Arial" panose="020B0604020202020204" pitchFamily="34" charset="0"/>
              <a:buChar char="•"/>
            </a:pPr>
            <a:r>
              <a:rPr lang="en-US" sz="2400" dirty="0">
                <a:solidFill>
                  <a:schemeClr val="tx2"/>
                </a:solidFill>
              </a:rPr>
              <a:t>Strategic Board Composition</a:t>
            </a:r>
          </a:p>
          <a:p>
            <a:pPr marL="342900" indent="-342900">
              <a:buFont typeface="Arial" panose="020B0604020202020204" pitchFamily="34" charset="0"/>
              <a:buChar char="•"/>
            </a:pPr>
            <a:r>
              <a:rPr lang="en-US" sz="2400" dirty="0">
                <a:solidFill>
                  <a:schemeClr val="tx2"/>
                </a:solidFill>
              </a:rPr>
              <a:t>Strategic Planning &amp; Thinking</a:t>
            </a:r>
          </a:p>
          <a:p>
            <a:endParaRPr lang="en-US" sz="2400" dirty="0">
              <a:solidFill>
                <a:schemeClr val="tx2"/>
              </a:solidFill>
            </a:endParaRPr>
          </a:p>
          <a:p>
            <a:r>
              <a:rPr lang="en-US" sz="2400" b="1" dirty="0">
                <a:solidFill>
                  <a:schemeClr val="tx2"/>
                </a:solidFill>
              </a:rPr>
              <a:t>Functioning</a:t>
            </a:r>
          </a:p>
          <a:p>
            <a:pPr marL="285750" indent="-285750">
              <a:buFont typeface="Arial" panose="020B0604020202020204" pitchFamily="34" charset="0"/>
              <a:buChar char="•"/>
            </a:pPr>
            <a:r>
              <a:rPr lang="en-US" sz="2400" dirty="0">
                <a:solidFill>
                  <a:schemeClr val="tx2"/>
                </a:solidFill>
              </a:rPr>
              <a:t>Board Meetings </a:t>
            </a:r>
            <a:endParaRPr lang="en-US" sz="1200" dirty="0">
              <a:solidFill>
                <a:schemeClr val="tx2"/>
              </a:solidFill>
            </a:endParaRPr>
          </a:p>
          <a:p>
            <a:pPr marL="285750" indent="-285750">
              <a:buFont typeface="Arial" panose="020B0604020202020204" pitchFamily="34" charset="0"/>
              <a:buChar char="•"/>
            </a:pPr>
            <a:r>
              <a:rPr lang="en-US" sz="2400" dirty="0">
                <a:solidFill>
                  <a:schemeClr val="tx2"/>
                </a:solidFill>
              </a:rPr>
              <a:t>Board Committees</a:t>
            </a:r>
            <a:endParaRPr lang="en-US" sz="1200" dirty="0">
              <a:solidFill>
                <a:schemeClr val="tx2"/>
              </a:solidFill>
            </a:endParaRPr>
          </a:p>
          <a:p>
            <a:pPr marL="285750" indent="-285750">
              <a:buFont typeface="Arial" panose="020B0604020202020204" pitchFamily="34" charset="0"/>
              <a:buChar char="•"/>
            </a:pPr>
            <a:r>
              <a:rPr lang="en-US" sz="2400" dirty="0">
                <a:solidFill>
                  <a:schemeClr val="tx2"/>
                </a:solidFill>
              </a:rPr>
              <a:t>Board Culture</a:t>
            </a: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a:p>
            <a:r>
              <a:rPr lang="en-US" sz="2400" b="1" dirty="0">
                <a:solidFill>
                  <a:schemeClr val="tx2"/>
                </a:solidFill>
              </a:rPr>
              <a:t>Oversight &amp; Policy</a:t>
            </a: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Approve Policy</a:t>
            </a:r>
          </a:p>
          <a:p>
            <a:pPr marL="342900" indent="-342900">
              <a:buFont typeface="Arial" panose="020B0604020202020204" pitchFamily="34" charset="0"/>
              <a:buChar char="•"/>
            </a:pPr>
            <a:r>
              <a:rPr lang="en-US" sz="2400" dirty="0">
                <a:solidFill>
                  <a:schemeClr val="tx2"/>
                </a:solidFill>
              </a:rPr>
              <a:t>Provide Oversight</a:t>
            </a:r>
          </a:p>
          <a:p>
            <a:pPr lvl="1">
              <a:buFont typeface="Courier New" panose="02070309020205020404" pitchFamily="49" charset="0"/>
              <a:buChar char="-"/>
            </a:pPr>
            <a:r>
              <a:rPr lang="en-US" sz="2400" dirty="0">
                <a:solidFill>
                  <a:schemeClr val="tx2"/>
                </a:solidFill>
              </a:rPr>
              <a:t>CEO Oversight &amp; Partnership</a:t>
            </a:r>
          </a:p>
          <a:p>
            <a:pPr lvl="1">
              <a:buFont typeface="Courier New" panose="02070309020205020404" pitchFamily="49" charset="0"/>
              <a:buChar char="-"/>
            </a:pPr>
            <a:r>
              <a:rPr lang="en-US" sz="2400" dirty="0">
                <a:solidFill>
                  <a:schemeClr val="tx2"/>
                </a:solidFill>
              </a:rPr>
              <a:t>Financial</a:t>
            </a:r>
          </a:p>
          <a:p>
            <a:pPr lvl="1">
              <a:buFont typeface="Courier New" panose="02070309020205020404" pitchFamily="49" charset="0"/>
              <a:buChar char="-"/>
            </a:pPr>
            <a:r>
              <a:rPr lang="en-US" sz="2400" dirty="0">
                <a:solidFill>
                  <a:schemeClr val="tx2"/>
                </a:solidFill>
              </a:rPr>
              <a:t>Quality</a:t>
            </a:r>
          </a:p>
          <a:p>
            <a:pPr lvl="1">
              <a:buFont typeface="Courier New" panose="02070309020205020404" pitchFamily="49" charset="0"/>
              <a:buChar char="-"/>
            </a:pPr>
            <a:r>
              <a:rPr lang="en-US" sz="2400" dirty="0">
                <a:solidFill>
                  <a:schemeClr val="tx2"/>
                </a:solidFill>
              </a:rPr>
              <a:t>Corporate Compliance</a:t>
            </a:r>
          </a:p>
          <a:p>
            <a:pPr lvl="1">
              <a:buFont typeface="Courier New" panose="02070309020205020404" pitchFamily="49" charset="0"/>
              <a:buChar char="-"/>
            </a:pPr>
            <a:r>
              <a:rPr lang="en-US" sz="2400" dirty="0">
                <a:solidFill>
                  <a:schemeClr val="tx2"/>
                </a:solidFill>
              </a:rPr>
              <a:t>Risk Management</a:t>
            </a:r>
          </a:p>
          <a:p>
            <a:pPr lvl="1">
              <a:buFont typeface="Courier New" panose="02070309020205020404" pitchFamily="49" charset="0"/>
              <a:buChar char="-"/>
            </a:pPr>
            <a:r>
              <a:rPr lang="en-US" sz="2400" dirty="0">
                <a:solidFill>
                  <a:schemeClr val="tx2"/>
                </a:solidFill>
              </a:rPr>
              <a:t>Health Center Program Compliance</a:t>
            </a:r>
          </a:p>
          <a:p>
            <a:endParaRPr lang="en-US" sz="2000" dirty="0">
              <a:solidFill>
                <a:schemeClr val="tx2"/>
              </a:solidFill>
            </a:endParaRPr>
          </a:p>
          <a:p>
            <a:endParaRPr lang="en-US" sz="2000" dirty="0"/>
          </a:p>
        </p:txBody>
      </p:sp>
      <p:sp>
        <p:nvSpPr>
          <p:cNvPr id="9" name="TextBox 8">
            <a:extLst>
              <a:ext uri="{FF2B5EF4-FFF2-40B4-BE49-F238E27FC236}">
                <a16:creationId xmlns:a16="http://schemas.microsoft.com/office/drawing/2014/main" id="{CA7EA066-3B78-4CB7-9456-4F58DE3A5721}"/>
              </a:ext>
            </a:extLst>
          </p:cNvPr>
          <p:cNvSpPr txBox="1"/>
          <p:nvPr/>
        </p:nvSpPr>
        <p:spPr>
          <a:xfrm>
            <a:off x="6940826" y="6048573"/>
            <a:ext cx="4648200" cy="307777"/>
          </a:xfrm>
          <a:prstGeom prst="rect">
            <a:avLst/>
          </a:prstGeom>
          <a:noFill/>
        </p:spPr>
        <p:txBody>
          <a:bodyPr wrap="square" rtlCol="0">
            <a:spAutoFit/>
          </a:bodyPr>
          <a:lstStyle/>
          <a:p>
            <a:r>
              <a:rPr kumimoji="0" lang="en-US" sz="1400" b="0" i="0" u="none" strike="noStrike" kern="1200" cap="none" spc="0" normalizeH="0" baseline="0" noProof="0" dirty="0">
                <a:ln>
                  <a:noFill/>
                </a:ln>
                <a:solidFill>
                  <a:schemeClr val="tx2"/>
                </a:solidFill>
                <a:effectLst/>
                <a:uLnTx/>
                <a:uFillTx/>
                <a:ea typeface="Open Sans" panose="020B0606030504020204" pitchFamily="34" charset="0"/>
                <a:cs typeface="Open Sans" panose="020B0606030504020204" pitchFamily="34" charset="0"/>
              </a:rPr>
              <a:t>© 2021 National Association of Community Health Centers </a:t>
            </a:r>
            <a:endParaRPr lang="en-US" sz="1400" dirty="0">
              <a:solidFill>
                <a:schemeClr val="tx2"/>
              </a:solidFill>
            </a:endParaRPr>
          </a:p>
        </p:txBody>
      </p:sp>
    </p:spTree>
    <p:extLst>
      <p:ext uri="{BB962C8B-B14F-4D97-AF65-F5344CB8AC3E}">
        <p14:creationId xmlns:p14="http://schemas.microsoft.com/office/powerpoint/2010/main" val="137386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894201-ABA6-4FE1-BBA5-2F90843086DC}"/>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5BB13EDD-530F-46F1-9D2B-2B162DAFB6AF}"/>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31</a:t>
            </a:fld>
            <a:endParaRPr lang="en-US" dirty="0">
              <a:solidFill>
                <a:schemeClr val="tx2"/>
              </a:solidFill>
            </a:endParaRPr>
          </a:p>
        </p:txBody>
      </p:sp>
      <p:sp>
        <p:nvSpPr>
          <p:cNvPr id="4" name="Title 3">
            <a:extLst>
              <a:ext uri="{FF2B5EF4-FFF2-40B4-BE49-F238E27FC236}">
                <a16:creationId xmlns:a16="http://schemas.microsoft.com/office/drawing/2014/main" id="{0288E865-181E-4E5B-B758-0586A5C5033F}"/>
              </a:ext>
            </a:extLst>
          </p:cNvPr>
          <p:cNvSpPr>
            <a:spLocks noGrp="1"/>
          </p:cNvSpPr>
          <p:nvPr>
            <p:ph type="title"/>
          </p:nvPr>
        </p:nvSpPr>
        <p:spPr>
          <a:xfrm>
            <a:off x="712551" y="594499"/>
            <a:ext cx="6598250" cy="1475672"/>
          </a:xfrm>
        </p:spPr>
        <p:txBody>
          <a:bodyPr/>
          <a:lstStyle/>
          <a:p>
            <a:r>
              <a:rPr lang="en-US" dirty="0"/>
              <a:t>Board Workplan or</a:t>
            </a:r>
            <a:br>
              <a:rPr lang="en-US" dirty="0"/>
            </a:br>
            <a:r>
              <a:rPr lang="en-US" dirty="0"/>
              <a:t>Calendar</a:t>
            </a:r>
          </a:p>
        </p:txBody>
      </p:sp>
      <p:sp>
        <p:nvSpPr>
          <p:cNvPr id="5" name="Text Placeholder 4">
            <a:extLst>
              <a:ext uri="{FF2B5EF4-FFF2-40B4-BE49-F238E27FC236}">
                <a16:creationId xmlns:a16="http://schemas.microsoft.com/office/drawing/2014/main" id="{30571FA9-524C-4A46-8BA5-E19F005CA790}"/>
              </a:ext>
            </a:extLst>
          </p:cNvPr>
          <p:cNvSpPr>
            <a:spLocks noGrp="1"/>
          </p:cNvSpPr>
          <p:nvPr>
            <p:ph type="body" sz="quarter" idx="21"/>
          </p:nvPr>
        </p:nvSpPr>
        <p:spPr/>
        <p:txBody>
          <a:bodyPr/>
          <a:lstStyle/>
          <a:p>
            <a:pPr marL="0" indent="0">
              <a:buNone/>
            </a:pPr>
            <a:r>
              <a:rPr lang="en-US" dirty="0"/>
              <a:t>[Insert the board’s work plan if it uses one]</a:t>
            </a:r>
          </a:p>
        </p:txBody>
      </p:sp>
      <p:sp>
        <p:nvSpPr>
          <p:cNvPr id="6" name="TextBox 5">
            <a:extLst>
              <a:ext uri="{FF2B5EF4-FFF2-40B4-BE49-F238E27FC236}">
                <a16:creationId xmlns:a16="http://schemas.microsoft.com/office/drawing/2014/main" id="{4322C592-571E-4A61-8B69-CA1DA573CB4C}"/>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782279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0F1F0-8CCE-4584-B159-57A0B0F791AC}"/>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141DAF53-F521-4773-AA3A-41307E43F06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32</a:t>
            </a:fld>
            <a:endParaRPr lang="en-US" dirty="0">
              <a:solidFill>
                <a:schemeClr val="tx2"/>
              </a:solidFill>
            </a:endParaRPr>
          </a:p>
        </p:txBody>
      </p:sp>
      <p:sp>
        <p:nvSpPr>
          <p:cNvPr id="4" name="Title 3">
            <a:extLst>
              <a:ext uri="{FF2B5EF4-FFF2-40B4-BE49-F238E27FC236}">
                <a16:creationId xmlns:a16="http://schemas.microsoft.com/office/drawing/2014/main" id="{A31EEFD1-195C-49DD-AB68-A3C4E017978A}"/>
              </a:ext>
            </a:extLst>
          </p:cNvPr>
          <p:cNvSpPr>
            <a:spLocks noGrp="1"/>
          </p:cNvSpPr>
          <p:nvPr>
            <p:ph type="title"/>
          </p:nvPr>
        </p:nvSpPr>
        <p:spPr>
          <a:xfrm>
            <a:off x="462955" y="338357"/>
            <a:ext cx="10427890" cy="1475672"/>
          </a:xfrm>
        </p:spPr>
        <p:txBody>
          <a:bodyPr/>
          <a:lstStyle/>
          <a:p>
            <a:r>
              <a:rPr lang="en-US" dirty="0"/>
              <a:t>Health Resources and Services Administration (HRSA) Health </a:t>
            </a:r>
            <a:br>
              <a:rPr lang="en-US" dirty="0"/>
            </a:br>
            <a:r>
              <a:rPr lang="en-US" dirty="0"/>
              <a:t>Center Program Compliance</a:t>
            </a:r>
          </a:p>
        </p:txBody>
      </p:sp>
      <p:sp>
        <p:nvSpPr>
          <p:cNvPr id="5" name="Text Placeholder 4">
            <a:extLst>
              <a:ext uri="{FF2B5EF4-FFF2-40B4-BE49-F238E27FC236}">
                <a16:creationId xmlns:a16="http://schemas.microsoft.com/office/drawing/2014/main" id="{7CDD556D-AE18-4C6C-AD58-DA4EA8310CF6}"/>
              </a:ext>
            </a:extLst>
          </p:cNvPr>
          <p:cNvSpPr>
            <a:spLocks noGrp="1"/>
          </p:cNvSpPr>
          <p:nvPr>
            <p:ph type="body" sz="quarter" idx="21"/>
          </p:nvPr>
        </p:nvSpPr>
        <p:spPr>
          <a:xfrm>
            <a:off x="472894" y="2539926"/>
            <a:ext cx="10580289" cy="2946474"/>
          </a:xfrm>
        </p:spPr>
        <p:txBody>
          <a:bodyPr>
            <a:normAutofit/>
          </a:bodyPr>
          <a:lstStyle/>
          <a:p>
            <a:r>
              <a:rPr lang="en-US" sz="2800" dirty="0"/>
              <a:t>Board must ensure compliance with board-focused requirements in the HRSA Health Center Program Compliance Manual</a:t>
            </a:r>
          </a:p>
          <a:p>
            <a:endParaRPr lang="en-US" sz="2800" dirty="0"/>
          </a:p>
          <a:p>
            <a:r>
              <a:rPr lang="en-US" sz="2800" dirty="0"/>
              <a:t>Board participates in Operational Site Visit (OSV) – anticipating next OSV will take place in [insert year]</a:t>
            </a:r>
          </a:p>
        </p:txBody>
      </p:sp>
      <p:sp>
        <p:nvSpPr>
          <p:cNvPr id="6" name="TextBox 5">
            <a:extLst>
              <a:ext uri="{FF2B5EF4-FFF2-40B4-BE49-F238E27FC236}">
                <a16:creationId xmlns:a16="http://schemas.microsoft.com/office/drawing/2014/main" id="{58F28DBA-3978-40A5-B6E6-D7C83E69FCD6}"/>
              </a:ext>
            </a:extLst>
          </p:cNvPr>
          <p:cNvSpPr txBox="1"/>
          <p:nvPr/>
        </p:nvSpPr>
        <p:spPr>
          <a:xfrm>
            <a:off x="4419600" y="5184763"/>
            <a:ext cx="3962400" cy="1200329"/>
          </a:xfrm>
          <a:prstGeom prst="rect">
            <a:avLst/>
          </a:prstGeom>
          <a:noFill/>
        </p:spPr>
        <p:txBody>
          <a:bodyPr wrap="square">
            <a:spAutoFit/>
          </a:bodyPr>
          <a:lstStyle/>
          <a:p>
            <a:r>
              <a:rPr lang="en-US" sz="1800" b="1" i="0" u="none" strike="noStrike" dirty="0">
                <a:solidFill>
                  <a:schemeClr val="tx2"/>
                </a:solidFill>
                <a:effectLst/>
                <a:hlinkClick r:id="rId3">
                  <a:extLst>
                    <a:ext uri="{A12FA001-AC4F-418D-AE19-62706E023703}">
                      <ahyp:hlinkClr xmlns:ahyp="http://schemas.microsoft.com/office/drawing/2018/hyperlinkcolor" val="tx"/>
                    </a:ext>
                  </a:extLst>
                </a:hlinkClick>
              </a:rPr>
              <a:t>On-demand Health Center Board Series Focused on Health Center Program Compliance and Related Good Practices</a:t>
            </a:r>
            <a:r>
              <a:rPr lang="en-US" sz="1800" b="1" i="0" u="none" strike="noStrike" dirty="0">
                <a:solidFill>
                  <a:schemeClr val="tx2"/>
                </a:solidFill>
                <a:effectLst/>
              </a:rPr>
              <a:t> (Health Care Association of Nebraska)</a:t>
            </a:r>
          </a:p>
        </p:txBody>
      </p:sp>
      <p:pic>
        <p:nvPicPr>
          <p:cNvPr id="7" name="Picture 6">
            <a:extLst>
              <a:ext uri="{FF2B5EF4-FFF2-40B4-BE49-F238E27FC236}">
                <a16:creationId xmlns:a16="http://schemas.microsoft.com/office/drawing/2014/main" id="{C8C53B42-E255-4E16-8914-305024565ADB}"/>
              </a:ext>
            </a:extLst>
          </p:cNvPr>
          <p:cNvPicPr>
            <a:picLocks noChangeAspect="1"/>
          </p:cNvPicPr>
          <p:nvPr/>
        </p:nvPicPr>
        <p:blipFill rotWithShape="1">
          <a:blip r:embed="rId4"/>
          <a:srcRect l="6875" t="20001" r="36875" b="22222"/>
          <a:stretch/>
        </p:blipFill>
        <p:spPr>
          <a:xfrm>
            <a:off x="8458200" y="4433369"/>
            <a:ext cx="3377983" cy="1951723"/>
          </a:xfrm>
          <a:prstGeom prst="rect">
            <a:avLst/>
          </a:prstGeom>
          <a:ln>
            <a:solidFill>
              <a:schemeClr val="tx1"/>
            </a:solidFill>
          </a:ln>
        </p:spPr>
      </p:pic>
      <p:sp>
        <p:nvSpPr>
          <p:cNvPr id="8" name="TextBox 7">
            <a:extLst>
              <a:ext uri="{FF2B5EF4-FFF2-40B4-BE49-F238E27FC236}">
                <a16:creationId xmlns:a16="http://schemas.microsoft.com/office/drawing/2014/main" id="{30FEBA6E-4A6E-4EDC-A292-9363CABDA2B7}"/>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12654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561C4F-031A-44DD-B50E-6586C98539BA}"/>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2B11C9FE-0C87-4313-B0F2-D9007B0964A1}"/>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33</a:t>
            </a:fld>
            <a:endParaRPr lang="en-US" dirty="0">
              <a:solidFill>
                <a:schemeClr val="tx2"/>
              </a:solidFill>
            </a:endParaRPr>
          </a:p>
        </p:txBody>
      </p:sp>
      <p:sp>
        <p:nvSpPr>
          <p:cNvPr id="4" name="Title 3">
            <a:extLst>
              <a:ext uri="{FF2B5EF4-FFF2-40B4-BE49-F238E27FC236}">
                <a16:creationId xmlns:a16="http://schemas.microsoft.com/office/drawing/2014/main" id="{73D440D2-FFCB-478B-8D2B-A7E76B8A20E7}"/>
              </a:ext>
            </a:extLst>
          </p:cNvPr>
          <p:cNvSpPr>
            <a:spLocks noGrp="1"/>
          </p:cNvSpPr>
          <p:nvPr>
            <p:ph type="title"/>
          </p:nvPr>
        </p:nvSpPr>
        <p:spPr/>
        <p:txBody>
          <a:bodyPr/>
          <a:lstStyle/>
          <a:p>
            <a:r>
              <a:rPr lang="en-US" dirty="0"/>
              <a:t>Policy Approval</a:t>
            </a:r>
          </a:p>
        </p:txBody>
      </p:sp>
      <p:sp>
        <p:nvSpPr>
          <p:cNvPr id="5" name="Text Placeholder 4">
            <a:extLst>
              <a:ext uri="{FF2B5EF4-FFF2-40B4-BE49-F238E27FC236}">
                <a16:creationId xmlns:a16="http://schemas.microsoft.com/office/drawing/2014/main" id="{FFBB66AC-F508-4FC4-98B3-DD6AE92C49AB}"/>
              </a:ext>
            </a:extLst>
          </p:cNvPr>
          <p:cNvSpPr>
            <a:spLocks noGrp="1"/>
          </p:cNvSpPr>
          <p:nvPr>
            <p:ph type="body" sz="quarter" idx="21"/>
          </p:nvPr>
        </p:nvSpPr>
        <p:spPr>
          <a:xfrm>
            <a:off x="773511" y="1720849"/>
            <a:ext cx="10580289" cy="4527551"/>
          </a:xfrm>
        </p:spPr>
        <p:txBody>
          <a:bodyPr>
            <a:normAutofit/>
          </a:bodyPr>
          <a:lstStyle/>
          <a:p>
            <a:r>
              <a:rPr lang="en-US" sz="2800" dirty="0"/>
              <a:t>Bylaws</a:t>
            </a:r>
          </a:p>
          <a:p>
            <a:endParaRPr lang="en-US" sz="2800" dirty="0"/>
          </a:p>
          <a:p>
            <a:r>
              <a:rPr lang="en-US" sz="2800" dirty="0"/>
              <a:t>Various policies</a:t>
            </a:r>
          </a:p>
          <a:p>
            <a:pPr lvl="1">
              <a:buClr>
                <a:schemeClr val="accent6"/>
              </a:buClr>
              <a:buFont typeface="Courier New" panose="02070309020205020404" pitchFamily="49" charset="0"/>
              <a:buChar char="-"/>
            </a:pPr>
            <a:r>
              <a:rPr lang="en-US" sz="2800" dirty="0">
                <a:solidFill>
                  <a:schemeClr val="tx2"/>
                </a:solidFill>
              </a:rPr>
              <a:t>Conflicts of Interest</a:t>
            </a:r>
          </a:p>
          <a:p>
            <a:pPr lvl="1">
              <a:buClr>
                <a:schemeClr val="accent6"/>
              </a:buClr>
              <a:buFont typeface="Courier New" panose="02070309020205020404" pitchFamily="49" charset="0"/>
              <a:buChar char="-"/>
            </a:pPr>
            <a:r>
              <a:rPr lang="en-US" sz="2800" dirty="0">
                <a:solidFill>
                  <a:schemeClr val="tx2"/>
                </a:solidFill>
              </a:rPr>
              <a:t>Sliding Fee Discount Program</a:t>
            </a:r>
          </a:p>
          <a:p>
            <a:pPr lvl="1">
              <a:buClr>
                <a:schemeClr val="accent6"/>
              </a:buClr>
              <a:buFont typeface="Courier New" panose="02070309020205020404" pitchFamily="49" charset="0"/>
              <a:buChar char="-"/>
            </a:pPr>
            <a:r>
              <a:rPr lang="en-US" sz="2800" dirty="0">
                <a:solidFill>
                  <a:schemeClr val="tx2"/>
                </a:solidFill>
              </a:rPr>
              <a:t>Billing and Collections</a:t>
            </a:r>
          </a:p>
          <a:p>
            <a:pPr lvl="1">
              <a:buClr>
                <a:schemeClr val="accent6"/>
              </a:buClr>
              <a:buFont typeface="Courier New" panose="02070309020205020404" pitchFamily="49" charset="0"/>
              <a:buChar char="-"/>
            </a:pPr>
            <a:r>
              <a:rPr lang="en-US" sz="2800" dirty="0">
                <a:solidFill>
                  <a:schemeClr val="tx2"/>
                </a:solidFill>
              </a:rPr>
              <a:t>Quality Improvement/Assurance</a:t>
            </a:r>
          </a:p>
          <a:p>
            <a:pPr lvl="1">
              <a:buClr>
                <a:schemeClr val="accent6"/>
              </a:buClr>
              <a:buFont typeface="Courier New" panose="02070309020205020404" pitchFamily="49" charset="0"/>
              <a:buChar char="-"/>
            </a:pPr>
            <a:r>
              <a:rPr lang="en-US" sz="2800" dirty="0">
                <a:solidFill>
                  <a:schemeClr val="tx2"/>
                </a:solidFill>
              </a:rPr>
              <a:t>See the HRSA Health Center Program Compliance Manual for additional policies requiring board review</a:t>
            </a:r>
          </a:p>
        </p:txBody>
      </p:sp>
      <p:sp>
        <p:nvSpPr>
          <p:cNvPr id="7" name="TextBox 6">
            <a:extLst>
              <a:ext uri="{FF2B5EF4-FFF2-40B4-BE49-F238E27FC236}">
                <a16:creationId xmlns:a16="http://schemas.microsoft.com/office/drawing/2014/main" id="{27644ACA-B429-47D3-971D-9E41574A9435}"/>
              </a:ext>
            </a:extLst>
          </p:cNvPr>
          <p:cNvSpPr txBox="1"/>
          <p:nvPr/>
        </p:nvSpPr>
        <p:spPr>
          <a:xfrm>
            <a:off x="8763000" y="6096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07193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AB637A-3F46-4946-B220-DE7348A1C8C2}"/>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F73B987F-B914-4B90-913E-0C589DE6D5E7}"/>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34</a:t>
            </a:fld>
            <a:endParaRPr lang="en-US" dirty="0">
              <a:solidFill>
                <a:schemeClr val="tx2"/>
              </a:solidFill>
            </a:endParaRPr>
          </a:p>
        </p:txBody>
      </p:sp>
      <p:sp>
        <p:nvSpPr>
          <p:cNvPr id="4" name="Title 3">
            <a:extLst>
              <a:ext uri="{FF2B5EF4-FFF2-40B4-BE49-F238E27FC236}">
                <a16:creationId xmlns:a16="http://schemas.microsoft.com/office/drawing/2014/main" id="{CE3D7758-E0C9-45D8-B135-852E9499374E}"/>
              </a:ext>
            </a:extLst>
          </p:cNvPr>
          <p:cNvSpPr>
            <a:spLocks noGrp="1"/>
          </p:cNvSpPr>
          <p:nvPr>
            <p:ph type="title"/>
          </p:nvPr>
        </p:nvSpPr>
        <p:spPr/>
        <p:txBody>
          <a:bodyPr/>
          <a:lstStyle/>
          <a:p>
            <a:r>
              <a:rPr lang="en-US" dirty="0"/>
              <a:t>Conflicts of Interest</a:t>
            </a:r>
          </a:p>
        </p:txBody>
      </p:sp>
      <p:sp>
        <p:nvSpPr>
          <p:cNvPr id="5" name="Text Placeholder 4">
            <a:extLst>
              <a:ext uri="{FF2B5EF4-FFF2-40B4-BE49-F238E27FC236}">
                <a16:creationId xmlns:a16="http://schemas.microsoft.com/office/drawing/2014/main" id="{59FC08FC-BF2C-4BB0-AA62-74BCDDCB93AB}"/>
              </a:ext>
            </a:extLst>
          </p:cNvPr>
          <p:cNvSpPr>
            <a:spLocks noGrp="1"/>
          </p:cNvSpPr>
          <p:nvPr>
            <p:ph type="body" sz="quarter" idx="21"/>
          </p:nvPr>
        </p:nvSpPr>
        <p:spPr>
          <a:xfrm>
            <a:off x="866445" y="1832133"/>
            <a:ext cx="8582355" cy="3759030"/>
          </a:xfrm>
        </p:spPr>
        <p:txBody>
          <a:bodyPr>
            <a:normAutofit lnSpcReduction="10000"/>
          </a:bodyPr>
          <a:lstStyle/>
          <a:p>
            <a:r>
              <a:rPr lang="en-US" sz="2800" dirty="0"/>
              <a:t>Complete the annual disclosure form identifying any conflicts of interest</a:t>
            </a:r>
          </a:p>
          <a:p>
            <a:endParaRPr lang="en-US" sz="2800" dirty="0"/>
          </a:p>
          <a:p>
            <a:r>
              <a:rPr lang="en-US" sz="2800" dirty="0"/>
              <a:t>Board process when conflicts arise</a:t>
            </a:r>
          </a:p>
          <a:p>
            <a:pPr lvl="1">
              <a:buFont typeface="Courier New" panose="02070309020205020404" pitchFamily="49" charset="0"/>
              <a:buChar char="-"/>
            </a:pPr>
            <a:r>
              <a:rPr lang="en-US" sz="2800" dirty="0">
                <a:solidFill>
                  <a:schemeClr val="tx2"/>
                </a:solidFill>
              </a:rPr>
              <a:t>Disclosure</a:t>
            </a:r>
          </a:p>
          <a:p>
            <a:pPr lvl="1">
              <a:buFont typeface="Courier New" panose="02070309020205020404" pitchFamily="49" charset="0"/>
              <a:buChar char="-"/>
            </a:pPr>
            <a:r>
              <a:rPr lang="en-US" sz="2800" dirty="0">
                <a:solidFill>
                  <a:schemeClr val="tx2"/>
                </a:solidFill>
              </a:rPr>
              <a:t>Discussion </a:t>
            </a:r>
          </a:p>
          <a:p>
            <a:pPr lvl="1">
              <a:buFont typeface="Courier New" panose="02070309020205020404" pitchFamily="49" charset="0"/>
              <a:buChar char="-"/>
            </a:pPr>
            <a:r>
              <a:rPr lang="en-US" sz="2800" dirty="0">
                <a:solidFill>
                  <a:schemeClr val="tx2"/>
                </a:solidFill>
              </a:rPr>
              <a:t>Management – possible recusal from discussion and voting</a:t>
            </a:r>
          </a:p>
          <a:p>
            <a:pPr lvl="1">
              <a:buFont typeface="Courier New" panose="02070309020205020404" pitchFamily="49" charset="0"/>
              <a:buChar char="-"/>
            </a:pPr>
            <a:r>
              <a:rPr lang="en-US" sz="2800" dirty="0">
                <a:solidFill>
                  <a:schemeClr val="tx2"/>
                </a:solidFill>
              </a:rPr>
              <a:t>Documentation</a:t>
            </a:r>
          </a:p>
        </p:txBody>
      </p:sp>
      <p:sp>
        <p:nvSpPr>
          <p:cNvPr id="6" name="TextBox 5">
            <a:extLst>
              <a:ext uri="{FF2B5EF4-FFF2-40B4-BE49-F238E27FC236}">
                <a16:creationId xmlns:a16="http://schemas.microsoft.com/office/drawing/2014/main" id="{515C35E7-9539-4C5F-8C70-D6B82543CBF9}"/>
              </a:ext>
            </a:extLst>
          </p:cNvPr>
          <p:cNvSpPr txBox="1"/>
          <p:nvPr/>
        </p:nvSpPr>
        <p:spPr>
          <a:xfrm>
            <a:off x="5943600" y="5322644"/>
            <a:ext cx="6096000" cy="923330"/>
          </a:xfrm>
          <a:prstGeom prst="rect">
            <a:avLst/>
          </a:prstGeom>
          <a:noFill/>
        </p:spPr>
        <p:txBody>
          <a:bodyPr wrap="square">
            <a:spAutoFit/>
          </a:bodyPr>
          <a:lstStyle/>
          <a:p>
            <a:pPr algn="r"/>
            <a:r>
              <a:rPr lang="en-US" b="1" i="0" u="none" strike="noStrike" dirty="0">
                <a:solidFill>
                  <a:schemeClr val="tx2"/>
                </a:solidFill>
                <a:effectLst/>
                <a:latin typeface="proxima-nova"/>
                <a:hlinkClick r:id="rId3">
                  <a:extLst>
                    <a:ext uri="{A12FA001-AC4F-418D-AE19-62706E023703}">
                      <ahyp:hlinkClr xmlns:ahyp="http://schemas.microsoft.com/office/drawing/2018/hyperlinkcolor" val="tx"/>
                    </a:ext>
                  </a:extLst>
                </a:hlinkClick>
              </a:rPr>
              <a:t>Identifying, Disclosing, and Managing Board Members’ Conflicts of Interest (Governance Legal Brief 1)</a:t>
            </a:r>
            <a:endParaRPr lang="en-US" b="1" i="0" u="none" strike="noStrike" dirty="0">
              <a:solidFill>
                <a:schemeClr val="tx2"/>
              </a:solidFill>
              <a:effectLst/>
              <a:latin typeface="proxima-nova"/>
            </a:endParaRPr>
          </a:p>
          <a:p>
            <a:pPr algn="r"/>
            <a:r>
              <a:rPr lang="en-US" dirty="0">
                <a:solidFill>
                  <a:schemeClr val="tx2"/>
                </a:solidFill>
                <a:hlinkClick r:id="rId4">
                  <a:extLst>
                    <a:ext uri="{A12FA001-AC4F-418D-AE19-62706E023703}">
                      <ahyp:hlinkClr xmlns:ahyp="http://schemas.microsoft.com/office/drawing/2018/hyperlinkcolor" val="tx"/>
                    </a:ext>
                  </a:extLst>
                </a:hlinkClick>
              </a:rPr>
              <a:t>https://www.healthcenterinfo.org/details/?id=2866</a:t>
            </a:r>
            <a:r>
              <a:rPr lang="en-US" b="1" dirty="0">
                <a:solidFill>
                  <a:schemeClr val="tx2"/>
                </a:solidFill>
                <a:latin typeface="proxima-nova"/>
              </a:rPr>
              <a:t> </a:t>
            </a:r>
            <a:endParaRPr lang="en-US" dirty="0">
              <a:solidFill>
                <a:schemeClr val="tx2"/>
              </a:solidFill>
            </a:endParaRPr>
          </a:p>
        </p:txBody>
      </p:sp>
      <p:pic>
        <p:nvPicPr>
          <p:cNvPr id="7" name="Picture 6">
            <a:extLst>
              <a:ext uri="{FF2B5EF4-FFF2-40B4-BE49-F238E27FC236}">
                <a16:creationId xmlns:a16="http://schemas.microsoft.com/office/drawing/2014/main" id="{EFFA4D2C-65E9-4F56-909F-3E62DEDA8547}"/>
              </a:ext>
            </a:extLst>
          </p:cNvPr>
          <p:cNvPicPr/>
          <p:nvPr/>
        </p:nvPicPr>
        <p:blipFill rotWithShape="1">
          <a:blip r:embed="rId5">
            <a:extLst>
              <a:ext uri="{28A0092B-C50C-407E-A947-70E740481C1C}">
                <a14:useLocalDpi xmlns:a14="http://schemas.microsoft.com/office/drawing/2010/main" val="0"/>
              </a:ext>
            </a:extLst>
          </a:blip>
          <a:srcRect l="42051" t="18690" r="22949" b="6325"/>
          <a:stretch/>
        </p:blipFill>
        <p:spPr bwMode="auto">
          <a:xfrm>
            <a:off x="9753600" y="2804778"/>
            <a:ext cx="1849694" cy="2396604"/>
          </a:xfrm>
          <a:prstGeom prst="rect">
            <a:avLst/>
          </a:prstGeom>
          <a:ln>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CDFB060-4B9E-42DB-8FD8-ABD295956D8F}"/>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22847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321C4F-92EC-4E17-8AE6-1220228D951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34B80D63-C319-440F-B10F-E617E2F831E8}"/>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35</a:t>
            </a:fld>
            <a:endParaRPr lang="en-US" dirty="0">
              <a:solidFill>
                <a:schemeClr val="tx2"/>
              </a:solidFill>
            </a:endParaRPr>
          </a:p>
        </p:txBody>
      </p:sp>
      <p:sp>
        <p:nvSpPr>
          <p:cNvPr id="9" name="Text Placeholder 2">
            <a:extLst>
              <a:ext uri="{FF2B5EF4-FFF2-40B4-BE49-F238E27FC236}">
                <a16:creationId xmlns:a16="http://schemas.microsoft.com/office/drawing/2014/main" id="{32E8C50D-70B7-4BBF-B68D-1C389407EE5E}"/>
              </a:ext>
            </a:extLst>
          </p:cNvPr>
          <p:cNvSpPr>
            <a:spLocks noGrp="1"/>
          </p:cNvSpPr>
          <p:nvPr>
            <p:ph type="body" sz="quarter" idx="21"/>
          </p:nvPr>
        </p:nvSpPr>
        <p:spPr>
          <a:xfrm>
            <a:off x="544910" y="1544920"/>
            <a:ext cx="10580289" cy="4495800"/>
          </a:xfrm>
        </p:spPr>
        <p:txBody>
          <a:bodyPr>
            <a:normAutofit fontScale="92500"/>
          </a:bodyPr>
          <a:lstStyle/>
          <a:p>
            <a:r>
              <a:rPr lang="en-US" sz="2800" dirty="0"/>
              <a:t>The CEO is the only employee who is selected by the board</a:t>
            </a:r>
          </a:p>
          <a:p>
            <a:r>
              <a:rPr lang="en-US" sz="2800" dirty="0"/>
              <a:t>The board works with the CEO to </a:t>
            </a:r>
          </a:p>
          <a:p>
            <a:pPr lvl="1">
              <a:buClr>
                <a:schemeClr val="accent6"/>
              </a:buClr>
              <a:buFont typeface="Courier New" panose="02070309020205020404" pitchFamily="49" charset="0"/>
              <a:buChar char="-"/>
            </a:pPr>
            <a:r>
              <a:rPr lang="en-US" sz="2800" dirty="0">
                <a:solidFill>
                  <a:schemeClr val="tx2"/>
                </a:solidFill>
              </a:rPr>
              <a:t>establish annual performance goals </a:t>
            </a:r>
          </a:p>
          <a:p>
            <a:pPr lvl="1">
              <a:buClr>
                <a:schemeClr val="accent6"/>
              </a:buClr>
              <a:buFont typeface="Courier New" panose="02070309020205020404" pitchFamily="49" charset="0"/>
              <a:buChar char="-"/>
            </a:pPr>
            <a:r>
              <a:rPr lang="en-US" sz="2800" dirty="0">
                <a:solidFill>
                  <a:schemeClr val="tx2"/>
                </a:solidFill>
              </a:rPr>
              <a:t>provide a routine evaluation of CEO performance [insert timeframe]</a:t>
            </a:r>
          </a:p>
          <a:p>
            <a:pPr lvl="1">
              <a:buClr>
                <a:schemeClr val="accent6"/>
              </a:buClr>
              <a:buFont typeface="Courier New" panose="02070309020205020404" pitchFamily="49" charset="0"/>
              <a:buChar char="-"/>
            </a:pPr>
            <a:r>
              <a:rPr lang="en-US" sz="2800" dirty="0">
                <a:solidFill>
                  <a:schemeClr val="tx2"/>
                </a:solidFill>
              </a:rPr>
              <a:t>approve the CEO’s compensation (in compliance with IRS requirements, note: the CEO’s compensation is public information on the IRS Form 990)</a:t>
            </a:r>
          </a:p>
          <a:p>
            <a:pPr lvl="1">
              <a:buClr>
                <a:schemeClr val="accent6"/>
              </a:buClr>
              <a:buFont typeface="Courier New" panose="02070309020205020404" pitchFamily="49" charset="0"/>
              <a:buChar char="-"/>
            </a:pPr>
            <a:r>
              <a:rPr lang="en-US" sz="2800" dirty="0">
                <a:solidFill>
                  <a:schemeClr val="tx2"/>
                </a:solidFill>
              </a:rPr>
              <a:t>approve the CEO’s contract</a:t>
            </a:r>
          </a:p>
          <a:p>
            <a:pPr lvl="1">
              <a:buClr>
                <a:schemeClr val="accent6"/>
              </a:buClr>
              <a:buFont typeface="Courier New" panose="02070309020205020404" pitchFamily="49" charset="0"/>
              <a:buChar char="-"/>
            </a:pPr>
            <a:r>
              <a:rPr lang="en-US" sz="2800" dirty="0">
                <a:solidFill>
                  <a:schemeClr val="tx2"/>
                </a:solidFill>
              </a:rPr>
              <a:t>ensure an emergency succession plan and succession policy are in place</a:t>
            </a:r>
          </a:p>
          <a:p>
            <a:pPr>
              <a:buClr>
                <a:schemeClr val="tx2"/>
              </a:buClr>
            </a:pPr>
            <a:r>
              <a:rPr lang="en-US" sz="2800" dirty="0"/>
              <a:t>The board and CEO have a partnership based on mutual respect, trust, open communication, and shared strategic priorities</a:t>
            </a:r>
            <a:endParaRPr lang="en-US" sz="2800" dirty="0">
              <a:solidFill>
                <a:schemeClr val="tx2"/>
              </a:solidFill>
            </a:endParaRPr>
          </a:p>
          <a:p>
            <a:pPr marL="0" indent="0">
              <a:buNone/>
            </a:pPr>
            <a:endParaRPr lang="en-US" sz="1400" dirty="0"/>
          </a:p>
          <a:p>
            <a:endParaRPr lang="en-US" dirty="0"/>
          </a:p>
        </p:txBody>
      </p:sp>
      <p:sp>
        <p:nvSpPr>
          <p:cNvPr id="10" name="Title 4">
            <a:extLst>
              <a:ext uri="{FF2B5EF4-FFF2-40B4-BE49-F238E27FC236}">
                <a16:creationId xmlns:a16="http://schemas.microsoft.com/office/drawing/2014/main" id="{9EFAC96A-536A-40B2-8E95-D4717528C897}"/>
              </a:ext>
            </a:extLst>
          </p:cNvPr>
          <p:cNvSpPr>
            <a:spLocks noGrp="1"/>
          </p:cNvSpPr>
          <p:nvPr>
            <p:ph type="title"/>
          </p:nvPr>
        </p:nvSpPr>
        <p:spPr>
          <a:xfrm>
            <a:off x="457200" y="464862"/>
            <a:ext cx="10395544" cy="746621"/>
          </a:xfrm>
        </p:spPr>
        <p:txBody>
          <a:bodyPr/>
          <a:lstStyle/>
          <a:p>
            <a:r>
              <a:rPr lang="en-US" dirty="0"/>
              <a:t>CEO Oversight and Partnership</a:t>
            </a:r>
          </a:p>
        </p:txBody>
      </p:sp>
      <p:sp>
        <p:nvSpPr>
          <p:cNvPr id="11" name="TextBox 10">
            <a:extLst>
              <a:ext uri="{FF2B5EF4-FFF2-40B4-BE49-F238E27FC236}">
                <a16:creationId xmlns:a16="http://schemas.microsoft.com/office/drawing/2014/main" id="{A00DD036-79C0-4F9B-9E4F-645225ACAC68}"/>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405320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B19D44-A583-4D91-851C-E7AC64FF0EBF}"/>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49405EA2-CA81-4B94-8D39-7A4111A4D046}"/>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36</a:t>
            </a:fld>
            <a:endParaRPr lang="en-US" dirty="0">
              <a:solidFill>
                <a:schemeClr val="tx2"/>
              </a:solidFill>
            </a:endParaRPr>
          </a:p>
        </p:txBody>
      </p:sp>
      <p:sp>
        <p:nvSpPr>
          <p:cNvPr id="9" name="Title 4">
            <a:extLst>
              <a:ext uri="{FF2B5EF4-FFF2-40B4-BE49-F238E27FC236}">
                <a16:creationId xmlns:a16="http://schemas.microsoft.com/office/drawing/2014/main" id="{5990A56B-BFF5-4A37-84D3-CDEEF3B39E97}"/>
              </a:ext>
            </a:extLst>
          </p:cNvPr>
          <p:cNvSpPr>
            <a:spLocks noGrp="1"/>
          </p:cNvSpPr>
          <p:nvPr>
            <p:ph type="title"/>
          </p:nvPr>
        </p:nvSpPr>
        <p:spPr>
          <a:xfrm>
            <a:off x="773511" y="624979"/>
            <a:ext cx="9208689" cy="746621"/>
          </a:xfrm>
        </p:spPr>
        <p:txBody>
          <a:bodyPr/>
          <a:lstStyle/>
          <a:p>
            <a:r>
              <a:rPr lang="en-US" dirty="0"/>
              <a:t>Financial Oversight</a:t>
            </a:r>
          </a:p>
        </p:txBody>
      </p:sp>
      <p:sp>
        <p:nvSpPr>
          <p:cNvPr id="10" name="TextBox 9">
            <a:extLst>
              <a:ext uri="{FF2B5EF4-FFF2-40B4-BE49-F238E27FC236}">
                <a16:creationId xmlns:a16="http://schemas.microsoft.com/office/drawing/2014/main" id="{F3DD46CA-984E-4E35-8C45-9C02833C2176}"/>
              </a:ext>
            </a:extLst>
          </p:cNvPr>
          <p:cNvSpPr txBox="1"/>
          <p:nvPr/>
        </p:nvSpPr>
        <p:spPr>
          <a:xfrm>
            <a:off x="381000" y="5257800"/>
            <a:ext cx="11430000" cy="1323439"/>
          </a:xfrm>
          <a:prstGeom prst="rect">
            <a:avLst/>
          </a:prstGeom>
          <a:noFill/>
        </p:spPr>
        <p:txBody>
          <a:bodyPr wrap="square">
            <a:spAutoFit/>
          </a:bodyPr>
          <a:lstStyle/>
          <a:p>
            <a:pPr algn="ctr"/>
            <a:r>
              <a:rPr lang="en-US" sz="2000" b="0" i="0" dirty="0">
                <a:solidFill>
                  <a:schemeClr val="tx2"/>
                </a:solidFill>
                <a:effectLst/>
                <a:latin typeface="proxima-nova"/>
              </a:rPr>
              <a:t>Modules on Board Financial Oversight -- Module 1: The Board's Role in Financial Oversight </a:t>
            </a:r>
          </a:p>
          <a:p>
            <a:pPr algn="ctr"/>
            <a:r>
              <a:rPr lang="en-US" sz="2000" b="0" i="0" dirty="0">
                <a:solidFill>
                  <a:schemeClr val="tx2"/>
                </a:solidFill>
                <a:effectLst/>
                <a:latin typeface="proxima-nova"/>
              </a:rPr>
              <a:t>English: </a:t>
            </a:r>
            <a:r>
              <a:rPr lang="en-US" sz="2000" dirty="0">
                <a:solidFill>
                  <a:schemeClr val="tx2"/>
                </a:solidFill>
                <a:hlinkClick r:id="rId3"/>
              </a:rPr>
              <a:t>https://www.healthcenterinfo.org/details/?id=2152</a:t>
            </a:r>
            <a:r>
              <a:rPr lang="en-US" sz="2000" dirty="0">
                <a:solidFill>
                  <a:schemeClr val="tx2"/>
                </a:solidFill>
              </a:rPr>
              <a:t> </a:t>
            </a:r>
          </a:p>
          <a:p>
            <a:pPr algn="ctr"/>
            <a:r>
              <a:rPr lang="en-US" sz="2000" dirty="0">
                <a:solidFill>
                  <a:schemeClr val="tx2"/>
                </a:solidFill>
              </a:rPr>
              <a:t>Spanish: </a:t>
            </a:r>
            <a:r>
              <a:rPr lang="en-US" sz="2000" dirty="0">
                <a:solidFill>
                  <a:schemeClr val="tx2"/>
                </a:solidFill>
                <a:hlinkClick r:id="rId4"/>
              </a:rPr>
              <a:t>https://www.healthcenterinfo.org/details/?id=3048</a:t>
            </a:r>
            <a:r>
              <a:rPr lang="en-US" sz="2000" dirty="0">
                <a:solidFill>
                  <a:schemeClr val="tx2"/>
                </a:solidFill>
              </a:rPr>
              <a:t> </a:t>
            </a:r>
          </a:p>
          <a:p>
            <a:pPr algn="ctr"/>
            <a:endParaRPr lang="en-US" sz="2000" dirty="0">
              <a:solidFill>
                <a:schemeClr val="tx2"/>
              </a:solidFill>
            </a:endParaRPr>
          </a:p>
        </p:txBody>
      </p:sp>
      <p:pic>
        <p:nvPicPr>
          <p:cNvPr id="11" name="Picture 10" descr="This slide includes a screen shot of a video on financial oversight.">
            <a:extLst>
              <a:ext uri="{FF2B5EF4-FFF2-40B4-BE49-F238E27FC236}">
                <a16:creationId xmlns:a16="http://schemas.microsoft.com/office/drawing/2014/main" id="{09EBF619-24A3-4D2D-B2EC-1273EC0AFB20}"/>
              </a:ext>
            </a:extLst>
          </p:cNvPr>
          <p:cNvPicPr>
            <a:picLocks noChangeAspect="1"/>
          </p:cNvPicPr>
          <p:nvPr/>
        </p:nvPicPr>
        <p:blipFill rotWithShape="1">
          <a:blip r:embed="rId5"/>
          <a:srcRect l="20000" t="11111" r="18125" b="10648"/>
          <a:stretch/>
        </p:blipFill>
        <p:spPr>
          <a:xfrm>
            <a:off x="3606218" y="1784741"/>
            <a:ext cx="4623382" cy="3288517"/>
          </a:xfrm>
          <a:prstGeom prst="rect">
            <a:avLst/>
          </a:prstGeom>
          <a:ln>
            <a:solidFill>
              <a:schemeClr val="tx1"/>
            </a:solidFill>
          </a:ln>
        </p:spPr>
      </p:pic>
    </p:spTree>
    <p:extLst>
      <p:ext uri="{BB962C8B-B14F-4D97-AF65-F5344CB8AC3E}">
        <p14:creationId xmlns:p14="http://schemas.microsoft.com/office/powerpoint/2010/main" val="4251046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233ED9-3472-43E5-967A-65CCB1E1B09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338CA8E-618A-4055-B568-95E5E99BB68C}"/>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37</a:t>
            </a:fld>
            <a:endParaRPr lang="en-US" dirty="0">
              <a:solidFill>
                <a:schemeClr val="tx2"/>
              </a:solidFill>
            </a:endParaRPr>
          </a:p>
        </p:txBody>
      </p:sp>
      <p:sp>
        <p:nvSpPr>
          <p:cNvPr id="6" name="Title 4">
            <a:extLst>
              <a:ext uri="{FF2B5EF4-FFF2-40B4-BE49-F238E27FC236}">
                <a16:creationId xmlns:a16="http://schemas.microsoft.com/office/drawing/2014/main" id="{5B27AB2F-38C3-4A2A-B62A-AF5D15026C61}"/>
              </a:ext>
            </a:extLst>
          </p:cNvPr>
          <p:cNvSpPr>
            <a:spLocks noGrp="1"/>
          </p:cNvSpPr>
          <p:nvPr>
            <p:ph type="title"/>
          </p:nvPr>
        </p:nvSpPr>
        <p:spPr>
          <a:xfrm>
            <a:off x="773511" y="1358404"/>
            <a:ext cx="6160689" cy="791071"/>
          </a:xfrm>
        </p:spPr>
        <p:txBody>
          <a:bodyPr/>
          <a:lstStyle/>
          <a:p>
            <a:r>
              <a:rPr lang="en-US" sz="3200" dirty="0">
                <a:solidFill>
                  <a:schemeClr val="accent6"/>
                </a:solidFill>
              </a:rPr>
              <a:t>Budget </a:t>
            </a:r>
          </a:p>
        </p:txBody>
      </p:sp>
      <p:sp>
        <p:nvSpPr>
          <p:cNvPr id="7" name="Title 4">
            <a:extLst>
              <a:ext uri="{FF2B5EF4-FFF2-40B4-BE49-F238E27FC236}">
                <a16:creationId xmlns:a16="http://schemas.microsoft.com/office/drawing/2014/main" id="{A820D7FD-04E9-4640-9DF1-AD7817B46E01}"/>
              </a:ext>
            </a:extLst>
          </p:cNvPr>
          <p:cNvSpPr txBox="1">
            <a:spLocks/>
          </p:cNvSpPr>
          <p:nvPr/>
        </p:nvSpPr>
        <p:spPr>
          <a:xfrm>
            <a:off x="780137" y="4572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Financial Oversight</a:t>
            </a:r>
          </a:p>
        </p:txBody>
      </p:sp>
      <p:sp>
        <p:nvSpPr>
          <p:cNvPr id="8" name="Text Placeholder 2">
            <a:extLst>
              <a:ext uri="{FF2B5EF4-FFF2-40B4-BE49-F238E27FC236}">
                <a16:creationId xmlns:a16="http://schemas.microsoft.com/office/drawing/2014/main" id="{FAC71184-452B-46F8-8690-779614E55401}"/>
              </a:ext>
            </a:extLst>
          </p:cNvPr>
          <p:cNvSpPr txBox="1">
            <a:spLocks/>
          </p:cNvSpPr>
          <p:nvPr/>
        </p:nvSpPr>
        <p:spPr>
          <a:xfrm>
            <a:off x="773511" y="2012950"/>
            <a:ext cx="10580289" cy="434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Current Budget:</a:t>
            </a:r>
          </a:p>
          <a:p>
            <a:r>
              <a:rPr lang="en-US" sz="2800" b="1" dirty="0"/>
              <a:t>Major source of Income:</a:t>
            </a:r>
          </a:p>
          <a:p>
            <a:pPr lvl="1">
              <a:buClr>
                <a:schemeClr val="accent6"/>
              </a:buClr>
              <a:buFont typeface="Courier New" panose="02070309020205020404" pitchFamily="49" charset="0"/>
              <a:buChar char="-"/>
            </a:pPr>
            <a:r>
              <a:rPr lang="en-US" dirty="0">
                <a:solidFill>
                  <a:schemeClr val="tx2"/>
                </a:solidFill>
              </a:rPr>
              <a:t>[insert]</a:t>
            </a:r>
          </a:p>
          <a:p>
            <a:r>
              <a:rPr lang="en-US" sz="2800" b="1" dirty="0"/>
              <a:t>Major Expenses:</a:t>
            </a:r>
          </a:p>
          <a:p>
            <a:pPr lvl="1">
              <a:buClr>
                <a:schemeClr val="accent6"/>
              </a:buClr>
              <a:buFont typeface="Courier New" panose="02070309020205020404" pitchFamily="49" charset="0"/>
              <a:buChar char="-"/>
            </a:pPr>
            <a:r>
              <a:rPr lang="en-US" dirty="0">
                <a:solidFill>
                  <a:schemeClr val="tx2"/>
                </a:solidFill>
              </a:rPr>
              <a:t>[insert]</a:t>
            </a:r>
          </a:p>
          <a:p>
            <a:r>
              <a:rPr lang="en-US" sz="2800" b="1" dirty="0"/>
              <a:t>Fiscal Year:</a:t>
            </a:r>
          </a:p>
          <a:p>
            <a:pPr lvl="1"/>
            <a:endParaRPr lang="en-US" sz="3200" dirty="0"/>
          </a:p>
          <a:p>
            <a:pPr marL="0" indent="0">
              <a:buFont typeface="Arial" panose="020B0604020202020204" pitchFamily="34" charset="0"/>
              <a:buNone/>
            </a:pPr>
            <a:endParaRPr lang="en-US" dirty="0"/>
          </a:p>
        </p:txBody>
      </p:sp>
      <p:sp>
        <p:nvSpPr>
          <p:cNvPr id="9" name="TextBox 8">
            <a:extLst>
              <a:ext uri="{FF2B5EF4-FFF2-40B4-BE49-F238E27FC236}">
                <a16:creationId xmlns:a16="http://schemas.microsoft.com/office/drawing/2014/main" id="{D744D4BD-0F85-4646-B709-6E4CF732DFE5}"/>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2034394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A3E49-92B6-4E93-ABCE-713D87BF1A4D}"/>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2E112426-117D-42A6-B277-71026EC16186}"/>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38</a:t>
            </a:fld>
            <a:endParaRPr lang="en-US" dirty="0">
              <a:solidFill>
                <a:schemeClr val="tx2"/>
              </a:solidFill>
            </a:endParaRPr>
          </a:p>
        </p:txBody>
      </p:sp>
      <p:sp>
        <p:nvSpPr>
          <p:cNvPr id="7" name="Title 4">
            <a:extLst>
              <a:ext uri="{FF2B5EF4-FFF2-40B4-BE49-F238E27FC236}">
                <a16:creationId xmlns:a16="http://schemas.microsoft.com/office/drawing/2014/main" id="{56F66F03-A49C-4848-A7DB-7045CC0C44B0}"/>
              </a:ext>
            </a:extLst>
          </p:cNvPr>
          <p:cNvSpPr>
            <a:spLocks noGrp="1"/>
          </p:cNvSpPr>
          <p:nvPr>
            <p:ph type="title"/>
          </p:nvPr>
        </p:nvSpPr>
        <p:spPr>
          <a:xfrm>
            <a:off x="785022" y="765594"/>
            <a:ext cx="9132489" cy="975221"/>
          </a:xfrm>
        </p:spPr>
        <p:txBody>
          <a:bodyPr/>
          <a:lstStyle/>
          <a:p>
            <a:r>
              <a:rPr lang="en-US" sz="3200" dirty="0">
                <a:solidFill>
                  <a:schemeClr val="accent6"/>
                </a:solidFill>
              </a:rPr>
              <a:t>Monitoring Financial Performance</a:t>
            </a:r>
            <a:br>
              <a:rPr lang="en-US" sz="3200" dirty="0">
                <a:solidFill>
                  <a:schemeClr val="accent6"/>
                </a:solidFill>
              </a:rPr>
            </a:br>
            <a:endParaRPr lang="en-US" sz="3200" dirty="0">
              <a:solidFill>
                <a:schemeClr val="accent6"/>
              </a:solidFill>
            </a:endParaRPr>
          </a:p>
        </p:txBody>
      </p:sp>
      <p:sp>
        <p:nvSpPr>
          <p:cNvPr id="8" name="Title 4">
            <a:extLst>
              <a:ext uri="{FF2B5EF4-FFF2-40B4-BE49-F238E27FC236}">
                <a16:creationId xmlns:a16="http://schemas.microsoft.com/office/drawing/2014/main" id="{B4B279B6-02E7-4E2A-8EFB-9F01BEEC265C}"/>
              </a:ext>
            </a:extLst>
          </p:cNvPr>
          <p:cNvSpPr txBox="1">
            <a:spLocks/>
          </p:cNvSpPr>
          <p:nvPr/>
        </p:nvSpPr>
        <p:spPr>
          <a:xfrm>
            <a:off x="773511" y="1524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Financial Oversight</a:t>
            </a:r>
          </a:p>
        </p:txBody>
      </p:sp>
      <p:sp>
        <p:nvSpPr>
          <p:cNvPr id="9" name="TextBox 8">
            <a:extLst>
              <a:ext uri="{FF2B5EF4-FFF2-40B4-BE49-F238E27FC236}">
                <a16:creationId xmlns:a16="http://schemas.microsoft.com/office/drawing/2014/main" id="{8ECBBC2F-5146-427E-8D13-27EEA63FD803}"/>
              </a:ext>
            </a:extLst>
          </p:cNvPr>
          <p:cNvSpPr txBox="1"/>
          <p:nvPr/>
        </p:nvSpPr>
        <p:spPr>
          <a:xfrm>
            <a:off x="838200" y="5924583"/>
            <a:ext cx="10363200" cy="646331"/>
          </a:xfrm>
          <a:prstGeom prst="rect">
            <a:avLst/>
          </a:prstGeom>
          <a:noFill/>
        </p:spPr>
        <p:txBody>
          <a:bodyPr wrap="square" rtlCol="0">
            <a:spAutoFit/>
          </a:bodyPr>
          <a:lstStyle/>
          <a:p>
            <a:pPr marL="0" indent="0" algn="r">
              <a:buNone/>
            </a:pPr>
            <a:r>
              <a:rPr lang="en-US" sz="1200" dirty="0">
                <a:solidFill>
                  <a:schemeClr val="tx2"/>
                </a:solidFill>
                <a:hlinkClick r:id="rId3">
                  <a:extLst>
                    <a:ext uri="{A12FA001-AC4F-418D-AE19-62706E023703}">
                      <ahyp:hlinkClr xmlns:ahyp="http://schemas.microsoft.com/office/drawing/2018/hyperlinkcolor" val="tx"/>
                    </a:ext>
                  </a:extLst>
                </a:hlinkClick>
              </a:rPr>
              <a:t>Source: </a:t>
            </a:r>
            <a:r>
              <a:rPr lang="en-US" sz="1200" b="1" dirty="0">
                <a:solidFill>
                  <a:schemeClr val="tx2"/>
                </a:solidFill>
                <a:hlinkClick r:id="rId3">
                  <a:extLst>
                    <a:ext uri="{A12FA001-AC4F-418D-AE19-62706E023703}">
                      <ahyp:hlinkClr xmlns:ahyp="http://schemas.microsoft.com/office/drawing/2018/hyperlinkcolor" val="tx"/>
                    </a:ext>
                  </a:extLst>
                </a:hlinkClick>
              </a:rPr>
              <a:t>Governance Guide for Health Center Boards //</a:t>
            </a:r>
            <a:r>
              <a:rPr lang="es-ES" sz="1200" b="1" i="0" u="sng" dirty="0">
                <a:solidFill>
                  <a:schemeClr val="tx2"/>
                </a:solidFill>
                <a:effectLst/>
                <a:hlinkClick r:id="rId3">
                  <a:extLst>
                    <a:ext uri="{A12FA001-AC4F-418D-AE19-62706E023703}">
                      <ahyp:hlinkClr xmlns:ahyp="http://schemas.microsoft.com/office/drawing/2018/hyperlinkcolor" val="tx"/>
                    </a:ext>
                  </a:extLst>
                </a:hlinkClick>
              </a:rPr>
              <a:t>Guía para las Juntas Directivas del Centro de Salud</a:t>
            </a:r>
            <a:endParaRPr lang="es-ES" sz="1200" b="1" i="0" u="sng" dirty="0">
              <a:solidFill>
                <a:schemeClr val="tx2"/>
              </a:solidFill>
              <a:effectLst/>
            </a:endParaRPr>
          </a:p>
          <a:p>
            <a:pPr marL="0" indent="0" algn="r">
              <a:buNone/>
            </a:pPr>
            <a:r>
              <a:rPr lang="es-ES" sz="1200" dirty="0">
                <a:solidFill>
                  <a:schemeClr val="tx2"/>
                </a:solidFill>
              </a:rPr>
              <a:t>(</a:t>
            </a:r>
            <a:r>
              <a:rPr lang="es-ES" sz="1200" dirty="0" err="1">
                <a:solidFill>
                  <a:schemeClr val="tx2"/>
                </a:solidFill>
              </a:rPr>
              <a:t>National</a:t>
            </a:r>
            <a:r>
              <a:rPr lang="es-ES" sz="1200" dirty="0">
                <a:solidFill>
                  <a:schemeClr val="tx2"/>
                </a:solidFill>
              </a:rPr>
              <a:t> </a:t>
            </a:r>
            <a:r>
              <a:rPr lang="es-ES" sz="1200" dirty="0" err="1">
                <a:solidFill>
                  <a:schemeClr val="tx2"/>
                </a:solidFill>
              </a:rPr>
              <a:t>Association</a:t>
            </a:r>
            <a:r>
              <a:rPr lang="es-ES" sz="1200" dirty="0">
                <a:solidFill>
                  <a:schemeClr val="tx2"/>
                </a:solidFill>
              </a:rPr>
              <a:t> </a:t>
            </a:r>
            <a:r>
              <a:rPr lang="es-ES" sz="1200" dirty="0" err="1">
                <a:solidFill>
                  <a:schemeClr val="tx2"/>
                </a:solidFill>
              </a:rPr>
              <a:t>of</a:t>
            </a:r>
            <a:r>
              <a:rPr lang="es-ES" sz="1200" dirty="0">
                <a:solidFill>
                  <a:schemeClr val="tx2"/>
                </a:solidFill>
              </a:rPr>
              <a:t> </a:t>
            </a:r>
            <a:r>
              <a:rPr lang="es-ES" sz="1200" dirty="0" err="1">
                <a:solidFill>
                  <a:schemeClr val="tx2"/>
                </a:solidFill>
              </a:rPr>
              <a:t>Community</a:t>
            </a:r>
            <a:r>
              <a:rPr lang="es-ES" sz="1200" dirty="0">
                <a:solidFill>
                  <a:schemeClr val="tx2"/>
                </a:solidFill>
              </a:rPr>
              <a:t> </a:t>
            </a:r>
            <a:r>
              <a:rPr lang="es-ES" sz="1200" dirty="0" err="1">
                <a:solidFill>
                  <a:schemeClr val="tx2"/>
                </a:solidFill>
              </a:rPr>
              <a:t>Health</a:t>
            </a:r>
            <a:r>
              <a:rPr lang="es-ES" sz="1200" dirty="0">
                <a:solidFill>
                  <a:schemeClr val="tx2"/>
                </a:solidFill>
              </a:rPr>
              <a:t> Centers)</a:t>
            </a:r>
            <a:endParaRPr lang="en-US" sz="1200" dirty="0">
              <a:solidFill>
                <a:schemeClr val="tx2"/>
              </a:solidFill>
            </a:endParaRPr>
          </a:p>
          <a:p>
            <a:pPr algn="r"/>
            <a:endParaRPr lang="en-US" sz="1200" dirty="0">
              <a:solidFill>
                <a:schemeClr val="tx2"/>
              </a:solidFill>
            </a:endParaRPr>
          </a:p>
        </p:txBody>
      </p:sp>
      <p:graphicFrame>
        <p:nvGraphicFramePr>
          <p:cNvPr id="4" name="Diagram 3">
            <a:extLst>
              <a:ext uri="{FF2B5EF4-FFF2-40B4-BE49-F238E27FC236}">
                <a16:creationId xmlns:a16="http://schemas.microsoft.com/office/drawing/2014/main" id="{0C6B3544-F289-457E-B9F2-FAFDEFEE5574}"/>
              </a:ext>
            </a:extLst>
          </p:cNvPr>
          <p:cNvGraphicFramePr/>
          <p:nvPr>
            <p:extLst>
              <p:ext uri="{D42A27DB-BD31-4B8C-83A1-F6EECF244321}">
                <p14:modId xmlns:p14="http://schemas.microsoft.com/office/powerpoint/2010/main" val="3365465976"/>
              </p:ext>
            </p:extLst>
          </p:nvPr>
        </p:nvGraphicFramePr>
        <p:xfrm>
          <a:off x="838200" y="1347710"/>
          <a:ext cx="10363200" cy="4576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7727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82A185-F6FA-43AE-8E81-E6AC0AEBCEFF}"/>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41B05D56-179B-4CA2-9F12-D2FE175390A9}"/>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39</a:t>
            </a:fld>
            <a:endParaRPr lang="en-US" dirty="0">
              <a:solidFill>
                <a:schemeClr val="tx2"/>
              </a:solidFill>
            </a:endParaRPr>
          </a:p>
        </p:txBody>
      </p:sp>
      <p:sp>
        <p:nvSpPr>
          <p:cNvPr id="6" name="Title 4">
            <a:extLst>
              <a:ext uri="{FF2B5EF4-FFF2-40B4-BE49-F238E27FC236}">
                <a16:creationId xmlns:a16="http://schemas.microsoft.com/office/drawing/2014/main" id="{AB3C053C-31CD-4A71-B552-1640794B4FB5}"/>
              </a:ext>
            </a:extLst>
          </p:cNvPr>
          <p:cNvSpPr>
            <a:spLocks noGrp="1"/>
          </p:cNvSpPr>
          <p:nvPr>
            <p:ph type="title"/>
          </p:nvPr>
        </p:nvSpPr>
        <p:spPr>
          <a:xfrm>
            <a:off x="862963" y="1027611"/>
            <a:ext cx="9132489" cy="975221"/>
          </a:xfrm>
        </p:spPr>
        <p:txBody>
          <a:bodyPr/>
          <a:lstStyle/>
          <a:p>
            <a:r>
              <a:rPr lang="en-US" sz="3200" dirty="0">
                <a:solidFill>
                  <a:schemeClr val="accent6"/>
                </a:solidFill>
              </a:rPr>
              <a:t>Monitoring Financial Performance</a:t>
            </a:r>
          </a:p>
        </p:txBody>
      </p:sp>
      <p:sp>
        <p:nvSpPr>
          <p:cNvPr id="7" name="Title 4">
            <a:extLst>
              <a:ext uri="{FF2B5EF4-FFF2-40B4-BE49-F238E27FC236}">
                <a16:creationId xmlns:a16="http://schemas.microsoft.com/office/drawing/2014/main" id="{9A7D3332-7470-4C1A-A900-EFBB119AEAA0}"/>
              </a:ext>
            </a:extLst>
          </p:cNvPr>
          <p:cNvSpPr txBox="1">
            <a:spLocks/>
          </p:cNvSpPr>
          <p:nvPr/>
        </p:nvSpPr>
        <p:spPr>
          <a:xfrm>
            <a:off x="780137" y="3810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Financial Oversight</a:t>
            </a:r>
          </a:p>
        </p:txBody>
      </p:sp>
      <p:sp>
        <p:nvSpPr>
          <p:cNvPr id="9" name="TextBox 8">
            <a:extLst>
              <a:ext uri="{FF2B5EF4-FFF2-40B4-BE49-F238E27FC236}">
                <a16:creationId xmlns:a16="http://schemas.microsoft.com/office/drawing/2014/main" id="{F6A9C92E-9CEE-44A7-AAB9-F0E0D2319275}"/>
              </a:ext>
            </a:extLst>
          </p:cNvPr>
          <p:cNvSpPr txBox="1"/>
          <p:nvPr/>
        </p:nvSpPr>
        <p:spPr>
          <a:xfrm>
            <a:off x="339587" y="1864883"/>
            <a:ext cx="6858000" cy="3508653"/>
          </a:xfrm>
          <a:prstGeom prst="rect">
            <a:avLst/>
          </a:prstGeom>
          <a:noFill/>
        </p:spPr>
        <p:txBody>
          <a:bodyPr wrap="square">
            <a:spAutoFit/>
          </a:bodyPr>
          <a:lstStyle/>
          <a:p>
            <a:r>
              <a:rPr lang="en-US" sz="2400" b="0" i="0" dirty="0">
                <a:solidFill>
                  <a:schemeClr val="tx2"/>
                </a:solidFill>
                <a:effectLst/>
              </a:rPr>
              <a:t>Modules on Board Financial Oversight –</a:t>
            </a:r>
          </a:p>
          <a:p>
            <a:pPr marL="285750" indent="-285750">
              <a:buFont typeface="Arial" panose="020B0604020202020204" pitchFamily="34" charset="0"/>
              <a:buChar char="•"/>
            </a:pPr>
            <a:r>
              <a:rPr lang="en-US" sz="2400" b="0" i="0" dirty="0">
                <a:solidFill>
                  <a:schemeClr val="tx2"/>
                </a:solidFill>
                <a:effectLst/>
              </a:rPr>
              <a:t>Module 2: Reading and Understanding the Balance Sheet (Statement of Financial Position) </a:t>
            </a:r>
          </a:p>
          <a:p>
            <a:pPr marL="285750" indent="-285750">
              <a:buFont typeface="Arial" panose="020B0604020202020204" pitchFamily="34" charset="0"/>
              <a:buChar char="•"/>
            </a:pPr>
            <a:r>
              <a:rPr lang="en-US" sz="2400" b="0" i="0" dirty="0">
                <a:solidFill>
                  <a:schemeClr val="tx2"/>
                </a:solidFill>
                <a:effectLst/>
              </a:rPr>
              <a:t>Module 3: Reading and Understanding the Income Statement (Statement of Activities) </a:t>
            </a:r>
          </a:p>
          <a:p>
            <a:pPr marL="285750" indent="-285750">
              <a:buFont typeface="Arial" panose="020B0604020202020204" pitchFamily="34" charset="0"/>
              <a:buChar char="•"/>
            </a:pPr>
            <a:r>
              <a:rPr lang="en-US" sz="2400" b="0" i="0" dirty="0">
                <a:solidFill>
                  <a:schemeClr val="tx2"/>
                </a:solidFill>
                <a:effectLst/>
              </a:rPr>
              <a:t>Module 4: Understanding the Importance of Cash Flow </a:t>
            </a:r>
          </a:p>
          <a:p>
            <a:endParaRPr lang="en-US" b="0" i="0" dirty="0">
              <a:solidFill>
                <a:schemeClr val="tx2"/>
              </a:solidFill>
              <a:effectLst/>
            </a:endParaRPr>
          </a:p>
          <a:p>
            <a:r>
              <a:rPr lang="en-US" b="0" i="0" dirty="0">
                <a:solidFill>
                  <a:schemeClr val="tx2"/>
                </a:solidFill>
                <a:effectLst/>
              </a:rPr>
              <a:t>English Modules </a:t>
            </a:r>
            <a:r>
              <a:rPr lang="en-US" sz="1800" dirty="0">
                <a:solidFill>
                  <a:schemeClr val="tx2"/>
                </a:solidFill>
                <a:hlinkClick r:id="rId3">
                  <a:extLst>
                    <a:ext uri="{A12FA001-AC4F-418D-AE19-62706E023703}">
                      <ahyp:hlinkClr xmlns:ahyp="http://schemas.microsoft.com/office/drawing/2018/hyperlinkcolor" val="tx"/>
                    </a:ext>
                  </a:extLst>
                </a:hlinkClick>
              </a:rPr>
              <a:t>https://www.healthcenterinfo.org/details/?id=2152</a:t>
            </a:r>
            <a:r>
              <a:rPr lang="en-US" sz="1800" dirty="0">
                <a:solidFill>
                  <a:schemeClr val="tx2"/>
                </a:solidFill>
              </a:rPr>
              <a:t> </a:t>
            </a:r>
          </a:p>
          <a:p>
            <a:r>
              <a:rPr lang="en-US" dirty="0">
                <a:solidFill>
                  <a:schemeClr val="tx2"/>
                </a:solidFill>
              </a:rPr>
              <a:t>Spanish Modules: </a:t>
            </a:r>
            <a:r>
              <a:rPr lang="en-US" dirty="0">
                <a:solidFill>
                  <a:schemeClr val="tx2"/>
                </a:solidFill>
                <a:hlinkClick r:id="rId4">
                  <a:extLst>
                    <a:ext uri="{A12FA001-AC4F-418D-AE19-62706E023703}">
                      <ahyp:hlinkClr xmlns:ahyp="http://schemas.microsoft.com/office/drawing/2018/hyperlinkcolor" val="tx"/>
                    </a:ext>
                  </a:extLst>
                </a:hlinkClick>
              </a:rPr>
              <a:t>https://www.healthcenterinfo.org/details/?id=3048</a:t>
            </a:r>
            <a:r>
              <a:rPr lang="en-US" dirty="0">
                <a:solidFill>
                  <a:schemeClr val="tx2"/>
                </a:solidFill>
              </a:rPr>
              <a:t> </a:t>
            </a:r>
            <a:endParaRPr lang="en-US" sz="1800" dirty="0">
              <a:solidFill>
                <a:schemeClr val="tx2"/>
              </a:solidFill>
            </a:endParaRPr>
          </a:p>
        </p:txBody>
      </p:sp>
      <p:pic>
        <p:nvPicPr>
          <p:cNvPr id="17" name="Picture 16" descr="This slide contains various screen shots of various modules on financial oversight.">
            <a:extLst>
              <a:ext uri="{FF2B5EF4-FFF2-40B4-BE49-F238E27FC236}">
                <a16:creationId xmlns:a16="http://schemas.microsoft.com/office/drawing/2014/main" id="{B0754974-D91D-4AB1-8C6D-717F1F714374}"/>
              </a:ext>
            </a:extLst>
          </p:cNvPr>
          <p:cNvPicPr>
            <a:picLocks noChangeAspect="1"/>
          </p:cNvPicPr>
          <p:nvPr/>
        </p:nvPicPr>
        <p:blipFill rotWithShape="1">
          <a:blip r:embed="rId5"/>
          <a:srcRect l="20000" t="29061" r="34375" b="19129"/>
          <a:stretch/>
        </p:blipFill>
        <p:spPr>
          <a:xfrm>
            <a:off x="7591839" y="3645258"/>
            <a:ext cx="3581400" cy="2287625"/>
          </a:xfrm>
          <a:prstGeom prst="rect">
            <a:avLst/>
          </a:prstGeom>
          <a:ln>
            <a:solidFill>
              <a:schemeClr val="tx1"/>
            </a:solidFill>
          </a:ln>
        </p:spPr>
      </p:pic>
      <p:pic>
        <p:nvPicPr>
          <p:cNvPr id="19" name="Picture 18" descr="This slide contains various screen shots of various modules on financial oversight.">
            <a:extLst>
              <a:ext uri="{FF2B5EF4-FFF2-40B4-BE49-F238E27FC236}">
                <a16:creationId xmlns:a16="http://schemas.microsoft.com/office/drawing/2014/main" id="{CC37FD6D-970A-431B-B7D0-94D013502319}"/>
              </a:ext>
            </a:extLst>
          </p:cNvPr>
          <p:cNvPicPr>
            <a:picLocks noChangeAspect="1"/>
          </p:cNvPicPr>
          <p:nvPr/>
        </p:nvPicPr>
        <p:blipFill rotWithShape="1">
          <a:blip r:embed="rId6"/>
          <a:srcRect l="18070" t="58043" r="62500" b="18271"/>
          <a:stretch/>
        </p:blipFill>
        <p:spPr>
          <a:xfrm>
            <a:off x="8610600" y="2318442"/>
            <a:ext cx="3276600" cy="2246811"/>
          </a:xfrm>
          <a:prstGeom prst="rect">
            <a:avLst/>
          </a:prstGeom>
          <a:ln>
            <a:solidFill>
              <a:schemeClr val="tx1"/>
            </a:solidFill>
          </a:ln>
        </p:spPr>
      </p:pic>
      <p:pic>
        <p:nvPicPr>
          <p:cNvPr id="11" name="Picture 10" descr="This slide contains various screen shots of various modules on financial oversight.">
            <a:extLst>
              <a:ext uri="{FF2B5EF4-FFF2-40B4-BE49-F238E27FC236}">
                <a16:creationId xmlns:a16="http://schemas.microsoft.com/office/drawing/2014/main" id="{4CC2AC67-4016-46E6-91FB-08CBBDFF4A3E}"/>
              </a:ext>
            </a:extLst>
          </p:cNvPr>
          <p:cNvPicPr>
            <a:picLocks noChangeAspect="1"/>
          </p:cNvPicPr>
          <p:nvPr/>
        </p:nvPicPr>
        <p:blipFill rotWithShape="1">
          <a:blip r:embed="rId7"/>
          <a:srcRect l="18070" t="32222" r="46250" b="25556"/>
          <a:stretch/>
        </p:blipFill>
        <p:spPr>
          <a:xfrm>
            <a:off x="7610374" y="820888"/>
            <a:ext cx="3276600" cy="2181072"/>
          </a:xfrm>
          <a:prstGeom prst="rect">
            <a:avLst/>
          </a:prstGeom>
          <a:ln>
            <a:solidFill>
              <a:schemeClr val="tx1"/>
            </a:solidFill>
          </a:ln>
        </p:spPr>
      </p:pic>
    </p:spTree>
    <p:extLst>
      <p:ext uri="{BB962C8B-B14F-4D97-AF65-F5344CB8AC3E}">
        <p14:creationId xmlns:p14="http://schemas.microsoft.com/office/powerpoint/2010/main" val="3805929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979AE1-651F-4DDB-9095-210CA75729E5}"/>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EF18355D-4107-4910-A31A-BFD42DC176D9}"/>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a:t>
            </a:fld>
            <a:endParaRPr lang="en-US" dirty="0">
              <a:solidFill>
                <a:schemeClr val="tx2"/>
              </a:solidFill>
            </a:endParaRPr>
          </a:p>
        </p:txBody>
      </p:sp>
      <p:sp>
        <p:nvSpPr>
          <p:cNvPr id="6" name="Title 3">
            <a:extLst>
              <a:ext uri="{FF2B5EF4-FFF2-40B4-BE49-F238E27FC236}">
                <a16:creationId xmlns:a16="http://schemas.microsoft.com/office/drawing/2014/main" id="{ABBA2CE0-9F49-4AA8-9E06-8FF36C7041B5}"/>
              </a:ext>
            </a:extLst>
          </p:cNvPr>
          <p:cNvSpPr>
            <a:spLocks noGrp="1"/>
          </p:cNvSpPr>
          <p:nvPr>
            <p:ph type="title"/>
          </p:nvPr>
        </p:nvSpPr>
        <p:spPr>
          <a:xfrm>
            <a:off x="755221" y="304800"/>
            <a:ext cx="9912779" cy="1475672"/>
          </a:xfrm>
        </p:spPr>
        <p:txBody>
          <a:bodyPr/>
          <a:lstStyle/>
          <a:p>
            <a:r>
              <a:rPr lang="en-US" dirty="0"/>
              <a:t>History of the Health Center and the Health Center Movement</a:t>
            </a:r>
          </a:p>
        </p:txBody>
      </p:sp>
      <p:sp>
        <p:nvSpPr>
          <p:cNvPr id="7" name="Text Placeholder 4">
            <a:extLst>
              <a:ext uri="{FF2B5EF4-FFF2-40B4-BE49-F238E27FC236}">
                <a16:creationId xmlns:a16="http://schemas.microsoft.com/office/drawing/2014/main" id="{931AA4D3-43AC-4CEF-989A-2AF9BCB2757E}"/>
              </a:ext>
            </a:extLst>
          </p:cNvPr>
          <p:cNvSpPr>
            <a:spLocks noGrp="1"/>
          </p:cNvSpPr>
          <p:nvPr>
            <p:ph type="body" sz="quarter" idx="21"/>
          </p:nvPr>
        </p:nvSpPr>
        <p:spPr>
          <a:xfrm>
            <a:off x="755221" y="2133600"/>
            <a:ext cx="10580289" cy="3408048"/>
          </a:xfrm>
        </p:spPr>
        <p:txBody>
          <a:bodyPr/>
          <a:lstStyle/>
          <a:p>
            <a:pPr marL="0" indent="0">
              <a:buNone/>
            </a:pPr>
            <a:r>
              <a:rPr lang="en-US" sz="3200" b="1" dirty="0">
                <a:solidFill>
                  <a:schemeClr val="accent6"/>
                </a:solidFill>
              </a:rPr>
              <a:t>History of [insert Health Center Name]</a:t>
            </a:r>
          </a:p>
          <a:p>
            <a:pPr marL="0" indent="0">
              <a:buNone/>
            </a:pPr>
            <a:endParaRPr lang="en-US" sz="2800" b="1" dirty="0">
              <a:solidFill>
                <a:schemeClr val="accent6"/>
              </a:solidFill>
            </a:endParaRPr>
          </a:p>
          <a:p>
            <a:r>
              <a:rPr lang="en-US" sz="2400" dirty="0"/>
              <a:t>[Insert background information on your health center – e.g., year founded, major milestones]</a:t>
            </a:r>
          </a:p>
        </p:txBody>
      </p:sp>
      <p:sp>
        <p:nvSpPr>
          <p:cNvPr id="8" name="TextBox 7">
            <a:extLst>
              <a:ext uri="{FF2B5EF4-FFF2-40B4-BE49-F238E27FC236}">
                <a16:creationId xmlns:a16="http://schemas.microsoft.com/office/drawing/2014/main" id="{6F6CDF3F-8F87-4CA2-AC45-211B7340EE3B}"/>
              </a:ext>
            </a:extLst>
          </p:cNvPr>
          <p:cNvSpPr txBox="1"/>
          <p:nvPr/>
        </p:nvSpPr>
        <p:spPr>
          <a:xfrm>
            <a:off x="9067800" y="1487269"/>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291899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7EB14-91A6-4673-A24F-C5E3B953BE70}"/>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875604FA-3F02-469B-84EA-008D959DA015}"/>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40</a:t>
            </a:fld>
            <a:endParaRPr lang="en-US" dirty="0">
              <a:solidFill>
                <a:schemeClr val="tx2"/>
              </a:solidFill>
            </a:endParaRPr>
          </a:p>
        </p:txBody>
      </p:sp>
      <p:sp>
        <p:nvSpPr>
          <p:cNvPr id="9" name="Title 3">
            <a:extLst>
              <a:ext uri="{FF2B5EF4-FFF2-40B4-BE49-F238E27FC236}">
                <a16:creationId xmlns:a16="http://schemas.microsoft.com/office/drawing/2014/main" id="{976D99B4-359D-495C-901A-E0C8AD0C634C}"/>
              </a:ext>
            </a:extLst>
          </p:cNvPr>
          <p:cNvSpPr>
            <a:spLocks noGrp="1"/>
          </p:cNvSpPr>
          <p:nvPr>
            <p:ph type="title"/>
          </p:nvPr>
        </p:nvSpPr>
        <p:spPr>
          <a:xfrm>
            <a:off x="609600" y="150265"/>
            <a:ext cx="9657145" cy="1475672"/>
          </a:xfrm>
        </p:spPr>
        <p:txBody>
          <a:bodyPr/>
          <a:lstStyle/>
          <a:p>
            <a:r>
              <a:rPr lang="en-US" dirty="0"/>
              <a:t>Statement of Financial Position (Balance Sheet)</a:t>
            </a:r>
          </a:p>
        </p:txBody>
      </p:sp>
      <p:sp>
        <p:nvSpPr>
          <p:cNvPr id="7" name="TextBox 6">
            <a:extLst>
              <a:ext uri="{FF2B5EF4-FFF2-40B4-BE49-F238E27FC236}">
                <a16:creationId xmlns:a16="http://schemas.microsoft.com/office/drawing/2014/main" id="{E3C673C0-240B-4B13-9D1C-B4B30EE31255}"/>
              </a:ext>
            </a:extLst>
          </p:cNvPr>
          <p:cNvSpPr txBox="1"/>
          <p:nvPr/>
        </p:nvSpPr>
        <p:spPr>
          <a:xfrm>
            <a:off x="90678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76149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7EB14-91A6-4673-A24F-C5E3B953BE70}"/>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875604FA-3F02-469B-84EA-008D959DA015}"/>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41</a:t>
            </a:fld>
            <a:endParaRPr lang="en-US" dirty="0">
              <a:solidFill>
                <a:schemeClr val="tx2"/>
              </a:solidFill>
            </a:endParaRPr>
          </a:p>
        </p:txBody>
      </p:sp>
      <p:sp>
        <p:nvSpPr>
          <p:cNvPr id="9" name="Title 3">
            <a:extLst>
              <a:ext uri="{FF2B5EF4-FFF2-40B4-BE49-F238E27FC236}">
                <a16:creationId xmlns:a16="http://schemas.microsoft.com/office/drawing/2014/main" id="{976D99B4-359D-495C-901A-E0C8AD0C634C}"/>
              </a:ext>
            </a:extLst>
          </p:cNvPr>
          <p:cNvSpPr>
            <a:spLocks noGrp="1"/>
          </p:cNvSpPr>
          <p:nvPr>
            <p:ph type="title"/>
          </p:nvPr>
        </p:nvSpPr>
        <p:spPr>
          <a:xfrm>
            <a:off x="609600" y="150265"/>
            <a:ext cx="9657145" cy="1475672"/>
          </a:xfrm>
        </p:spPr>
        <p:txBody>
          <a:bodyPr/>
          <a:lstStyle/>
          <a:p>
            <a:r>
              <a:rPr lang="en-US" dirty="0"/>
              <a:t>Statement of Activities (Income Statement) </a:t>
            </a:r>
          </a:p>
        </p:txBody>
      </p:sp>
      <p:sp>
        <p:nvSpPr>
          <p:cNvPr id="6" name="TextBox 5">
            <a:extLst>
              <a:ext uri="{FF2B5EF4-FFF2-40B4-BE49-F238E27FC236}">
                <a16:creationId xmlns:a16="http://schemas.microsoft.com/office/drawing/2014/main" id="{00834221-4470-48B4-8843-B849E3B56230}"/>
              </a:ext>
            </a:extLst>
          </p:cNvPr>
          <p:cNvSpPr txBox="1"/>
          <p:nvPr/>
        </p:nvSpPr>
        <p:spPr>
          <a:xfrm>
            <a:off x="9067800" y="27884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291805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7EB14-91A6-4673-A24F-C5E3B953BE70}"/>
              </a:ext>
            </a:extLst>
          </p:cNvPr>
          <p:cNvSpPr>
            <a:spLocks noGrp="1"/>
          </p:cNvSpPr>
          <p:nvPr>
            <p:ph type="ftr" sz="quarter" idx="11"/>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875604FA-3F02-469B-84EA-008D959DA015}"/>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42</a:t>
            </a:fld>
            <a:endParaRPr lang="en-US" dirty="0">
              <a:solidFill>
                <a:schemeClr val="tx2"/>
              </a:solidFill>
            </a:endParaRPr>
          </a:p>
        </p:txBody>
      </p:sp>
      <p:sp>
        <p:nvSpPr>
          <p:cNvPr id="9" name="Title 3">
            <a:extLst>
              <a:ext uri="{FF2B5EF4-FFF2-40B4-BE49-F238E27FC236}">
                <a16:creationId xmlns:a16="http://schemas.microsoft.com/office/drawing/2014/main" id="{976D99B4-359D-495C-901A-E0C8AD0C634C}"/>
              </a:ext>
            </a:extLst>
          </p:cNvPr>
          <p:cNvSpPr>
            <a:spLocks noGrp="1"/>
          </p:cNvSpPr>
          <p:nvPr>
            <p:ph type="title"/>
          </p:nvPr>
        </p:nvSpPr>
        <p:spPr>
          <a:xfrm>
            <a:off x="609600" y="557564"/>
            <a:ext cx="9657145" cy="1475672"/>
          </a:xfrm>
        </p:spPr>
        <p:txBody>
          <a:bodyPr/>
          <a:lstStyle/>
          <a:p>
            <a:r>
              <a:rPr lang="en-US" dirty="0"/>
              <a:t>Statement of Cash Flows</a:t>
            </a:r>
          </a:p>
        </p:txBody>
      </p:sp>
      <p:sp>
        <p:nvSpPr>
          <p:cNvPr id="7" name="TextBox 6">
            <a:extLst>
              <a:ext uri="{FF2B5EF4-FFF2-40B4-BE49-F238E27FC236}">
                <a16:creationId xmlns:a16="http://schemas.microsoft.com/office/drawing/2014/main" id="{8CE51E33-E04C-4B9B-BE75-EF175EC67063}"/>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2866691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2A992B-A7CD-4E33-8AA0-BE2C3FEEC976}"/>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77B315E-3BA9-41C7-9762-CBC564B0C3DC}"/>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43</a:t>
            </a:fld>
            <a:endParaRPr lang="en-US" dirty="0">
              <a:solidFill>
                <a:schemeClr val="tx2"/>
              </a:solidFill>
            </a:endParaRPr>
          </a:p>
        </p:txBody>
      </p:sp>
      <p:sp>
        <p:nvSpPr>
          <p:cNvPr id="6" name="Title 4">
            <a:extLst>
              <a:ext uri="{FF2B5EF4-FFF2-40B4-BE49-F238E27FC236}">
                <a16:creationId xmlns:a16="http://schemas.microsoft.com/office/drawing/2014/main" id="{74183251-6B59-4BDE-9A14-04DDC0B65957}"/>
              </a:ext>
            </a:extLst>
          </p:cNvPr>
          <p:cNvSpPr>
            <a:spLocks noGrp="1"/>
          </p:cNvSpPr>
          <p:nvPr>
            <p:ph type="title"/>
          </p:nvPr>
        </p:nvSpPr>
        <p:spPr>
          <a:xfrm>
            <a:off x="593035" y="1264503"/>
            <a:ext cx="5637923" cy="822821"/>
          </a:xfrm>
        </p:spPr>
        <p:txBody>
          <a:bodyPr/>
          <a:lstStyle/>
          <a:p>
            <a:r>
              <a:rPr lang="en-US" sz="3200" dirty="0">
                <a:solidFill>
                  <a:schemeClr val="accent6"/>
                </a:solidFill>
              </a:rPr>
              <a:t>Financial Ratios</a:t>
            </a:r>
          </a:p>
        </p:txBody>
      </p:sp>
      <p:sp>
        <p:nvSpPr>
          <p:cNvPr id="7" name="Title 4">
            <a:extLst>
              <a:ext uri="{FF2B5EF4-FFF2-40B4-BE49-F238E27FC236}">
                <a16:creationId xmlns:a16="http://schemas.microsoft.com/office/drawing/2014/main" id="{1B13F180-DB97-4A93-ADE5-38B42699E375}"/>
              </a:ext>
            </a:extLst>
          </p:cNvPr>
          <p:cNvSpPr txBox="1">
            <a:spLocks/>
          </p:cNvSpPr>
          <p:nvPr/>
        </p:nvSpPr>
        <p:spPr>
          <a:xfrm>
            <a:off x="589722" y="4572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Financial Oversight</a:t>
            </a:r>
          </a:p>
        </p:txBody>
      </p:sp>
      <p:graphicFrame>
        <p:nvGraphicFramePr>
          <p:cNvPr id="16" name="Table 15">
            <a:extLst>
              <a:ext uri="{FF2B5EF4-FFF2-40B4-BE49-F238E27FC236}">
                <a16:creationId xmlns:a16="http://schemas.microsoft.com/office/drawing/2014/main" id="{2F4ED73A-C017-4C14-A0AC-31AF0435D528}"/>
              </a:ext>
            </a:extLst>
          </p:cNvPr>
          <p:cNvGraphicFramePr>
            <a:graphicFrameLocks noGrp="1"/>
          </p:cNvGraphicFramePr>
          <p:nvPr>
            <p:extLst>
              <p:ext uri="{D42A27DB-BD31-4B8C-83A1-F6EECF244321}">
                <p14:modId xmlns:p14="http://schemas.microsoft.com/office/powerpoint/2010/main" val="2770135156"/>
              </p:ext>
            </p:extLst>
          </p:nvPr>
        </p:nvGraphicFramePr>
        <p:xfrm>
          <a:off x="717274" y="1833729"/>
          <a:ext cx="10757451" cy="3812286"/>
        </p:xfrm>
        <a:graphic>
          <a:graphicData uri="http://schemas.openxmlformats.org/drawingml/2006/table">
            <a:tbl>
              <a:tblPr firstRow="1" firstCol="1" bandRow="1">
                <a:tableStyleId>{5C22544A-7EE6-4342-B048-85BDC9FD1C3A}</a:tableStyleId>
              </a:tblPr>
              <a:tblGrid>
                <a:gridCol w="3583134">
                  <a:extLst>
                    <a:ext uri="{9D8B030D-6E8A-4147-A177-3AD203B41FA5}">
                      <a16:colId xmlns:a16="http://schemas.microsoft.com/office/drawing/2014/main" val="1007802489"/>
                    </a:ext>
                  </a:extLst>
                </a:gridCol>
                <a:gridCol w="7174317">
                  <a:extLst>
                    <a:ext uri="{9D8B030D-6E8A-4147-A177-3AD203B41FA5}">
                      <a16:colId xmlns:a16="http://schemas.microsoft.com/office/drawing/2014/main" val="3369025643"/>
                    </a:ext>
                  </a:extLst>
                </a:gridCol>
              </a:tblGrid>
              <a:tr h="311152">
                <a:tc>
                  <a:txBody>
                    <a:bodyPr/>
                    <a:lstStyle/>
                    <a:p>
                      <a:pPr marL="0" marR="0">
                        <a:lnSpc>
                          <a:spcPct val="107000"/>
                        </a:lnSpc>
                        <a:spcBef>
                          <a:spcPts val="0"/>
                        </a:spcBef>
                        <a:spcAft>
                          <a:spcPts val="0"/>
                        </a:spcAft>
                      </a:pPr>
                      <a:r>
                        <a:rPr lang="en-US" sz="2000">
                          <a:effectLst/>
                        </a:rPr>
                        <a:t>Measure Name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What it measures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3114143"/>
                  </a:ext>
                </a:extLst>
              </a:tr>
              <a:tr h="636710">
                <a:tc>
                  <a:txBody>
                    <a:bodyPr/>
                    <a:lstStyle/>
                    <a:p>
                      <a:pPr marL="0" marR="0">
                        <a:lnSpc>
                          <a:spcPct val="107000"/>
                        </a:lnSpc>
                        <a:spcBef>
                          <a:spcPts val="0"/>
                        </a:spcBef>
                        <a:spcAft>
                          <a:spcPts val="0"/>
                        </a:spcAft>
                      </a:pPr>
                      <a:r>
                        <a:rPr lang="en-US" sz="2000">
                          <a:effectLst/>
                        </a:rPr>
                        <a:t>Operating Margin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Measures the performance of the health center over a period of time, and is calculated by dividing operating income by total revenues.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6298940"/>
                  </a:ext>
                </a:extLst>
              </a:tr>
              <a:tr h="636710">
                <a:tc>
                  <a:txBody>
                    <a:bodyPr/>
                    <a:lstStyle/>
                    <a:p>
                      <a:pPr marL="0" marR="0">
                        <a:lnSpc>
                          <a:spcPct val="107000"/>
                        </a:lnSpc>
                        <a:spcBef>
                          <a:spcPts val="0"/>
                        </a:spcBef>
                        <a:spcAft>
                          <a:spcPts val="0"/>
                        </a:spcAft>
                      </a:pPr>
                      <a:r>
                        <a:rPr lang="en-US" sz="2000">
                          <a:effectLst/>
                        </a:rPr>
                        <a:t>Days Cash on Hand </a:t>
                      </a:r>
                    </a:p>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Measures how many days a health center can pay its expenses if income were to cease.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8948051"/>
                  </a:ext>
                </a:extLst>
              </a:tr>
              <a:tr h="311152">
                <a:tc>
                  <a:txBody>
                    <a:bodyPr/>
                    <a:lstStyle/>
                    <a:p>
                      <a:pPr marL="0" marR="0">
                        <a:lnSpc>
                          <a:spcPct val="107000"/>
                        </a:lnSpc>
                        <a:spcBef>
                          <a:spcPts val="0"/>
                        </a:spcBef>
                        <a:spcAft>
                          <a:spcPts val="0"/>
                        </a:spcAft>
                      </a:pPr>
                      <a:r>
                        <a:rPr lang="en-US" sz="2000">
                          <a:effectLst/>
                        </a:rPr>
                        <a:t>Unrestricted Net Assets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Total unrestricted net assets less net investment in fixed assets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7199"/>
                  </a:ext>
                </a:extLst>
              </a:tr>
              <a:tr h="311152">
                <a:tc>
                  <a:txBody>
                    <a:bodyPr/>
                    <a:lstStyle/>
                    <a:p>
                      <a:pPr marL="0" marR="0">
                        <a:lnSpc>
                          <a:spcPct val="107000"/>
                        </a:lnSpc>
                        <a:spcBef>
                          <a:spcPts val="0"/>
                        </a:spcBef>
                        <a:spcAft>
                          <a:spcPts val="0"/>
                        </a:spcAft>
                      </a:pPr>
                      <a:r>
                        <a:rPr lang="en-US" sz="2000">
                          <a:effectLst/>
                        </a:rPr>
                        <a:t>Current Ratio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Current assets divided by current liabilities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7431702"/>
                  </a:ext>
                </a:extLst>
              </a:tr>
              <a:tr h="636710">
                <a:tc>
                  <a:txBody>
                    <a:bodyPr/>
                    <a:lstStyle/>
                    <a:p>
                      <a:pPr marL="0" marR="0">
                        <a:lnSpc>
                          <a:spcPct val="107000"/>
                        </a:lnSpc>
                        <a:spcBef>
                          <a:spcPts val="0"/>
                        </a:spcBef>
                        <a:spcAft>
                          <a:spcPts val="0"/>
                        </a:spcAft>
                      </a:pPr>
                      <a:r>
                        <a:rPr lang="en-US" sz="2000">
                          <a:effectLst/>
                        </a:rPr>
                        <a:t>Days in Accounts Receivable  </a:t>
                      </a:r>
                    </a:p>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Measures how long it takes for a health center to collect its patient accounts receivable.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5408382"/>
                  </a:ext>
                </a:extLst>
              </a:tr>
              <a:tr h="636710">
                <a:tc>
                  <a:txBody>
                    <a:bodyPr/>
                    <a:lstStyle/>
                    <a:p>
                      <a:pPr marL="0" marR="0">
                        <a:lnSpc>
                          <a:spcPct val="107000"/>
                        </a:lnSpc>
                        <a:spcBef>
                          <a:spcPts val="0"/>
                        </a:spcBef>
                        <a:spcAft>
                          <a:spcPts val="0"/>
                        </a:spcAft>
                      </a:pPr>
                      <a:r>
                        <a:rPr lang="en-US" sz="2000">
                          <a:effectLst/>
                        </a:rPr>
                        <a:t>Days in Accounts Payable </a:t>
                      </a:r>
                    </a:p>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Measures the days that a health center takes to pay its vendors.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6307279"/>
                  </a:ext>
                </a:extLst>
              </a:tr>
            </a:tbl>
          </a:graphicData>
        </a:graphic>
      </p:graphicFrame>
    </p:spTree>
    <p:extLst>
      <p:ext uri="{BB962C8B-B14F-4D97-AF65-F5344CB8AC3E}">
        <p14:creationId xmlns:p14="http://schemas.microsoft.com/office/powerpoint/2010/main" val="3850913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718E09-030D-429E-A665-EA15618EDF3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8BBD2EC7-C193-4578-B0BD-552B989FE7E8}"/>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44</a:t>
            </a:fld>
            <a:endParaRPr lang="en-US" dirty="0">
              <a:solidFill>
                <a:schemeClr val="tx2"/>
              </a:solidFill>
            </a:endParaRPr>
          </a:p>
        </p:txBody>
      </p:sp>
      <p:sp>
        <p:nvSpPr>
          <p:cNvPr id="5" name="Text Placeholder 4">
            <a:extLst>
              <a:ext uri="{FF2B5EF4-FFF2-40B4-BE49-F238E27FC236}">
                <a16:creationId xmlns:a16="http://schemas.microsoft.com/office/drawing/2014/main" id="{DD3A5AF8-DAE6-4747-BDB2-CC258B413C05}"/>
              </a:ext>
            </a:extLst>
          </p:cNvPr>
          <p:cNvSpPr>
            <a:spLocks noGrp="1"/>
          </p:cNvSpPr>
          <p:nvPr>
            <p:ph type="body" sz="quarter" idx="21"/>
          </p:nvPr>
        </p:nvSpPr>
        <p:spPr>
          <a:xfrm>
            <a:off x="653455" y="2198106"/>
            <a:ext cx="10580289" cy="2946474"/>
          </a:xfrm>
        </p:spPr>
        <p:txBody>
          <a:bodyPr>
            <a:normAutofit/>
          </a:bodyPr>
          <a:lstStyle/>
          <a:p>
            <a:r>
              <a:rPr lang="en-US" sz="2800" dirty="0"/>
              <a:t>[Insert information on your board’s KPIs]</a:t>
            </a:r>
          </a:p>
        </p:txBody>
      </p:sp>
      <p:sp>
        <p:nvSpPr>
          <p:cNvPr id="6" name="Title 4">
            <a:extLst>
              <a:ext uri="{FF2B5EF4-FFF2-40B4-BE49-F238E27FC236}">
                <a16:creationId xmlns:a16="http://schemas.microsoft.com/office/drawing/2014/main" id="{558D7D26-BF12-40C7-B791-CF567668C716}"/>
              </a:ext>
            </a:extLst>
          </p:cNvPr>
          <p:cNvSpPr>
            <a:spLocks noGrp="1"/>
          </p:cNvSpPr>
          <p:nvPr>
            <p:ph type="title"/>
          </p:nvPr>
        </p:nvSpPr>
        <p:spPr>
          <a:xfrm>
            <a:off x="593035" y="1264503"/>
            <a:ext cx="5637923" cy="822821"/>
          </a:xfrm>
        </p:spPr>
        <p:txBody>
          <a:bodyPr/>
          <a:lstStyle/>
          <a:p>
            <a:r>
              <a:rPr lang="en-US" sz="3200" dirty="0">
                <a:solidFill>
                  <a:schemeClr val="accent6"/>
                </a:solidFill>
              </a:rPr>
              <a:t>Financial Ratios</a:t>
            </a:r>
          </a:p>
        </p:txBody>
      </p:sp>
      <p:sp>
        <p:nvSpPr>
          <p:cNvPr id="7" name="Title 4">
            <a:extLst>
              <a:ext uri="{FF2B5EF4-FFF2-40B4-BE49-F238E27FC236}">
                <a16:creationId xmlns:a16="http://schemas.microsoft.com/office/drawing/2014/main" id="{71AA72F3-2DF2-47A9-BEDE-6E196A47AC2A}"/>
              </a:ext>
            </a:extLst>
          </p:cNvPr>
          <p:cNvSpPr txBox="1">
            <a:spLocks/>
          </p:cNvSpPr>
          <p:nvPr/>
        </p:nvSpPr>
        <p:spPr>
          <a:xfrm>
            <a:off x="589722" y="457200"/>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Financial Oversight</a:t>
            </a:r>
          </a:p>
        </p:txBody>
      </p:sp>
      <p:sp>
        <p:nvSpPr>
          <p:cNvPr id="9" name="TextBox 8">
            <a:extLst>
              <a:ext uri="{FF2B5EF4-FFF2-40B4-BE49-F238E27FC236}">
                <a16:creationId xmlns:a16="http://schemas.microsoft.com/office/drawing/2014/main" id="{C3F98AA5-A3E7-40EB-81B4-7CE36716FC68}"/>
              </a:ext>
            </a:extLst>
          </p:cNvPr>
          <p:cNvSpPr txBox="1"/>
          <p:nvPr/>
        </p:nvSpPr>
        <p:spPr>
          <a:xfrm>
            <a:off x="5943600" y="4191000"/>
            <a:ext cx="6096000" cy="2031325"/>
          </a:xfrm>
          <a:prstGeom prst="rect">
            <a:avLst/>
          </a:prstGeom>
          <a:noFill/>
        </p:spPr>
        <p:txBody>
          <a:bodyPr wrap="square">
            <a:spAutoFit/>
          </a:bodyPr>
          <a:lstStyle/>
          <a:p>
            <a:r>
              <a:rPr lang="en-US" sz="1800" b="0" i="0" dirty="0">
                <a:solidFill>
                  <a:schemeClr val="tx2"/>
                </a:solidFill>
                <a:effectLst/>
              </a:rPr>
              <a:t>Modules on Board Financial Oversight –</a:t>
            </a:r>
          </a:p>
          <a:p>
            <a:pPr marL="285750" indent="-285750">
              <a:buFont typeface="Arial" panose="020B0604020202020204" pitchFamily="34" charset="0"/>
              <a:buChar char="•"/>
            </a:pPr>
            <a:r>
              <a:rPr lang="en-US" sz="1800" b="0" i="0" dirty="0">
                <a:solidFill>
                  <a:schemeClr val="tx2"/>
                </a:solidFill>
                <a:effectLst/>
              </a:rPr>
              <a:t>Module 5: Key Financial Performance Indicators</a:t>
            </a:r>
          </a:p>
          <a:p>
            <a:endParaRPr lang="en-US" b="0" i="0" dirty="0">
              <a:solidFill>
                <a:schemeClr val="tx2"/>
              </a:solidFill>
              <a:effectLst/>
            </a:endParaRPr>
          </a:p>
          <a:p>
            <a:r>
              <a:rPr lang="en-US" b="0" i="0" dirty="0">
                <a:solidFill>
                  <a:schemeClr val="tx2"/>
                </a:solidFill>
                <a:effectLst/>
              </a:rPr>
              <a:t>English Modules:</a:t>
            </a:r>
          </a:p>
          <a:p>
            <a:r>
              <a:rPr lang="en-US" dirty="0">
                <a:solidFill>
                  <a:schemeClr val="tx2"/>
                </a:solidFill>
                <a:hlinkClick r:id="rId3">
                  <a:extLst>
                    <a:ext uri="{A12FA001-AC4F-418D-AE19-62706E023703}">
                      <ahyp:hlinkClr xmlns:ahyp="http://schemas.microsoft.com/office/drawing/2018/hyperlinkcolor" val="tx"/>
                    </a:ext>
                  </a:extLst>
                </a:hlinkClick>
              </a:rPr>
              <a:t>https://www.healthcenterinfo.org/details/?id=2152</a:t>
            </a:r>
            <a:r>
              <a:rPr lang="en-US" dirty="0">
                <a:solidFill>
                  <a:schemeClr val="tx2"/>
                </a:solidFill>
              </a:rPr>
              <a:t> </a:t>
            </a:r>
          </a:p>
          <a:p>
            <a:r>
              <a:rPr lang="en-US" dirty="0">
                <a:solidFill>
                  <a:schemeClr val="tx2"/>
                </a:solidFill>
              </a:rPr>
              <a:t>Spanish Modules: </a:t>
            </a:r>
            <a:r>
              <a:rPr lang="en-US" dirty="0">
                <a:solidFill>
                  <a:schemeClr val="tx2"/>
                </a:solidFill>
                <a:hlinkClick r:id="rId4">
                  <a:extLst>
                    <a:ext uri="{A12FA001-AC4F-418D-AE19-62706E023703}">
                      <ahyp:hlinkClr xmlns:ahyp="http://schemas.microsoft.com/office/drawing/2018/hyperlinkcolor" val="tx"/>
                    </a:ext>
                  </a:extLst>
                </a:hlinkClick>
              </a:rPr>
              <a:t>https://www.healthcenterinfo.org/details/?id=3048</a:t>
            </a:r>
            <a:r>
              <a:rPr lang="en-US" dirty="0">
                <a:solidFill>
                  <a:schemeClr val="tx2"/>
                </a:solidFill>
              </a:rPr>
              <a:t> </a:t>
            </a:r>
            <a:endParaRPr lang="en-US" sz="1400" dirty="0">
              <a:solidFill>
                <a:schemeClr val="tx2"/>
              </a:solidFill>
            </a:endParaRPr>
          </a:p>
        </p:txBody>
      </p:sp>
      <p:pic>
        <p:nvPicPr>
          <p:cNvPr id="11" name="Picture 10" descr="This slide contains a screen shot of a module on Key Financial Performance Indicators.">
            <a:extLst>
              <a:ext uri="{FF2B5EF4-FFF2-40B4-BE49-F238E27FC236}">
                <a16:creationId xmlns:a16="http://schemas.microsoft.com/office/drawing/2014/main" id="{8FA1AE15-BA13-46DE-930C-0C8E57F43FFA}"/>
              </a:ext>
            </a:extLst>
          </p:cNvPr>
          <p:cNvPicPr>
            <a:picLocks noChangeAspect="1"/>
          </p:cNvPicPr>
          <p:nvPr/>
        </p:nvPicPr>
        <p:blipFill rotWithShape="1">
          <a:blip r:embed="rId5"/>
          <a:srcRect l="16875" t="33333" r="50625" b="26667"/>
          <a:stretch/>
        </p:blipFill>
        <p:spPr>
          <a:xfrm>
            <a:off x="3048000" y="4226553"/>
            <a:ext cx="2741826" cy="1898187"/>
          </a:xfrm>
          <a:prstGeom prst="rect">
            <a:avLst/>
          </a:prstGeom>
          <a:ln>
            <a:solidFill>
              <a:schemeClr val="tx1"/>
            </a:solidFill>
          </a:ln>
        </p:spPr>
      </p:pic>
      <p:sp>
        <p:nvSpPr>
          <p:cNvPr id="12" name="TextBox 11">
            <a:extLst>
              <a:ext uri="{FF2B5EF4-FFF2-40B4-BE49-F238E27FC236}">
                <a16:creationId xmlns:a16="http://schemas.microsoft.com/office/drawing/2014/main" id="{7DC86E06-B6C0-4A13-9E51-A9D274B58DFF}"/>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4053174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3FC2BB-E768-4438-987C-DBE7D6E7CFD8}"/>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F220ADF3-6283-4FDB-B905-2A04DBE154FB}"/>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45</a:t>
            </a:fld>
            <a:endParaRPr lang="en-US" dirty="0">
              <a:solidFill>
                <a:schemeClr val="tx2"/>
              </a:solidFill>
            </a:endParaRPr>
          </a:p>
        </p:txBody>
      </p:sp>
      <p:sp>
        <p:nvSpPr>
          <p:cNvPr id="7" name="Title 4">
            <a:extLst>
              <a:ext uri="{FF2B5EF4-FFF2-40B4-BE49-F238E27FC236}">
                <a16:creationId xmlns:a16="http://schemas.microsoft.com/office/drawing/2014/main" id="{8DE80422-B438-4C68-85C3-798D083F5985}"/>
              </a:ext>
            </a:extLst>
          </p:cNvPr>
          <p:cNvSpPr>
            <a:spLocks noGrp="1"/>
          </p:cNvSpPr>
          <p:nvPr>
            <p:ph type="title"/>
          </p:nvPr>
        </p:nvSpPr>
        <p:spPr>
          <a:xfrm>
            <a:off x="838200" y="1553914"/>
            <a:ext cx="5637923" cy="822821"/>
          </a:xfrm>
        </p:spPr>
        <p:txBody>
          <a:bodyPr/>
          <a:lstStyle/>
          <a:p>
            <a:r>
              <a:rPr lang="en-US" sz="3200" dirty="0">
                <a:solidFill>
                  <a:schemeClr val="accent6"/>
                </a:solidFill>
              </a:rPr>
              <a:t>Audit</a:t>
            </a:r>
          </a:p>
        </p:txBody>
      </p:sp>
      <p:sp>
        <p:nvSpPr>
          <p:cNvPr id="8" name="Title 4">
            <a:extLst>
              <a:ext uri="{FF2B5EF4-FFF2-40B4-BE49-F238E27FC236}">
                <a16:creationId xmlns:a16="http://schemas.microsoft.com/office/drawing/2014/main" id="{87B772E3-CD0C-4FEF-93EA-A5BBA094DD87}"/>
              </a:ext>
            </a:extLst>
          </p:cNvPr>
          <p:cNvSpPr txBox="1">
            <a:spLocks/>
          </p:cNvSpPr>
          <p:nvPr/>
        </p:nvSpPr>
        <p:spPr>
          <a:xfrm>
            <a:off x="685800" y="411341"/>
            <a:ext cx="9208689" cy="7466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Financial Oversight</a:t>
            </a:r>
          </a:p>
        </p:txBody>
      </p:sp>
      <p:sp>
        <p:nvSpPr>
          <p:cNvPr id="9" name="Title 4">
            <a:extLst>
              <a:ext uri="{FF2B5EF4-FFF2-40B4-BE49-F238E27FC236}">
                <a16:creationId xmlns:a16="http://schemas.microsoft.com/office/drawing/2014/main" id="{4F163309-0D77-40FA-B6FE-EEAB09E0A367}"/>
              </a:ext>
            </a:extLst>
          </p:cNvPr>
          <p:cNvSpPr txBox="1">
            <a:spLocks/>
          </p:cNvSpPr>
          <p:nvPr/>
        </p:nvSpPr>
        <p:spPr>
          <a:xfrm>
            <a:off x="853440" y="3429000"/>
            <a:ext cx="5637923" cy="822821"/>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sz="3200" dirty="0">
                <a:solidFill>
                  <a:schemeClr val="accent6"/>
                </a:solidFill>
              </a:rPr>
              <a:t>IRS Form 990</a:t>
            </a:r>
          </a:p>
        </p:txBody>
      </p:sp>
      <p:sp>
        <p:nvSpPr>
          <p:cNvPr id="12" name="TextBox 11">
            <a:extLst>
              <a:ext uri="{FF2B5EF4-FFF2-40B4-BE49-F238E27FC236}">
                <a16:creationId xmlns:a16="http://schemas.microsoft.com/office/drawing/2014/main" id="{FC76BC46-8E06-453C-A18E-C5B61BB55EF9}"/>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2518642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B5BE8-11AE-42E0-B2E2-C6AE662F7C63}"/>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C6996F25-0136-4ECB-B510-9E069B96BF4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46</a:t>
            </a:fld>
            <a:endParaRPr lang="en-US" dirty="0">
              <a:solidFill>
                <a:schemeClr val="tx2"/>
              </a:solidFill>
            </a:endParaRPr>
          </a:p>
        </p:txBody>
      </p:sp>
      <p:sp>
        <p:nvSpPr>
          <p:cNvPr id="6" name="Text Placeholder 2">
            <a:extLst>
              <a:ext uri="{FF2B5EF4-FFF2-40B4-BE49-F238E27FC236}">
                <a16:creationId xmlns:a16="http://schemas.microsoft.com/office/drawing/2014/main" id="{B3AA00A8-C075-4450-81BD-AFDB7D32C1EF}"/>
              </a:ext>
            </a:extLst>
          </p:cNvPr>
          <p:cNvSpPr>
            <a:spLocks noGrp="1"/>
          </p:cNvSpPr>
          <p:nvPr>
            <p:ph type="body" sz="quarter" idx="21"/>
          </p:nvPr>
        </p:nvSpPr>
        <p:spPr>
          <a:xfrm>
            <a:off x="780137" y="1457739"/>
            <a:ext cx="10580289" cy="4375150"/>
          </a:xfrm>
        </p:spPr>
        <p:txBody>
          <a:bodyPr>
            <a:normAutofit lnSpcReduction="10000"/>
          </a:bodyPr>
          <a:lstStyle/>
          <a:p>
            <a:r>
              <a:rPr lang="en-US" sz="2800" dirty="0"/>
              <a:t>Just like financial performance, the board is responsible for the oversight of the quality, safety, service, and access to care. </a:t>
            </a:r>
          </a:p>
          <a:p>
            <a:endParaRPr lang="en-US" sz="2800" dirty="0"/>
          </a:p>
          <a:p>
            <a:r>
              <a:rPr lang="en-US" sz="2800" dirty="0"/>
              <a:t>The board:</a:t>
            </a:r>
          </a:p>
          <a:p>
            <a:pPr lvl="1">
              <a:buClr>
                <a:schemeClr val="accent6"/>
              </a:buClr>
              <a:buFont typeface="Courier New" panose="02070309020205020404" pitchFamily="49" charset="0"/>
              <a:buChar char="-"/>
            </a:pPr>
            <a:r>
              <a:rPr lang="en-US" sz="2800" dirty="0">
                <a:solidFill>
                  <a:schemeClr val="tx2"/>
                </a:solidFill>
              </a:rPr>
              <a:t>Sets the tone about the importance of quality</a:t>
            </a:r>
          </a:p>
          <a:p>
            <a:pPr lvl="1">
              <a:buClr>
                <a:schemeClr val="accent6"/>
              </a:buClr>
              <a:buFont typeface="Courier New" panose="02070309020205020404" pitchFamily="49" charset="0"/>
              <a:buChar char="-"/>
            </a:pPr>
            <a:r>
              <a:rPr lang="en-US" sz="2800" dirty="0">
                <a:solidFill>
                  <a:schemeClr val="tx2"/>
                </a:solidFill>
              </a:rPr>
              <a:t>Approves various QI/QA policies </a:t>
            </a:r>
          </a:p>
          <a:p>
            <a:pPr lvl="1">
              <a:buClr>
                <a:schemeClr val="accent6"/>
              </a:buClr>
              <a:buFont typeface="Courier New" panose="02070309020205020404" pitchFamily="49" charset="0"/>
              <a:buChar char="-"/>
            </a:pPr>
            <a:r>
              <a:rPr lang="en-US" sz="2800" dirty="0">
                <a:solidFill>
                  <a:schemeClr val="tx2"/>
                </a:solidFill>
              </a:rPr>
              <a:t>Frequently reviews quality data, discusses benchmarks and corrective action, if warranted </a:t>
            </a:r>
          </a:p>
          <a:p>
            <a:pPr lvl="1">
              <a:buClr>
                <a:schemeClr val="accent6"/>
              </a:buClr>
              <a:buFont typeface="Courier New" panose="02070309020205020404" pitchFamily="49" charset="0"/>
              <a:buChar char="-"/>
            </a:pPr>
            <a:r>
              <a:rPr lang="en-US" sz="2800" dirty="0">
                <a:solidFill>
                  <a:schemeClr val="tx2"/>
                </a:solidFill>
              </a:rPr>
              <a:t>Ensures follow up actions are taken and documented in board minutes</a:t>
            </a:r>
          </a:p>
          <a:p>
            <a:pPr lvl="1">
              <a:buClr>
                <a:schemeClr val="accent6"/>
              </a:buClr>
              <a:buFont typeface="Courier New" panose="02070309020205020404" pitchFamily="49" charset="0"/>
              <a:buChar char="-"/>
            </a:pPr>
            <a:r>
              <a:rPr lang="en-US" sz="2800" dirty="0">
                <a:solidFill>
                  <a:schemeClr val="tx2"/>
                </a:solidFill>
              </a:rPr>
              <a:t>Plays a role in provider credentialing and privileging</a:t>
            </a:r>
            <a:endParaRPr lang="en-US" sz="3200" dirty="0"/>
          </a:p>
          <a:p>
            <a:pPr marL="0" indent="0">
              <a:buNone/>
            </a:pPr>
            <a:endParaRPr lang="en-US" sz="1400" b="1" dirty="0"/>
          </a:p>
        </p:txBody>
      </p:sp>
      <p:sp>
        <p:nvSpPr>
          <p:cNvPr id="7" name="Title 4">
            <a:extLst>
              <a:ext uri="{FF2B5EF4-FFF2-40B4-BE49-F238E27FC236}">
                <a16:creationId xmlns:a16="http://schemas.microsoft.com/office/drawing/2014/main" id="{3DE5683E-0BD6-4642-8FEE-CEC8E713BA97}"/>
              </a:ext>
            </a:extLst>
          </p:cNvPr>
          <p:cNvSpPr>
            <a:spLocks noGrp="1"/>
          </p:cNvSpPr>
          <p:nvPr>
            <p:ph type="title"/>
          </p:nvPr>
        </p:nvSpPr>
        <p:spPr>
          <a:xfrm>
            <a:off x="773511" y="624979"/>
            <a:ext cx="5637923" cy="746621"/>
          </a:xfrm>
        </p:spPr>
        <p:txBody>
          <a:bodyPr/>
          <a:lstStyle/>
          <a:p>
            <a:r>
              <a:rPr lang="en-US" dirty="0"/>
              <a:t>Quality Oversight</a:t>
            </a:r>
          </a:p>
        </p:txBody>
      </p:sp>
    </p:spTree>
    <p:extLst>
      <p:ext uri="{BB962C8B-B14F-4D97-AF65-F5344CB8AC3E}">
        <p14:creationId xmlns:p14="http://schemas.microsoft.com/office/powerpoint/2010/main" val="3649435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A45E37-CE22-4DDE-A48C-806E4AAF3E12}"/>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48095545-791F-4041-A122-55FA1FAD9826}"/>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47</a:t>
            </a:fld>
            <a:endParaRPr lang="en-US" dirty="0">
              <a:solidFill>
                <a:schemeClr val="tx2"/>
              </a:solidFill>
            </a:endParaRPr>
          </a:p>
        </p:txBody>
      </p:sp>
      <p:sp>
        <p:nvSpPr>
          <p:cNvPr id="4" name="Title 3">
            <a:extLst>
              <a:ext uri="{FF2B5EF4-FFF2-40B4-BE49-F238E27FC236}">
                <a16:creationId xmlns:a16="http://schemas.microsoft.com/office/drawing/2014/main" id="{F615DBBA-5A16-47F5-AD82-CAD2B42B6A03}"/>
              </a:ext>
            </a:extLst>
          </p:cNvPr>
          <p:cNvSpPr>
            <a:spLocks noGrp="1"/>
          </p:cNvSpPr>
          <p:nvPr>
            <p:ph type="title"/>
          </p:nvPr>
        </p:nvSpPr>
        <p:spPr/>
        <p:txBody>
          <a:bodyPr/>
          <a:lstStyle/>
          <a:p>
            <a:r>
              <a:rPr lang="en-US" dirty="0"/>
              <a:t>Quality Oversight</a:t>
            </a:r>
          </a:p>
        </p:txBody>
      </p:sp>
      <p:sp>
        <p:nvSpPr>
          <p:cNvPr id="5" name="Text Placeholder 4">
            <a:extLst>
              <a:ext uri="{FF2B5EF4-FFF2-40B4-BE49-F238E27FC236}">
                <a16:creationId xmlns:a16="http://schemas.microsoft.com/office/drawing/2014/main" id="{7131B5CC-CDBF-42ED-83B9-00B84C32C473}"/>
              </a:ext>
            </a:extLst>
          </p:cNvPr>
          <p:cNvSpPr>
            <a:spLocks noGrp="1"/>
          </p:cNvSpPr>
          <p:nvPr>
            <p:ph type="body" sz="quarter" idx="21"/>
          </p:nvPr>
        </p:nvSpPr>
        <p:spPr/>
        <p:txBody>
          <a:bodyPr>
            <a:normAutofit/>
          </a:bodyPr>
          <a:lstStyle/>
          <a:p>
            <a:r>
              <a:rPr lang="en-US" sz="2400" dirty="0"/>
              <a:t>[Insert or use this time to review a Quality report and talk about the data]</a:t>
            </a:r>
          </a:p>
        </p:txBody>
      </p:sp>
      <p:sp>
        <p:nvSpPr>
          <p:cNvPr id="6" name="TextBox 5">
            <a:extLst>
              <a:ext uri="{FF2B5EF4-FFF2-40B4-BE49-F238E27FC236}">
                <a16:creationId xmlns:a16="http://schemas.microsoft.com/office/drawing/2014/main" id="{95CB9569-96C4-47BC-B4E3-EB3611CE8BBD}"/>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2024772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701765-C1E0-4D6C-B3E4-D0DBF80B0EC5}"/>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26735991-528A-470B-833D-0FF8C39144F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48</a:t>
            </a:fld>
            <a:endParaRPr lang="en-US" dirty="0">
              <a:solidFill>
                <a:schemeClr val="tx2"/>
              </a:solidFill>
            </a:endParaRPr>
          </a:p>
        </p:txBody>
      </p:sp>
      <p:sp>
        <p:nvSpPr>
          <p:cNvPr id="4" name="Title 3">
            <a:extLst>
              <a:ext uri="{FF2B5EF4-FFF2-40B4-BE49-F238E27FC236}">
                <a16:creationId xmlns:a16="http://schemas.microsoft.com/office/drawing/2014/main" id="{B9E16365-CA53-468C-9B41-67D159415FFF}"/>
              </a:ext>
            </a:extLst>
          </p:cNvPr>
          <p:cNvSpPr>
            <a:spLocks noGrp="1"/>
          </p:cNvSpPr>
          <p:nvPr>
            <p:ph type="title"/>
          </p:nvPr>
        </p:nvSpPr>
        <p:spPr/>
        <p:txBody>
          <a:bodyPr/>
          <a:lstStyle/>
          <a:p>
            <a:r>
              <a:rPr lang="en-US" dirty="0"/>
              <a:t>Risk Management </a:t>
            </a:r>
          </a:p>
        </p:txBody>
      </p:sp>
      <p:sp>
        <p:nvSpPr>
          <p:cNvPr id="5" name="Text Placeholder 4">
            <a:extLst>
              <a:ext uri="{FF2B5EF4-FFF2-40B4-BE49-F238E27FC236}">
                <a16:creationId xmlns:a16="http://schemas.microsoft.com/office/drawing/2014/main" id="{EC4A3DF7-5328-42E3-A540-681C99C298C4}"/>
              </a:ext>
            </a:extLst>
          </p:cNvPr>
          <p:cNvSpPr>
            <a:spLocks noGrp="1"/>
          </p:cNvSpPr>
          <p:nvPr>
            <p:ph type="body" sz="quarter" idx="21"/>
          </p:nvPr>
        </p:nvSpPr>
        <p:spPr>
          <a:xfrm>
            <a:off x="822960" y="1737222"/>
            <a:ext cx="10580289" cy="4495799"/>
          </a:xfrm>
        </p:spPr>
        <p:txBody>
          <a:bodyPr>
            <a:noAutofit/>
          </a:bodyPr>
          <a:lstStyle/>
          <a:p>
            <a:r>
              <a:rPr lang="en-US" sz="2400" dirty="0"/>
              <a:t>Regular review and approval of the health center’s risk management program </a:t>
            </a:r>
          </a:p>
          <a:p>
            <a:endParaRPr lang="en-US" sz="2400" dirty="0"/>
          </a:p>
          <a:p>
            <a:r>
              <a:rPr lang="en-US" sz="2400" dirty="0"/>
              <a:t>Federal Tort Claims Act (FTCA) Coverage</a:t>
            </a:r>
          </a:p>
          <a:p>
            <a:pPr lvl="1">
              <a:buClr>
                <a:schemeClr val="accent6"/>
              </a:buClr>
              <a:buFont typeface="Courier New" panose="02070309020205020404" pitchFamily="49" charset="0"/>
              <a:buChar char="-"/>
            </a:pPr>
            <a:r>
              <a:rPr lang="en-US" dirty="0">
                <a:solidFill>
                  <a:schemeClr val="tx2"/>
                </a:solidFill>
              </a:rPr>
              <a:t>According to the HRSA website, the Federal Tort Claims Act (FTCA), established in 1946, is the legal mechanism for compensating people who have suffered personal injury due to the negligent or wrongful action of employees of the U.S. government.</a:t>
            </a:r>
          </a:p>
          <a:p>
            <a:pPr lvl="1">
              <a:buClr>
                <a:schemeClr val="accent6"/>
              </a:buClr>
              <a:buFont typeface="Courier New" panose="02070309020205020404" pitchFamily="49" charset="0"/>
              <a:buChar char="-"/>
            </a:pPr>
            <a:r>
              <a:rPr lang="en-US" dirty="0">
                <a:solidFill>
                  <a:schemeClr val="tx2"/>
                </a:solidFill>
              </a:rPr>
              <a:t>Board hears annual risk management update</a:t>
            </a:r>
          </a:p>
          <a:p>
            <a:pPr lvl="1">
              <a:buClr>
                <a:schemeClr val="accent6"/>
              </a:buClr>
              <a:buFont typeface="Courier New" panose="02070309020205020404" pitchFamily="49" charset="0"/>
              <a:buChar char="-"/>
            </a:pPr>
            <a:r>
              <a:rPr lang="en-US" dirty="0">
                <a:solidFill>
                  <a:schemeClr val="tx2"/>
                </a:solidFill>
              </a:rPr>
              <a:t>Keeps QI/QA policies updated</a:t>
            </a:r>
          </a:p>
          <a:p>
            <a:pPr lvl="1">
              <a:buClr>
                <a:schemeClr val="accent6"/>
              </a:buClr>
              <a:buFont typeface="Courier New" panose="02070309020205020404" pitchFamily="49" charset="0"/>
              <a:buChar char="-"/>
            </a:pPr>
            <a:r>
              <a:rPr lang="en-US" dirty="0">
                <a:solidFill>
                  <a:schemeClr val="tx2"/>
                </a:solidFill>
              </a:rPr>
              <a:t>Hears regular reports, documented in minutes</a:t>
            </a:r>
          </a:p>
        </p:txBody>
      </p:sp>
    </p:spTree>
    <p:extLst>
      <p:ext uri="{BB962C8B-B14F-4D97-AF65-F5344CB8AC3E}">
        <p14:creationId xmlns:p14="http://schemas.microsoft.com/office/powerpoint/2010/main" val="3421042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701765-C1E0-4D6C-B3E4-D0DBF80B0EC5}"/>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26735991-528A-470B-833D-0FF8C39144F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49</a:t>
            </a:fld>
            <a:endParaRPr lang="en-US" dirty="0">
              <a:solidFill>
                <a:schemeClr val="tx2"/>
              </a:solidFill>
            </a:endParaRPr>
          </a:p>
        </p:txBody>
      </p:sp>
      <p:sp>
        <p:nvSpPr>
          <p:cNvPr id="4" name="Title 3">
            <a:extLst>
              <a:ext uri="{FF2B5EF4-FFF2-40B4-BE49-F238E27FC236}">
                <a16:creationId xmlns:a16="http://schemas.microsoft.com/office/drawing/2014/main" id="{B9E16365-CA53-468C-9B41-67D159415FFF}"/>
              </a:ext>
            </a:extLst>
          </p:cNvPr>
          <p:cNvSpPr>
            <a:spLocks noGrp="1"/>
          </p:cNvSpPr>
          <p:nvPr>
            <p:ph type="title"/>
          </p:nvPr>
        </p:nvSpPr>
        <p:spPr/>
        <p:txBody>
          <a:bodyPr/>
          <a:lstStyle/>
          <a:p>
            <a:r>
              <a:rPr lang="en-US" dirty="0"/>
              <a:t>Risk Management </a:t>
            </a:r>
          </a:p>
        </p:txBody>
      </p:sp>
      <p:sp>
        <p:nvSpPr>
          <p:cNvPr id="5" name="Text Placeholder 4">
            <a:extLst>
              <a:ext uri="{FF2B5EF4-FFF2-40B4-BE49-F238E27FC236}">
                <a16:creationId xmlns:a16="http://schemas.microsoft.com/office/drawing/2014/main" id="{EC4A3DF7-5328-42E3-A540-681C99C298C4}"/>
              </a:ext>
            </a:extLst>
          </p:cNvPr>
          <p:cNvSpPr>
            <a:spLocks noGrp="1"/>
          </p:cNvSpPr>
          <p:nvPr>
            <p:ph type="body" sz="quarter" idx="21"/>
          </p:nvPr>
        </p:nvSpPr>
        <p:spPr>
          <a:xfrm>
            <a:off x="851452" y="1832889"/>
            <a:ext cx="10580289" cy="2946474"/>
          </a:xfrm>
        </p:spPr>
        <p:txBody>
          <a:bodyPr>
            <a:noAutofit/>
          </a:bodyPr>
          <a:lstStyle/>
          <a:p>
            <a:r>
              <a:rPr lang="en-US" sz="2400" dirty="0"/>
              <a:t>[Insert or use this time to review a Risk Management plan and talk about the data]</a:t>
            </a:r>
          </a:p>
        </p:txBody>
      </p:sp>
      <p:sp>
        <p:nvSpPr>
          <p:cNvPr id="6" name="TextBox 5">
            <a:extLst>
              <a:ext uri="{FF2B5EF4-FFF2-40B4-BE49-F238E27FC236}">
                <a16:creationId xmlns:a16="http://schemas.microsoft.com/office/drawing/2014/main" id="{E86B9B6D-CC98-4AFD-8A20-A0F9CA69EDD9}"/>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88464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0DCF4B-CB29-4E9A-97CB-5E3822274171}"/>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D1F7778D-DBF4-4F08-A53A-89B64A45D30B}"/>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a:t>
            </a:fld>
            <a:endParaRPr lang="en-US" dirty="0">
              <a:solidFill>
                <a:schemeClr val="tx2"/>
              </a:solidFill>
            </a:endParaRPr>
          </a:p>
        </p:txBody>
      </p:sp>
      <p:pic>
        <p:nvPicPr>
          <p:cNvPr id="6" name="Picture 5" descr="The slide includes two pictures. One is of Dr. Geiger and Dr. Hatch during construction of the Delta Center, and the other is of Columbia Point Health Center in Boston.">
            <a:extLst>
              <a:ext uri="{FF2B5EF4-FFF2-40B4-BE49-F238E27FC236}">
                <a16:creationId xmlns:a16="http://schemas.microsoft.com/office/drawing/2014/main" id="{4D69703B-5087-438B-965D-79AA78C5F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759921"/>
            <a:ext cx="4174868" cy="2797785"/>
          </a:xfrm>
          <a:prstGeom prst="rect">
            <a:avLst/>
          </a:prstGeom>
        </p:spPr>
      </p:pic>
      <p:sp>
        <p:nvSpPr>
          <p:cNvPr id="7" name="TextBox 6">
            <a:extLst>
              <a:ext uri="{FF2B5EF4-FFF2-40B4-BE49-F238E27FC236}">
                <a16:creationId xmlns:a16="http://schemas.microsoft.com/office/drawing/2014/main" id="{8222294A-5B92-4331-8B22-466607D0983E}"/>
              </a:ext>
            </a:extLst>
          </p:cNvPr>
          <p:cNvSpPr txBox="1"/>
          <p:nvPr/>
        </p:nvSpPr>
        <p:spPr>
          <a:xfrm>
            <a:off x="1059923" y="5657790"/>
            <a:ext cx="4658446" cy="646331"/>
          </a:xfrm>
          <a:prstGeom prst="rect">
            <a:avLst/>
          </a:prstGeom>
          <a:noFill/>
        </p:spPr>
        <p:txBody>
          <a:bodyPr wrap="square" rtlCol="0">
            <a:spAutoFit/>
          </a:bodyPr>
          <a:lstStyle/>
          <a:p>
            <a:r>
              <a:rPr lang="en-US" dirty="0">
                <a:solidFill>
                  <a:schemeClr val="tx2"/>
                </a:solidFill>
              </a:rPr>
              <a:t>Dr. H. Jack Geiger and Dr. John W. Hatch during construction of the Delta Health Center </a:t>
            </a:r>
          </a:p>
        </p:txBody>
      </p:sp>
      <p:pic>
        <p:nvPicPr>
          <p:cNvPr id="8" name="Picture 7" descr="The slide includes two pictures. One is of Dr. Geiger and Dr. Hatch during construction of the Delta Center, and the other is of Columbia Point Health Center in Boston.">
            <a:extLst>
              <a:ext uri="{FF2B5EF4-FFF2-40B4-BE49-F238E27FC236}">
                <a16:creationId xmlns:a16="http://schemas.microsoft.com/office/drawing/2014/main" id="{A027ADF4-C37E-4DEB-AC10-8CD6607F27FD}"/>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b="2821"/>
          <a:stretch/>
        </p:blipFill>
        <p:spPr>
          <a:xfrm>
            <a:off x="6797934" y="2830914"/>
            <a:ext cx="4198619" cy="2784214"/>
          </a:xfrm>
          <a:prstGeom prst="rect">
            <a:avLst/>
          </a:prstGeom>
        </p:spPr>
      </p:pic>
      <p:sp>
        <p:nvSpPr>
          <p:cNvPr id="9" name="TextBox 8">
            <a:extLst>
              <a:ext uri="{FF2B5EF4-FFF2-40B4-BE49-F238E27FC236}">
                <a16:creationId xmlns:a16="http://schemas.microsoft.com/office/drawing/2014/main" id="{080D5B0B-244C-4106-8E1D-AB60820B0B92}"/>
              </a:ext>
            </a:extLst>
          </p:cNvPr>
          <p:cNvSpPr txBox="1"/>
          <p:nvPr/>
        </p:nvSpPr>
        <p:spPr>
          <a:xfrm>
            <a:off x="6574019" y="5672289"/>
            <a:ext cx="4254000" cy="646331"/>
          </a:xfrm>
          <a:prstGeom prst="rect">
            <a:avLst/>
          </a:prstGeom>
          <a:noFill/>
        </p:spPr>
        <p:txBody>
          <a:bodyPr wrap="square" rtlCol="0">
            <a:spAutoFit/>
          </a:bodyPr>
          <a:lstStyle/>
          <a:p>
            <a:pPr algn="ctr"/>
            <a:r>
              <a:rPr lang="en-US" dirty="0">
                <a:solidFill>
                  <a:schemeClr val="tx2"/>
                </a:solidFill>
              </a:rPr>
              <a:t>Columbia Point Health Center in the Dorchester neighborhood of Boston</a:t>
            </a:r>
          </a:p>
        </p:txBody>
      </p:sp>
      <p:sp>
        <p:nvSpPr>
          <p:cNvPr id="10" name="Title 3">
            <a:extLst>
              <a:ext uri="{FF2B5EF4-FFF2-40B4-BE49-F238E27FC236}">
                <a16:creationId xmlns:a16="http://schemas.microsoft.com/office/drawing/2014/main" id="{BBA55DA3-F681-44D5-BF3D-EC486DD0D9CD}"/>
              </a:ext>
            </a:extLst>
          </p:cNvPr>
          <p:cNvSpPr txBox="1">
            <a:spLocks/>
          </p:cNvSpPr>
          <p:nvPr/>
        </p:nvSpPr>
        <p:spPr>
          <a:xfrm>
            <a:off x="457200" y="246795"/>
            <a:ext cx="9284889" cy="1475672"/>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History of the Health Center and the Health Center Movement</a:t>
            </a:r>
          </a:p>
        </p:txBody>
      </p:sp>
      <p:sp>
        <p:nvSpPr>
          <p:cNvPr id="11" name="TextBox 10">
            <a:extLst>
              <a:ext uri="{FF2B5EF4-FFF2-40B4-BE49-F238E27FC236}">
                <a16:creationId xmlns:a16="http://schemas.microsoft.com/office/drawing/2014/main" id="{B381CEC6-F17D-4A14-A806-1DB0AA5DC2EF}"/>
              </a:ext>
            </a:extLst>
          </p:cNvPr>
          <p:cNvSpPr txBox="1"/>
          <p:nvPr/>
        </p:nvSpPr>
        <p:spPr>
          <a:xfrm>
            <a:off x="478019" y="1717974"/>
            <a:ext cx="6096000" cy="584775"/>
          </a:xfrm>
          <a:prstGeom prst="rect">
            <a:avLst/>
          </a:prstGeom>
          <a:noFill/>
        </p:spPr>
        <p:txBody>
          <a:bodyPr wrap="square">
            <a:spAutoFit/>
          </a:bodyPr>
          <a:lstStyle/>
          <a:p>
            <a:pPr marL="0" indent="0">
              <a:buFont typeface="Arial" panose="020B0604020202020204" pitchFamily="34" charset="0"/>
              <a:buNone/>
            </a:pPr>
            <a:r>
              <a:rPr lang="en-US" sz="3200" b="1" dirty="0">
                <a:solidFill>
                  <a:schemeClr val="accent6"/>
                </a:solidFill>
              </a:rPr>
              <a:t>The Health Center Movement</a:t>
            </a:r>
          </a:p>
        </p:txBody>
      </p:sp>
    </p:spTree>
    <p:extLst>
      <p:ext uri="{BB962C8B-B14F-4D97-AF65-F5344CB8AC3E}">
        <p14:creationId xmlns:p14="http://schemas.microsoft.com/office/powerpoint/2010/main" val="2626828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59FF8A-9D79-4AF8-8720-EF605CA95C62}"/>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DE4BCA8F-B11C-4A57-A701-9A5E666403D3}"/>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50</a:t>
            </a:fld>
            <a:endParaRPr lang="en-US" dirty="0">
              <a:solidFill>
                <a:schemeClr val="tx2"/>
              </a:solidFill>
            </a:endParaRPr>
          </a:p>
        </p:txBody>
      </p:sp>
      <p:sp>
        <p:nvSpPr>
          <p:cNvPr id="4" name="Title 3">
            <a:extLst>
              <a:ext uri="{FF2B5EF4-FFF2-40B4-BE49-F238E27FC236}">
                <a16:creationId xmlns:a16="http://schemas.microsoft.com/office/drawing/2014/main" id="{03F1E312-E4DB-4493-92E5-0604F2AAA123}"/>
              </a:ext>
            </a:extLst>
          </p:cNvPr>
          <p:cNvSpPr>
            <a:spLocks noGrp="1"/>
          </p:cNvSpPr>
          <p:nvPr>
            <p:ph type="title"/>
          </p:nvPr>
        </p:nvSpPr>
        <p:spPr/>
        <p:txBody>
          <a:bodyPr/>
          <a:lstStyle/>
          <a:p>
            <a:r>
              <a:rPr lang="en-US" dirty="0"/>
              <a:t>Corporate Compliance</a:t>
            </a:r>
          </a:p>
        </p:txBody>
      </p:sp>
      <p:sp>
        <p:nvSpPr>
          <p:cNvPr id="5" name="Text Placeholder 4">
            <a:extLst>
              <a:ext uri="{FF2B5EF4-FFF2-40B4-BE49-F238E27FC236}">
                <a16:creationId xmlns:a16="http://schemas.microsoft.com/office/drawing/2014/main" id="{4BF462DB-F02D-4631-8773-149BC87E603E}"/>
              </a:ext>
            </a:extLst>
          </p:cNvPr>
          <p:cNvSpPr>
            <a:spLocks noGrp="1"/>
          </p:cNvSpPr>
          <p:nvPr>
            <p:ph type="body" sz="quarter" idx="21"/>
          </p:nvPr>
        </p:nvSpPr>
        <p:spPr/>
        <p:txBody>
          <a:bodyPr>
            <a:normAutofit/>
          </a:bodyPr>
          <a:lstStyle/>
          <a:p>
            <a:r>
              <a:rPr lang="en-US" sz="2400" dirty="0"/>
              <a:t>Compliance Officer Name: ________________</a:t>
            </a:r>
          </a:p>
          <a:p>
            <a:endParaRPr lang="en-US" sz="2400" dirty="0"/>
          </a:p>
          <a:p>
            <a:r>
              <a:rPr lang="en-US" sz="2400" dirty="0"/>
              <a:t>[Describe frequency with which Compliance Officer reports to the board]</a:t>
            </a:r>
          </a:p>
        </p:txBody>
      </p:sp>
      <p:sp>
        <p:nvSpPr>
          <p:cNvPr id="6" name="TextBox 5">
            <a:extLst>
              <a:ext uri="{FF2B5EF4-FFF2-40B4-BE49-F238E27FC236}">
                <a16:creationId xmlns:a16="http://schemas.microsoft.com/office/drawing/2014/main" id="{080B31F1-5735-461F-9E85-91633F757424}"/>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156995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517BBF-8C7B-4FA3-B2BB-C4378154D836}"/>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2106A52-B009-488C-B351-55416E9C775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51</a:t>
            </a:fld>
            <a:endParaRPr lang="en-US" dirty="0">
              <a:solidFill>
                <a:schemeClr val="tx2"/>
              </a:solidFill>
            </a:endParaRPr>
          </a:p>
        </p:txBody>
      </p:sp>
      <p:sp>
        <p:nvSpPr>
          <p:cNvPr id="6" name="Title 1">
            <a:extLst>
              <a:ext uri="{FF2B5EF4-FFF2-40B4-BE49-F238E27FC236}">
                <a16:creationId xmlns:a16="http://schemas.microsoft.com/office/drawing/2014/main" id="{BCFC4AFF-004F-479D-A984-4F84884A6EC4}"/>
              </a:ext>
            </a:extLst>
          </p:cNvPr>
          <p:cNvSpPr>
            <a:spLocks noGrp="1"/>
          </p:cNvSpPr>
          <p:nvPr>
            <p:ph type="title"/>
          </p:nvPr>
        </p:nvSpPr>
        <p:spPr>
          <a:xfrm>
            <a:off x="838200" y="365126"/>
            <a:ext cx="10515600" cy="730430"/>
          </a:xfrm>
        </p:spPr>
        <p:txBody>
          <a:bodyPr>
            <a:normAutofit/>
          </a:bodyPr>
          <a:lstStyle/>
          <a:p>
            <a:r>
              <a:rPr lang="en-US" sz="4800" b="1" dirty="0">
                <a:solidFill>
                  <a:schemeClr val="tx2"/>
                </a:solidFill>
                <a:ea typeface="Tahoma" charset="0"/>
                <a:cs typeface="Tahoma" charset="0"/>
              </a:rPr>
              <a:t>Questions and Answers</a:t>
            </a:r>
          </a:p>
        </p:txBody>
      </p:sp>
      <p:sp>
        <p:nvSpPr>
          <p:cNvPr id="7" name="Content Placeholder 2">
            <a:extLst>
              <a:ext uri="{FF2B5EF4-FFF2-40B4-BE49-F238E27FC236}">
                <a16:creationId xmlns:a16="http://schemas.microsoft.com/office/drawing/2014/main" id="{DA30C867-DDE4-41C3-86AE-3330ED6CF38D}"/>
              </a:ext>
            </a:extLst>
          </p:cNvPr>
          <p:cNvSpPr txBox="1">
            <a:spLocks/>
          </p:cNvSpPr>
          <p:nvPr/>
        </p:nvSpPr>
        <p:spPr>
          <a:xfrm>
            <a:off x="838200" y="1825625"/>
            <a:ext cx="7391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What questions do you have that we can answer now or in the future?</a:t>
            </a:r>
          </a:p>
          <a:p>
            <a:endParaRPr lang="en-US">
              <a:solidFill>
                <a:schemeClr val="tx2"/>
              </a:solidFill>
            </a:endParaRPr>
          </a:p>
          <a:p>
            <a:r>
              <a:rPr lang="en-US">
                <a:solidFill>
                  <a:schemeClr val="tx2"/>
                </a:solidFill>
              </a:rPr>
              <a:t>Feel free to email or call us with questions between our sessions!</a:t>
            </a:r>
          </a:p>
          <a:p>
            <a:pPr lvl="1">
              <a:buClr>
                <a:schemeClr val="accent6"/>
              </a:buClr>
              <a:buFont typeface="Courier New" panose="02070309020205020404" pitchFamily="49" charset="0"/>
              <a:buChar char="-"/>
            </a:pPr>
            <a:r>
              <a:rPr lang="en-US" sz="2800">
                <a:solidFill>
                  <a:schemeClr val="tx2"/>
                </a:solidFill>
              </a:rPr>
              <a:t>[insert Email addresses]</a:t>
            </a:r>
          </a:p>
          <a:p>
            <a:pPr lvl="1">
              <a:buClr>
                <a:schemeClr val="accent6"/>
              </a:buClr>
              <a:buFont typeface="Courier New" panose="02070309020205020404" pitchFamily="49" charset="0"/>
              <a:buChar char="-"/>
            </a:pPr>
            <a:r>
              <a:rPr lang="en-US" sz="2800">
                <a:solidFill>
                  <a:schemeClr val="tx2"/>
                </a:solidFill>
              </a:rPr>
              <a:t>[insert Phone numbers]</a:t>
            </a:r>
            <a:endParaRPr lang="en-US" sz="2800" dirty="0">
              <a:solidFill>
                <a:schemeClr val="tx2"/>
              </a:solidFill>
            </a:endParaRPr>
          </a:p>
        </p:txBody>
      </p:sp>
      <p:pic>
        <p:nvPicPr>
          <p:cNvPr id="8" name="Picture 4" descr="Question Mark, Note, Duplicate, Request">
            <a:extLst>
              <a:ext uri="{FF2B5EF4-FFF2-40B4-BE49-F238E27FC236}">
                <a16:creationId xmlns:a16="http://schemas.microsoft.com/office/drawing/2014/main" id="{AF0991C5-8B8E-4B34-9FE5-4EA0361B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37160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0EEF5-790F-4E5D-B4CC-80F6A1169043}"/>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031623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4B7B-86EA-0F46-A0DC-A03A75BF8015}"/>
              </a:ext>
            </a:extLst>
          </p:cNvPr>
          <p:cNvSpPr>
            <a:spLocks noGrp="1"/>
          </p:cNvSpPr>
          <p:nvPr>
            <p:ph type="title"/>
          </p:nvPr>
        </p:nvSpPr>
        <p:spPr>
          <a:xfrm>
            <a:off x="6626" y="2104951"/>
            <a:ext cx="5637923" cy="1475672"/>
          </a:xfrm>
        </p:spPr>
        <p:txBody>
          <a:bodyPr/>
          <a:lstStyle/>
          <a:p>
            <a:r>
              <a:rPr lang="en-US" sz="3600" dirty="0">
                <a:solidFill>
                  <a:schemeClr val="bg2"/>
                </a:solidFill>
              </a:rPr>
              <a:t>Session 3:</a:t>
            </a:r>
            <a:br>
              <a:rPr lang="en-US" sz="3600" dirty="0">
                <a:solidFill>
                  <a:schemeClr val="bg2"/>
                </a:solidFill>
              </a:rPr>
            </a:br>
            <a:r>
              <a:rPr lang="en-US" sz="3600" dirty="0">
                <a:solidFill>
                  <a:schemeClr val="bg2"/>
                </a:solidFill>
              </a:rPr>
              <a:t>Learning More about Healthcare and Key Issues</a:t>
            </a:r>
          </a:p>
        </p:txBody>
      </p:sp>
      <p:sp>
        <p:nvSpPr>
          <p:cNvPr id="3" name="Text Placeholder 2">
            <a:extLst>
              <a:ext uri="{FF2B5EF4-FFF2-40B4-BE49-F238E27FC236}">
                <a16:creationId xmlns:a16="http://schemas.microsoft.com/office/drawing/2014/main" id="{553DD79A-0DA2-ED4B-B60A-EE3F2E83A12B}"/>
              </a:ext>
            </a:extLst>
          </p:cNvPr>
          <p:cNvSpPr>
            <a:spLocks noGrp="1"/>
          </p:cNvSpPr>
          <p:nvPr>
            <p:ph type="body" sz="quarter" idx="21"/>
          </p:nvPr>
        </p:nvSpPr>
        <p:spPr>
          <a:xfrm>
            <a:off x="5902113" y="1524000"/>
            <a:ext cx="4667171" cy="4038600"/>
          </a:xfrm>
        </p:spPr>
        <p:txBody>
          <a:bodyPr>
            <a:normAutofit/>
          </a:bodyPr>
          <a:lstStyle/>
          <a:p>
            <a:r>
              <a:rPr lang="en-US" sz="2800" dirty="0"/>
              <a:t>Strategic Plan</a:t>
            </a:r>
          </a:p>
          <a:p>
            <a:r>
              <a:rPr lang="en-US" sz="2800" dirty="0"/>
              <a:t>Additional issues impacting the Center’s internal and external environment</a:t>
            </a:r>
          </a:p>
          <a:p>
            <a:r>
              <a:rPr lang="en-US" sz="2800" dirty="0"/>
              <a:t>COVID-19 impact on our Health Center </a:t>
            </a:r>
          </a:p>
          <a:p>
            <a:r>
              <a:rPr lang="en-US" sz="2800" dirty="0"/>
              <a:t>Strategic Thinking and Discussion </a:t>
            </a:r>
          </a:p>
          <a:p>
            <a:endParaRPr lang="en-US" sz="2800" dirty="0"/>
          </a:p>
        </p:txBody>
      </p:sp>
      <p:sp>
        <p:nvSpPr>
          <p:cNvPr id="4" name="Slide Number Placeholder 3">
            <a:extLst>
              <a:ext uri="{FF2B5EF4-FFF2-40B4-BE49-F238E27FC236}">
                <a16:creationId xmlns:a16="http://schemas.microsoft.com/office/drawing/2014/main" id="{BB26EF2F-6E66-3A49-A850-69D0FEF6A90B}"/>
              </a:ext>
            </a:extLst>
          </p:cNvPr>
          <p:cNvSpPr>
            <a:spLocks noGrp="1"/>
          </p:cNvSpPr>
          <p:nvPr>
            <p:ph type="sldNum" sz="quarter" idx="4"/>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52</a:t>
            </a:fld>
            <a:endParaRPr lang="en-US" dirty="0">
              <a:solidFill>
                <a:schemeClr val="tx2"/>
              </a:solidFill>
            </a:endParaRPr>
          </a:p>
        </p:txBody>
      </p:sp>
    </p:spTree>
    <p:extLst>
      <p:ext uri="{BB962C8B-B14F-4D97-AF65-F5344CB8AC3E}">
        <p14:creationId xmlns:p14="http://schemas.microsoft.com/office/powerpoint/2010/main" val="1385557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33B512-3317-407D-9DF8-56041C37DD04}"/>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91014489-6C01-4461-954A-8826CE089691}"/>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53</a:t>
            </a:fld>
            <a:endParaRPr lang="en-US" dirty="0">
              <a:solidFill>
                <a:schemeClr val="tx2"/>
              </a:solidFill>
            </a:endParaRPr>
          </a:p>
        </p:txBody>
      </p:sp>
      <p:sp>
        <p:nvSpPr>
          <p:cNvPr id="6" name="Title 4">
            <a:extLst>
              <a:ext uri="{FF2B5EF4-FFF2-40B4-BE49-F238E27FC236}">
                <a16:creationId xmlns:a16="http://schemas.microsoft.com/office/drawing/2014/main" id="{017959E1-60F0-4D58-A6E2-4383540FCB2E}"/>
              </a:ext>
            </a:extLst>
          </p:cNvPr>
          <p:cNvSpPr>
            <a:spLocks noGrp="1"/>
          </p:cNvSpPr>
          <p:nvPr>
            <p:ph type="title"/>
          </p:nvPr>
        </p:nvSpPr>
        <p:spPr>
          <a:xfrm>
            <a:off x="773511" y="624979"/>
            <a:ext cx="6598250" cy="746621"/>
          </a:xfrm>
        </p:spPr>
        <p:txBody>
          <a:bodyPr/>
          <a:lstStyle/>
          <a:p>
            <a:r>
              <a:rPr lang="en-US" dirty="0"/>
              <a:t>Strategic Plan</a:t>
            </a:r>
          </a:p>
        </p:txBody>
      </p:sp>
      <p:sp>
        <p:nvSpPr>
          <p:cNvPr id="7" name="Text Placeholder 5">
            <a:extLst>
              <a:ext uri="{FF2B5EF4-FFF2-40B4-BE49-F238E27FC236}">
                <a16:creationId xmlns:a16="http://schemas.microsoft.com/office/drawing/2014/main" id="{BBB27429-A7FD-4E72-ACB4-F587C71E879A}"/>
              </a:ext>
            </a:extLst>
          </p:cNvPr>
          <p:cNvSpPr>
            <a:spLocks noGrp="1"/>
          </p:cNvSpPr>
          <p:nvPr>
            <p:ph type="body" sz="quarter" idx="21"/>
          </p:nvPr>
        </p:nvSpPr>
        <p:spPr>
          <a:xfrm>
            <a:off x="763572" y="1705471"/>
            <a:ext cx="10580289" cy="4527550"/>
          </a:xfrm>
        </p:spPr>
        <p:txBody>
          <a:bodyPr>
            <a:normAutofit lnSpcReduction="10000"/>
          </a:bodyPr>
          <a:lstStyle/>
          <a:p>
            <a:r>
              <a:rPr lang="en-US" sz="2800" dirty="0"/>
              <a:t>Current plan developed in ____________ and most recently updated in __________</a:t>
            </a:r>
          </a:p>
          <a:p>
            <a:endParaRPr lang="en-US" sz="2800" dirty="0"/>
          </a:p>
          <a:p>
            <a:r>
              <a:rPr lang="en-US" sz="2800" dirty="0"/>
              <a:t>The current plan was informed by a community needs assessment conducted in _______</a:t>
            </a:r>
          </a:p>
          <a:p>
            <a:endParaRPr lang="en-US" sz="2800" dirty="0"/>
          </a:p>
          <a:p>
            <a:r>
              <a:rPr lang="en-US" sz="2800" dirty="0"/>
              <a:t>Plan includes</a:t>
            </a:r>
          </a:p>
          <a:p>
            <a:pPr lvl="1">
              <a:buClr>
                <a:schemeClr val="accent6"/>
              </a:buClr>
              <a:buFont typeface="Courier New" panose="02070309020205020404" pitchFamily="49" charset="0"/>
              <a:buChar char="-"/>
            </a:pPr>
            <a:r>
              <a:rPr lang="en-US" sz="2800" dirty="0">
                <a:solidFill>
                  <a:schemeClr val="tx2"/>
                </a:solidFill>
              </a:rPr>
              <a:t>[insert priorities]</a:t>
            </a:r>
          </a:p>
          <a:p>
            <a:pPr lvl="1"/>
            <a:endParaRPr lang="en-US" sz="2800" dirty="0">
              <a:solidFill>
                <a:schemeClr val="tx2"/>
              </a:solidFill>
            </a:endParaRPr>
          </a:p>
          <a:p>
            <a:r>
              <a:rPr lang="en-US" sz="2800" dirty="0"/>
              <a:t>The board [insert how the board provides oversight – e.g., receives quarterly updates, reviews a dashboard of progress, etc.]</a:t>
            </a:r>
          </a:p>
          <a:p>
            <a:pPr marL="0" indent="0">
              <a:buNone/>
            </a:pPr>
            <a:endParaRPr lang="en-US" sz="2800" dirty="0"/>
          </a:p>
        </p:txBody>
      </p:sp>
      <p:sp>
        <p:nvSpPr>
          <p:cNvPr id="8" name="TextBox 7">
            <a:extLst>
              <a:ext uri="{FF2B5EF4-FFF2-40B4-BE49-F238E27FC236}">
                <a16:creationId xmlns:a16="http://schemas.microsoft.com/office/drawing/2014/main" id="{96BBE699-FC00-48B2-B9E4-75D5D3C51E9F}"/>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210691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A12D6B-73D1-4464-81B5-2DC09F8C87A1}"/>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54</a:t>
            </a:fld>
            <a:endParaRPr lang="en-US" dirty="0">
              <a:solidFill>
                <a:schemeClr val="tx2"/>
              </a:solidFill>
            </a:endParaRPr>
          </a:p>
        </p:txBody>
      </p:sp>
      <p:sp>
        <p:nvSpPr>
          <p:cNvPr id="4" name="Title 3">
            <a:extLst>
              <a:ext uri="{FF2B5EF4-FFF2-40B4-BE49-F238E27FC236}">
                <a16:creationId xmlns:a16="http://schemas.microsoft.com/office/drawing/2014/main" id="{A77385ED-E8A2-4E09-9A6F-E890822AB4C5}"/>
              </a:ext>
            </a:extLst>
          </p:cNvPr>
          <p:cNvSpPr>
            <a:spLocks noGrp="1"/>
          </p:cNvSpPr>
          <p:nvPr>
            <p:ph type="title"/>
          </p:nvPr>
        </p:nvSpPr>
        <p:spPr>
          <a:xfrm>
            <a:off x="609600" y="1049153"/>
            <a:ext cx="9284889" cy="1475672"/>
          </a:xfrm>
        </p:spPr>
        <p:txBody>
          <a:bodyPr/>
          <a:lstStyle/>
          <a:p>
            <a:r>
              <a:rPr lang="en-US" dirty="0"/>
              <a:t>Internal or External Issues Impacting Our Health Center</a:t>
            </a:r>
          </a:p>
        </p:txBody>
      </p:sp>
      <p:sp>
        <p:nvSpPr>
          <p:cNvPr id="5" name="Text Placeholder 4">
            <a:extLst>
              <a:ext uri="{FF2B5EF4-FFF2-40B4-BE49-F238E27FC236}">
                <a16:creationId xmlns:a16="http://schemas.microsoft.com/office/drawing/2014/main" id="{F6597AF7-5A30-4F00-A2E3-CACA638EAA9D}"/>
              </a:ext>
            </a:extLst>
          </p:cNvPr>
          <p:cNvSpPr>
            <a:spLocks noGrp="1"/>
          </p:cNvSpPr>
          <p:nvPr>
            <p:ph type="body" sz="quarter" idx="21"/>
          </p:nvPr>
        </p:nvSpPr>
        <p:spPr>
          <a:xfrm>
            <a:off x="773511" y="2546717"/>
            <a:ext cx="5017689" cy="2946474"/>
          </a:xfrm>
        </p:spPr>
        <p:txBody>
          <a:bodyPr>
            <a:normAutofit lnSpcReduction="10000"/>
          </a:bodyPr>
          <a:lstStyle/>
          <a:p>
            <a:r>
              <a:rPr lang="en-US" sz="2400" dirty="0"/>
              <a:t>Internal</a:t>
            </a:r>
          </a:p>
          <a:p>
            <a:pPr lvl="1"/>
            <a:r>
              <a:rPr lang="en-US" sz="2200" dirty="0">
                <a:solidFill>
                  <a:schemeClr val="tx2"/>
                </a:solidFill>
              </a:rPr>
              <a:t>Recruitment and retention </a:t>
            </a:r>
          </a:p>
          <a:p>
            <a:pPr lvl="1"/>
            <a:r>
              <a:rPr lang="en-US" sz="2200" dirty="0">
                <a:solidFill>
                  <a:schemeClr val="tx2"/>
                </a:solidFill>
              </a:rPr>
              <a:t>Training</a:t>
            </a:r>
          </a:p>
          <a:p>
            <a:pPr lvl="1"/>
            <a:r>
              <a:rPr lang="en-US" sz="2200" dirty="0">
                <a:solidFill>
                  <a:schemeClr val="tx2"/>
                </a:solidFill>
              </a:rPr>
              <a:t>Workforce Development</a:t>
            </a:r>
          </a:p>
          <a:p>
            <a:pPr lvl="1"/>
            <a:r>
              <a:rPr lang="en-US" sz="2200" dirty="0">
                <a:solidFill>
                  <a:schemeClr val="tx2"/>
                </a:solidFill>
              </a:rPr>
              <a:t>Funding Resources</a:t>
            </a:r>
          </a:p>
          <a:p>
            <a:pPr lvl="1"/>
            <a:r>
              <a:rPr lang="en-US" sz="2200" dirty="0">
                <a:solidFill>
                  <a:schemeClr val="tx2"/>
                </a:solidFill>
              </a:rPr>
              <a:t>Need for new strategic vision</a:t>
            </a:r>
          </a:p>
          <a:p>
            <a:pPr lvl="1"/>
            <a:r>
              <a:rPr lang="en-US" sz="2200" dirty="0">
                <a:solidFill>
                  <a:schemeClr val="tx2"/>
                </a:solidFill>
              </a:rPr>
              <a:t>[insert issues relevant to your center]</a:t>
            </a:r>
          </a:p>
        </p:txBody>
      </p:sp>
      <p:sp>
        <p:nvSpPr>
          <p:cNvPr id="2" name="Footer Placeholder 1">
            <a:extLst>
              <a:ext uri="{FF2B5EF4-FFF2-40B4-BE49-F238E27FC236}">
                <a16:creationId xmlns:a16="http://schemas.microsoft.com/office/drawing/2014/main" id="{653A5D4B-FD4C-45C3-B51B-6CE02487876C}"/>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6" name="TextBox 5">
            <a:extLst>
              <a:ext uri="{FF2B5EF4-FFF2-40B4-BE49-F238E27FC236}">
                <a16:creationId xmlns:a16="http://schemas.microsoft.com/office/drawing/2014/main" id="{DC91124C-E537-48A5-8C54-197C727C6B94}"/>
              </a:ext>
            </a:extLst>
          </p:cNvPr>
          <p:cNvSpPr txBox="1"/>
          <p:nvPr/>
        </p:nvSpPr>
        <p:spPr>
          <a:xfrm>
            <a:off x="8686799"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
        <p:nvSpPr>
          <p:cNvPr id="7" name="Text Placeholder 4">
            <a:extLst>
              <a:ext uri="{FF2B5EF4-FFF2-40B4-BE49-F238E27FC236}">
                <a16:creationId xmlns:a16="http://schemas.microsoft.com/office/drawing/2014/main" id="{9CC36D69-7666-4B95-A727-AA6C379D0ED9}"/>
              </a:ext>
            </a:extLst>
          </p:cNvPr>
          <p:cNvSpPr txBox="1">
            <a:spLocks/>
          </p:cNvSpPr>
          <p:nvPr/>
        </p:nvSpPr>
        <p:spPr>
          <a:xfrm>
            <a:off x="5803557" y="2495993"/>
            <a:ext cx="5017689" cy="29464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External</a:t>
            </a:r>
          </a:p>
          <a:p>
            <a:pPr lvl="1"/>
            <a:r>
              <a:rPr lang="en-US" sz="2200" dirty="0">
                <a:solidFill>
                  <a:schemeClr val="tx2"/>
                </a:solidFill>
              </a:rPr>
              <a:t>Value Based Payments/Accountable Care Organizations (ACO)</a:t>
            </a:r>
          </a:p>
          <a:p>
            <a:pPr lvl="1"/>
            <a:r>
              <a:rPr lang="en-US" sz="2200" dirty="0">
                <a:solidFill>
                  <a:schemeClr val="tx2"/>
                </a:solidFill>
              </a:rPr>
              <a:t>340B</a:t>
            </a:r>
          </a:p>
          <a:p>
            <a:pPr lvl="1"/>
            <a:r>
              <a:rPr lang="en-US" sz="2200" dirty="0">
                <a:solidFill>
                  <a:schemeClr val="tx2"/>
                </a:solidFill>
              </a:rPr>
              <a:t>Social Justice Issues</a:t>
            </a:r>
          </a:p>
          <a:p>
            <a:pPr lvl="1"/>
            <a:r>
              <a:rPr lang="en-US" sz="2200" dirty="0">
                <a:solidFill>
                  <a:schemeClr val="tx2"/>
                </a:solidFill>
              </a:rPr>
              <a:t>COVID-19</a:t>
            </a:r>
          </a:p>
          <a:p>
            <a:pPr lvl="1"/>
            <a:r>
              <a:rPr lang="en-US" sz="2200" dirty="0">
                <a:solidFill>
                  <a:schemeClr val="tx2"/>
                </a:solidFill>
              </a:rPr>
              <a:t>[insert issues relevant to your center]</a:t>
            </a:r>
          </a:p>
        </p:txBody>
      </p:sp>
    </p:spTree>
    <p:extLst>
      <p:ext uri="{BB962C8B-B14F-4D97-AF65-F5344CB8AC3E}">
        <p14:creationId xmlns:p14="http://schemas.microsoft.com/office/powerpoint/2010/main" val="3733692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40FA7D-7D0A-454F-8FD1-EF54FF6E47D7}"/>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37D55770-1F75-47B9-BF5A-FD345755D24E}"/>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55</a:t>
            </a:fld>
            <a:endParaRPr lang="en-US" dirty="0">
              <a:solidFill>
                <a:schemeClr val="tx2"/>
              </a:solidFill>
            </a:endParaRPr>
          </a:p>
        </p:txBody>
      </p:sp>
      <p:sp>
        <p:nvSpPr>
          <p:cNvPr id="6" name="Title 4">
            <a:extLst>
              <a:ext uri="{FF2B5EF4-FFF2-40B4-BE49-F238E27FC236}">
                <a16:creationId xmlns:a16="http://schemas.microsoft.com/office/drawing/2014/main" id="{AE24C5E8-C513-4162-9648-7FA546F62DA9}"/>
              </a:ext>
            </a:extLst>
          </p:cNvPr>
          <p:cNvSpPr>
            <a:spLocks noGrp="1"/>
          </p:cNvSpPr>
          <p:nvPr>
            <p:ph type="title"/>
          </p:nvPr>
        </p:nvSpPr>
        <p:spPr>
          <a:xfrm>
            <a:off x="773511" y="624979"/>
            <a:ext cx="5855890" cy="822821"/>
          </a:xfrm>
        </p:spPr>
        <p:txBody>
          <a:bodyPr/>
          <a:lstStyle/>
          <a:p>
            <a:r>
              <a:rPr lang="en-US" sz="4600" dirty="0"/>
              <a:t>COVID-19 and Impact on our Health Center</a:t>
            </a:r>
          </a:p>
        </p:txBody>
      </p:sp>
      <p:sp>
        <p:nvSpPr>
          <p:cNvPr id="7" name="Text Placeholder 5">
            <a:extLst>
              <a:ext uri="{FF2B5EF4-FFF2-40B4-BE49-F238E27FC236}">
                <a16:creationId xmlns:a16="http://schemas.microsoft.com/office/drawing/2014/main" id="{5BB88693-D847-41C1-B9A1-71ABB4BF4F2B}"/>
              </a:ext>
            </a:extLst>
          </p:cNvPr>
          <p:cNvSpPr>
            <a:spLocks noGrp="1"/>
          </p:cNvSpPr>
          <p:nvPr>
            <p:ph type="body" sz="quarter" idx="21"/>
          </p:nvPr>
        </p:nvSpPr>
        <p:spPr>
          <a:xfrm>
            <a:off x="773511" y="1738312"/>
            <a:ext cx="10580289" cy="4800600"/>
          </a:xfrm>
        </p:spPr>
        <p:txBody>
          <a:bodyPr>
            <a:normAutofit/>
          </a:bodyPr>
          <a:lstStyle/>
          <a:p>
            <a:pPr marL="0" indent="0">
              <a:buNone/>
            </a:pPr>
            <a:endParaRPr lang="en-US" sz="1400" dirty="0"/>
          </a:p>
          <a:p>
            <a:r>
              <a:rPr lang="en-US" sz="2800" dirty="0"/>
              <a:t>[Insert items relevant to governance regarding the impact of the pandemic on the health center that new board members should be aware of; this might include:</a:t>
            </a:r>
            <a:endParaRPr lang="en-US" sz="1400" dirty="0"/>
          </a:p>
          <a:p>
            <a:pPr lvl="1">
              <a:buClr>
                <a:schemeClr val="accent6"/>
              </a:buClr>
              <a:buFont typeface="Courier New" panose="02070309020205020404" pitchFamily="49" charset="0"/>
              <a:buChar char="-"/>
            </a:pPr>
            <a:r>
              <a:rPr lang="en-US" sz="2800" dirty="0">
                <a:solidFill>
                  <a:schemeClr val="tx2"/>
                </a:solidFill>
                <a:ea typeface="Tahoma" charset="0"/>
                <a:cs typeface="Tahoma" charset="0"/>
              </a:rPr>
              <a:t>any shift to telemedicine; </a:t>
            </a:r>
          </a:p>
          <a:p>
            <a:pPr lvl="1">
              <a:buClr>
                <a:schemeClr val="accent6"/>
              </a:buClr>
              <a:buFont typeface="Courier New" panose="02070309020205020404" pitchFamily="49" charset="0"/>
              <a:buChar char="-"/>
            </a:pPr>
            <a:r>
              <a:rPr lang="en-US" sz="2800" dirty="0">
                <a:solidFill>
                  <a:schemeClr val="tx2"/>
                </a:solidFill>
                <a:ea typeface="Tahoma" charset="0"/>
                <a:cs typeface="Tahoma" charset="0"/>
              </a:rPr>
              <a:t>changes to operating environment to improve patient safety; </a:t>
            </a:r>
          </a:p>
          <a:p>
            <a:pPr lvl="1">
              <a:buClr>
                <a:schemeClr val="accent6"/>
              </a:buClr>
              <a:buFont typeface="Courier New" panose="02070309020205020404" pitchFamily="49" charset="0"/>
              <a:buChar char="-"/>
            </a:pPr>
            <a:r>
              <a:rPr lang="en-US" sz="2800" dirty="0">
                <a:solidFill>
                  <a:schemeClr val="tx2"/>
                </a:solidFill>
                <a:ea typeface="Tahoma" charset="0"/>
                <a:cs typeface="Tahoma" charset="0"/>
              </a:rPr>
              <a:t>change in operating hours; </a:t>
            </a:r>
          </a:p>
          <a:p>
            <a:pPr lvl="1">
              <a:buClr>
                <a:schemeClr val="accent6"/>
              </a:buClr>
              <a:buFont typeface="Courier New" panose="02070309020205020404" pitchFamily="49" charset="0"/>
              <a:buChar char="-"/>
            </a:pPr>
            <a:r>
              <a:rPr lang="en-US" sz="2800" dirty="0">
                <a:solidFill>
                  <a:schemeClr val="tx2"/>
                </a:solidFill>
                <a:ea typeface="Tahoma" charset="0"/>
                <a:cs typeface="Tahoma" charset="0"/>
              </a:rPr>
              <a:t>staff retention strategies; </a:t>
            </a:r>
          </a:p>
          <a:p>
            <a:pPr lvl="1">
              <a:buClr>
                <a:schemeClr val="accent6"/>
              </a:buClr>
              <a:buFont typeface="Courier New" panose="02070309020205020404" pitchFamily="49" charset="0"/>
              <a:buChar char="-"/>
            </a:pPr>
            <a:r>
              <a:rPr lang="en-US" sz="2800" dirty="0">
                <a:solidFill>
                  <a:schemeClr val="tx2"/>
                </a:solidFill>
                <a:ea typeface="Tahoma" charset="0"/>
                <a:cs typeface="Tahoma" charset="0"/>
              </a:rPr>
              <a:t>COVID testing protocols for both staff and patients; </a:t>
            </a:r>
          </a:p>
          <a:p>
            <a:pPr lvl="1">
              <a:buClr>
                <a:schemeClr val="accent6"/>
              </a:buClr>
              <a:buFont typeface="Courier New" panose="02070309020205020404" pitchFamily="49" charset="0"/>
              <a:buChar char="-"/>
            </a:pPr>
            <a:r>
              <a:rPr lang="en-US" sz="2800" dirty="0">
                <a:solidFill>
                  <a:schemeClr val="tx2"/>
                </a:solidFill>
                <a:ea typeface="Tahoma" charset="0"/>
                <a:cs typeface="Tahoma" charset="0"/>
              </a:rPr>
              <a:t>COVID vaccination strategies for both staff and patients]</a:t>
            </a:r>
          </a:p>
          <a:p>
            <a:endParaRPr lang="en-US" dirty="0"/>
          </a:p>
        </p:txBody>
      </p:sp>
      <p:sp>
        <p:nvSpPr>
          <p:cNvPr id="8" name="TextBox 7">
            <a:extLst>
              <a:ext uri="{FF2B5EF4-FFF2-40B4-BE49-F238E27FC236}">
                <a16:creationId xmlns:a16="http://schemas.microsoft.com/office/drawing/2014/main" id="{393AD17D-B3FB-4E88-8DAE-BE98EE39D2BE}"/>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4175991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9313A1-4F1B-4CD4-9835-25B75CF1C1D0}"/>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75DD16C8-D632-4CEC-A3E3-A8A18DD74606}"/>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56</a:t>
            </a:fld>
            <a:endParaRPr lang="en-US" dirty="0">
              <a:solidFill>
                <a:schemeClr val="tx2"/>
              </a:solidFill>
            </a:endParaRPr>
          </a:p>
        </p:txBody>
      </p:sp>
      <p:sp>
        <p:nvSpPr>
          <p:cNvPr id="4" name="Title 3">
            <a:extLst>
              <a:ext uri="{FF2B5EF4-FFF2-40B4-BE49-F238E27FC236}">
                <a16:creationId xmlns:a16="http://schemas.microsoft.com/office/drawing/2014/main" id="{030E1D30-A22A-49C7-A1D0-241DC2BEE54C}"/>
              </a:ext>
            </a:extLst>
          </p:cNvPr>
          <p:cNvSpPr>
            <a:spLocks noGrp="1"/>
          </p:cNvSpPr>
          <p:nvPr>
            <p:ph type="title"/>
          </p:nvPr>
        </p:nvSpPr>
        <p:spPr/>
        <p:txBody>
          <a:bodyPr/>
          <a:lstStyle/>
          <a:p>
            <a:r>
              <a:rPr lang="en-US" dirty="0"/>
              <a:t>Board Discussion about Strategic Issues</a:t>
            </a:r>
          </a:p>
        </p:txBody>
      </p:sp>
      <p:sp>
        <p:nvSpPr>
          <p:cNvPr id="5" name="Text Placeholder 4">
            <a:extLst>
              <a:ext uri="{FF2B5EF4-FFF2-40B4-BE49-F238E27FC236}">
                <a16:creationId xmlns:a16="http://schemas.microsoft.com/office/drawing/2014/main" id="{CA86AD80-71AB-44DE-85EA-0D4869F50BE4}"/>
              </a:ext>
            </a:extLst>
          </p:cNvPr>
          <p:cNvSpPr>
            <a:spLocks noGrp="1"/>
          </p:cNvSpPr>
          <p:nvPr>
            <p:ph type="body" sz="quarter" idx="21"/>
          </p:nvPr>
        </p:nvSpPr>
        <p:spPr/>
        <p:txBody>
          <a:bodyPr>
            <a:normAutofit/>
          </a:bodyPr>
          <a:lstStyle/>
          <a:p>
            <a:r>
              <a:rPr lang="en-US" sz="2400" dirty="0"/>
              <a:t>[insert recent strategic discussion topics or issues anticipated in coming board meetings]</a:t>
            </a:r>
          </a:p>
        </p:txBody>
      </p:sp>
      <p:sp>
        <p:nvSpPr>
          <p:cNvPr id="6" name="TextBox 5">
            <a:extLst>
              <a:ext uri="{FF2B5EF4-FFF2-40B4-BE49-F238E27FC236}">
                <a16:creationId xmlns:a16="http://schemas.microsoft.com/office/drawing/2014/main" id="{B9CD0990-9448-4806-BB32-8394965CE3B1}"/>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4145475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FAE0F5-B894-4E17-A1C0-33B03A3984B4}"/>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6DC24390-EF79-40E7-90AB-154DEB426954}"/>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57</a:t>
            </a:fld>
            <a:endParaRPr lang="en-US" dirty="0">
              <a:solidFill>
                <a:schemeClr val="tx2"/>
              </a:solidFill>
            </a:endParaRPr>
          </a:p>
        </p:txBody>
      </p:sp>
      <p:sp>
        <p:nvSpPr>
          <p:cNvPr id="4" name="Title 3">
            <a:extLst>
              <a:ext uri="{FF2B5EF4-FFF2-40B4-BE49-F238E27FC236}">
                <a16:creationId xmlns:a16="http://schemas.microsoft.com/office/drawing/2014/main" id="{086971C3-2E8D-45E5-ADF4-C0617D505ECD}"/>
              </a:ext>
            </a:extLst>
          </p:cNvPr>
          <p:cNvSpPr>
            <a:spLocks noGrp="1"/>
          </p:cNvSpPr>
          <p:nvPr>
            <p:ph type="title"/>
          </p:nvPr>
        </p:nvSpPr>
        <p:spPr/>
        <p:txBody>
          <a:bodyPr/>
          <a:lstStyle/>
          <a:p>
            <a:r>
              <a:rPr lang="en-US" dirty="0"/>
              <a:t>Other topics</a:t>
            </a:r>
          </a:p>
        </p:txBody>
      </p:sp>
      <p:sp>
        <p:nvSpPr>
          <p:cNvPr id="5" name="Text Placeholder 4">
            <a:extLst>
              <a:ext uri="{FF2B5EF4-FFF2-40B4-BE49-F238E27FC236}">
                <a16:creationId xmlns:a16="http://schemas.microsoft.com/office/drawing/2014/main" id="{4DFDB253-9BA3-4908-B9E4-61D577C7FD43}"/>
              </a:ext>
            </a:extLst>
          </p:cNvPr>
          <p:cNvSpPr>
            <a:spLocks noGrp="1"/>
          </p:cNvSpPr>
          <p:nvPr>
            <p:ph type="body" sz="quarter" idx="21"/>
          </p:nvPr>
        </p:nvSpPr>
        <p:spPr>
          <a:xfrm>
            <a:off x="773511" y="2256703"/>
            <a:ext cx="10580289" cy="2946474"/>
          </a:xfrm>
        </p:spPr>
        <p:txBody>
          <a:bodyPr>
            <a:normAutofit/>
          </a:bodyPr>
          <a:lstStyle/>
          <a:p>
            <a:r>
              <a:rPr lang="en-US" sz="2800" dirty="0"/>
              <a:t>Fundraising</a:t>
            </a:r>
          </a:p>
          <a:p>
            <a:pPr lvl="1">
              <a:buClr>
                <a:schemeClr val="accent6"/>
              </a:buClr>
              <a:buFont typeface="Courier New" panose="02070309020205020404" pitchFamily="49" charset="0"/>
              <a:buChar char="-"/>
            </a:pPr>
            <a:r>
              <a:rPr lang="en-US" sz="2800" dirty="0">
                <a:solidFill>
                  <a:schemeClr val="tx2"/>
                </a:solidFill>
              </a:rPr>
              <a:t>[Insert short overview of the board’s role in fundraising, if any]</a:t>
            </a:r>
          </a:p>
          <a:p>
            <a:endParaRPr lang="en-US" sz="2800" dirty="0"/>
          </a:p>
          <a:p>
            <a:r>
              <a:rPr lang="en-US" sz="2800" dirty="0"/>
              <a:t>Advocacy</a:t>
            </a:r>
          </a:p>
          <a:p>
            <a:pPr lvl="1">
              <a:buClr>
                <a:schemeClr val="accent6"/>
              </a:buClr>
              <a:buFont typeface="Courier New" panose="02070309020205020404" pitchFamily="49" charset="0"/>
              <a:buChar char="-"/>
            </a:pPr>
            <a:r>
              <a:rPr lang="en-US" sz="2800" dirty="0">
                <a:solidFill>
                  <a:schemeClr val="tx2"/>
                </a:solidFill>
              </a:rPr>
              <a:t>[Insert short overview of the board’s role in fundraising, if any]</a:t>
            </a:r>
          </a:p>
          <a:p>
            <a:endParaRPr lang="en-US" sz="2800" dirty="0"/>
          </a:p>
          <a:p>
            <a:endParaRPr lang="en-US" dirty="0"/>
          </a:p>
          <a:p>
            <a:endParaRPr lang="en-US" dirty="0"/>
          </a:p>
        </p:txBody>
      </p:sp>
      <p:sp>
        <p:nvSpPr>
          <p:cNvPr id="6" name="TextBox 5">
            <a:extLst>
              <a:ext uri="{FF2B5EF4-FFF2-40B4-BE49-F238E27FC236}">
                <a16:creationId xmlns:a16="http://schemas.microsoft.com/office/drawing/2014/main" id="{D5B1F018-EB1A-47CF-94E1-CC9DB6109EB9}"/>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027213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517BBF-8C7B-4FA3-B2BB-C4378154D836}"/>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A2106A52-B009-488C-B351-55416E9C7752}"/>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58</a:t>
            </a:fld>
            <a:endParaRPr lang="en-US" dirty="0">
              <a:solidFill>
                <a:schemeClr val="tx2"/>
              </a:solidFill>
            </a:endParaRPr>
          </a:p>
        </p:txBody>
      </p:sp>
      <p:sp>
        <p:nvSpPr>
          <p:cNvPr id="6" name="Title 1">
            <a:extLst>
              <a:ext uri="{FF2B5EF4-FFF2-40B4-BE49-F238E27FC236}">
                <a16:creationId xmlns:a16="http://schemas.microsoft.com/office/drawing/2014/main" id="{BCFC4AFF-004F-479D-A984-4F84884A6EC4}"/>
              </a:ext>
            </a:extLst>
          </p:cNvPr>
          <p:cNvSpPr>
            <a:spLocks noGrp="1"/>
          </p:cNvSpPr>
          <p:nvPr>
            <p:ph type="title"/>
          </p:nvPr>
        </p:nvSpPr>
        <p:spPr>
          <a:xfrm>
            <a:off x="838200" y="365126"/>
            <a:ext cx="10515600" cy="730430"/>
          </a:xfrm>
        </p:spPr>
        <p:txBody>
          <a:bodyPr>
            <a:normAutofit/>
          </a:bodyPr>
          <a:lstStyle/>
          <a:p>
            <a:r>
              <a:rPr lang="en-US" sz="4800" b="1" dirty="0">
                <a:solidFill>
                  <a:schemeClr val="tx2"/>
                </a:solidFill>
                <a:ea typeface="Tahoma" charset="0"/>
                <a:cs typeface="Tahoma" charset="0"/>
              </a:rPr>
              <a:t>Questions and Answers</a:t>
            </a:r>
          </a:p>
        </p:txBody>
      </p:sp>
      <p:sp>
        <p:nvSpPr>
          <p:cNvPr id="7" name="Content Placeholder 2">
            <a:extLst>
              <a:ext uri="{FF2B5EF4-FFF2-40B4-BE49-F238E27FC236}">
                <a16:creationId xmlns:a16="http://schemas.microsoft.com/office/drawing/2014/main" id="{DA30C867-DDE4-41C3-86AE-3330ED6CF38D}"/>
              </a:ext>
            </a:extLst>
          </p:cNvPr>
          <p:cNvSpPr txBox="1">
            <a:spLocks/>
          </p:cNvSpPr>
          <p:nvPr/>
        </p:nvSpPr>
        <p:spPr>
          <a:xfrm>
            <a:off x="838200" y="1825625"/>
            <a:ext cx="73914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What questions do you have that we can answer now or in the future?</a:t>
            </a:r>
          </a:p>
          <a:p>
            <a:endParaRPr lang="en-US">
              <a:solidFill>
                <a:schemeClr val="tx2"/>
              </a:solidFill>
            </a:endParaRPr>
          </a:p>
          <a:p>
            <a:r>
              <a:rPr lang="en-US">
                <a:solidFill>
                  <a:schemeClr val="tx2"/>
                </a:solidFill>
              </a:rPr>
              <a:t>Feel free to email or call us with questions between our sessions!</a:t>
            </a:r>
          </a:p>
          <a:p>
            <a:pPr lvl="1">
              <a:buClr>
                <a:schemeClr val="accent6"/>
              </a:buClr>
              <a:buFont typeface="Courier New" panose="02070309020205020404" pitchFamily="49" charset="0"/>
              <a:buChar char="-"/>
            </a:pPr>
            <a:r>
              <a:rPr lang="en-US" sz="2800">
                <a:solidFill>
                  <a:schemeClr val="tx2"/>
                </a:solidFill>
              </a:rPr>
              <a:t>[insert Email addresses]</a:t>
            </a:r>
          </a:p>
          <a:p>
            <a:pPr lvl="1">
              <a:buClr>
                <a:schemeClr val="accent6"/>
              </a:buClr>
              <a:buFont typeface="Courier New" panose="02070309020205020404" pitchFamily="49" charset="0"/>
              <a:buChar char="-"/>
            </a:pPr>
            <a:r>
              <a:rPr lang="en-US" sz="2800">
                <a:solidFill>
                  <a:schemeClr val="tx2"/>
                </a:solidFill>
              </a:rPr>
              <a:t>[insert Phone numbers]</a:t>
            </a:r>
            <a:endParaRPr lang="en-US" sz="2800" dirty="0">
              <a:solidFill>
                <a:schemeClr val="tx2"/>
              </a:solidFill>
            </a:endParaRPr>
          </a:p>
        </p:txBody>
      </p:sp>
      <p:pic>
        <p:nvPicPr>
          <p:cNvPr id="8" name="Picture 4" descr="Question Mark, Note, Duplicate, Request">
            <a:extLst>
              <a:ext uri="{FF2B5EF4-FFF2-40B4-BE49-F238E27FC236}">
                <a16:creationId xmlns:a16="http://schemas.microsoft.com/office/drawing/2014/main" id="{AF0991C5-8B8E-4B34-9FE5-4EA0361B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37160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0EEF5-790F-4E5D-B4CC-80F6A1169043}"/>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269910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D8EDE3-0FC9-4292-8697-DE5109DA2F69}"/>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28A3B2E0-C2FF-4D20-8AC4-CB46D8B6456F}"/>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59</a:t>
            </a:fld>
            <a:endParaRPr lang="en-US" dirty="0">
              <a:solidFill>
                <a:schemeClr val="tx2"/>
              </a:solidFill>
            </a:endParaRPr>
          </a:p>
        </p:txBody>
      </p:sp>
      <p:sp>
        <p:nvSpPr>
          <p:cNvPr id="4" name="Title 3">
            <a:extLst>
              <a:ext uri="{FF2B5EF4-FFF2-40B4-BE49-F238E27FC236}">
                <a16:creationId xmlns:a16="http://schemas.microsoft.com/office/drawing/2014/main" id="{1365ACBE-C571-456C-AE13-EFB520436259}"/>
              </a:ext>
            </a:extLst>
          </p:cNvPr>
          <p:cNvSpPr>
            <a:spLocks noGrp="1"/>
          </p:cNvSpPr>
          <p:nvPr>
            <p:ph type="title"/>
          </p:nvPr>
        </p:nvSpPr>
        <p:spPr>
          <a:xfrm>
            <a:off x="206075" y="386178"/>
            <a:ext cx="6598250" cy="1475672"/>
          </a:xfrm>
        </p:spPr>
        <p:txBody>
          <a:bodyPr/>
          <a:lstStyle/>
          <a:p>
            <a:r>
              <a:rPr lang="en-US" dirty="0"/>
              <a:t>Continue the Learning</a:t>
            </a:r>
          </a:p>
        </p:txBody>
      </p:sp>
      <p:sp>
        <p:nvSpPr>
          <p:cNvPr id="6" name="Text Placeholder 4">
            <a:extLst>
              <a:ext uri="{FF2B5EF4-FFF2-40B4-BE49-F238E27FC236}">
                <a16:creationId xmlns:a16="http://schemas.microsoft.com/office/drawing/2014/main" id="{7002C5D6-F811-423E-81FA-10D2CF7BC695}"/>
              </a:ext>
            </a:extLst>
          </p:cNvPr>
          <p:cNvSpPr>
            <a:spLocks noGrp="1"/>
          </p:cNvSpPr>
          <p:nvPr>
            <p:ph type="body" sz="quarter" idx="21"/>
          </p:nvPr>
        </p:nvSpPr>
        <p:spPr>
          <a:xfrm>
            <a:off x="3505200" y="2088296"/>
            <a:ext cx="3864615" cy="1334705"/>
          </a:xfrm>
        </p:spPr>
        <p:txBody>
          <a:bodyPr>
            <a:normAutofit lnSpcReduction="10000"/>
          </a:bodyPr>
          <a:lstStyle/>
          <a:p>
            <a:pPr marL="0" indent="0">
              <a:buNone/>
            </a:pPr>
            <a:r>
              <a:rPr lang="en-US" sz="1800" b="1" dirty="0">
                <a:hlinkClick r:id="rId3">
                  <a:extLst>
                    <a:ext uri="{A12FA001-AC4F-418D-AE19-62706E023703}">
                      <ahyp:hlinkClr xmlns:ahyp="http://schemas.microsoft.com/office/drawing/2018/hyperlinkcolor" val="tx"/>
                    </a:ext>
                  </a:extLst>
                </a:hlinkClick>
              </a:rPr>
              <a:t>Governance Guide for Health Center Boards //</a:t>
            </a:r>
            <a:r>
              <a:rPr lang="es-ES" sz="1800" b="1" i="0" u="sng" dirty="0">
                <a:effectLst/>
                <a:hlinkClick r:id="rId3">
                  <a:extLst>
                    <a:ext uri="{A12FA001-AC4F-418D-AE19-62706E023703}">
                      <ahyp:hlinkClr xmlns:ahyp="http://schemas.microsoft.com/office/drawing/2018/hyperlinkcolor" val="tx"/>
                    </a:ext>
                  </a:extLst>
                </a:hlinkClick>
              </a:rPr>
              <a:t>Guía para las Juntas Directivas del Centro de Salud</a:t>
            </a:r>
            <a:endParaRPr lang="es-ES" sz="1800" b="1" i="0" u="sng" dirty="0">
              <a:effectLst/>
            </a:endParaRPr>
          </a:p>
          <a:p>
            <a:pPr marL="0" indent="0">
              <a:buNone/>
            </a:pPr>
            <a:r>
              <a:rPr lang="es-ES" sz="1800" dirty="0"/>
              <a:t>(</a:t>
            </a:r>
            <a:r>
              <a:rPr lang="es-ES" sz="1800" dirty="0" err="1"/>
              <a:t>National</a:t>
            </a:r>
            <a:r>
              <a:rPr lang="es-ES" sz="1800" dirty="0"/>
              <a:t> </a:t>
            </a:r>
            <a:r>
              <a:rPr lang="es-ES" sz="1800" dirty="0" err="1"/>
              <a:t>Association</a:t>
            </a:r>
            <a:r>
              <a:rPr lang="es-ES" sz="1800" dirty="0"/>
              <a:t> </a:t>
            </a:r>
            <a:r>
              <a:rPr lang="es-ES" sz="1800" dirty="0" err="1"/>
              <a:t>of</a:t>
            </a:r>
            <a:r>
              <a:rPr lang="es-ES" sz="1800" dirty="0"/>
              <a:t> </a:t>
            </a:r>
            <a:r>
              <a:rPr lang="es-ES" sz="1800" dirty="0" err="1"/>
              <a:t>Community</a:t>
            </a:r>
            <a:r>
              <a:rPr lang="es-ES" sz="1800" dirty="0"/>
              <a:t> </a:t>
            </a:r>
            <a:r>
              <a:rPr lang="es-ES" sz="1800" dirty="0" err="1"/>
              <a:t>Health</a:t>
            </a:r>
            <a:r>
              <a:rPr lang="es-ES" sz="1800" dirty="0"/>
              <a:t> Centers)</a:t>
            </a:r>
            <a:endParaRPr lang="en-US" sz="1800" dirty="0"/>
          </a:p>
        </p:txBody>
      </p:sp>
      <p:pic>
        <p:nvPicPr>
          <p:cNvPr id="7" name="Picture 6">
            <a:extLst>
              <a:ext uri="{FF2B5EF4-FFF2-40B4-BE49-F238E27FC236}">
                <a16:creationId xmlns:a16="http://schemas.microsoft.com/office/drawing/2014/main" id="{C9C56B56-DBF8-43FF-A4F4-E08EA422235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718205"/>
            <a:ext cx="1951587" cy="2079767"/>
          </a:xfrm>
          <a:prstGeom prst="rect">
            <a:avLst/>
          </a:prstGeom>
          <a:noFill/>
          <a:ln>
            <a:noFill/>
          </a:ln>
        </p:spPr>
      </p:pic>
      <p:pic>
        <p:nvPicPr>
          <p:cNvPr id="8" name="Picture 7">
            <a:extLst>
              <a:ext uri="{FF2B5EF4-FFF2-40B4-BE49-F238E27FC236}">
                <a16:creationId xmlns:a16="http://schemas.microsoft.com/office/drawing/2014/main" id="{D68CEBE7-6ED4-4061-9754-BBAF499EAD16}"/>
              </a:ext>
            </a:extLst>
          </p:cNvPr>
          <p:cNvPicPr>
            <a:picLocks noChangeAspect="1"/>
          </p:cNvPicPr>
          <p:nvPr/>
        </p:nvPicPr>
        <p:blipFill>
          <a:blip r:embed="rId5"/>
          <a:stretch>
            <a:fillRect/>
          </a:stretch>
        </p:blipFill>
        <p:spPr>
          <a:xfrm>
            <a:off x="1561330" y="2088297"/>
            <a:ext cx="1693209" cy="2079768"/>
          </a:xfrm>
          <a:prstGeom prst="rect">
            <a:avLst/>
          </a:prstGeom>
        </p:spPr>
      </p:pic>
      <p:sp>
        <p:nvSpPr>
          <p:cNvPr id="11" name="TextBox 10">
            <a:extLst>
              <a:ext uri="{FF2B5EF4-FFF2-40B4-BE49-F238E27FC236}">
                <a16:creationId xmlns:a16="http://schemas.microsoft.com/office/drawing/2014/main" id="{1C041FF5-41D3-4547-8DE7-9A6CA3356340}"/>
              </a:ext>
            </a:extLst>
          </p:cNvPr>
          <p:cNvSpPr txBox="1"/>
          <p:nvPr/>
        </p:nvSpPr>
        <p:spPr>
          <a:xfrm>
            <a:off x="3899357" y="3810231"/>
            <a:ext cx="3962400" cy="1200329"/>
          </a:xfrm>
          <a:prstGeom prst="rect">
            <a:avLst/>
          </a:prstGeom>
          <a:noFill/>
        </p:spPr>
        <p:txBody>
          <a:bodyPr wrap="square">
            <a:spAutoFit/>
          </a:bodyPr>
          <a:lstStyle/>
          <a:p>
            <a:r>
              <a:rPr lang="en-US" sz="1800" b="1" i="0" u="none" strike="noStrike" dirty="0">
                <a:solidFill>
                  <a:schemeClr val="tx2"/>
                </a:solidFill>
                <a:effectLst/>
                <a:hlinkClick r:id="rId6">
                  <a:extLst>
                    <a:ext uri="{A12FA001-AC4F-418D-AE19-62706E023703}">
                      <ahyp:hlinkClr xmlns:ahyp="http://schemas.microsoft.com/office/drawing/2018/hyperlinkcolor" val="tx"/>
                    </a:ext>
                  </a:extLst>
                </a:hlinkClick>
              </a:rPr>
              <a:t>On-demand Health Center Board Series Focused on Health Center Program Compliance and Related Good Practices</a:t>
            </a:r>
            <a:r>
              <a:rPr lang="en-US" sz="1800" b="1" i="0" u="none" strike="noStrike" dirty="0">
                <a:solidFill>
                  <a:schemeClr val="tx2"/>
                </a:solidFill>
                <a:effectLst/>
              </a:rPr>
              <a:t> (Health Care Association of Nebraska)</a:t>
            </a:r>
          </a:p>
        </p:txBody>
      </p:sp>
      <p:sp>
        <p:nvSpPr>
          <p:cNvPr id="12" name="TextBox 11">
            <a:extLst>
              <a:ext uri="{FF2B5EF4-FFF2-40B4-BE49-F238E27FC236}">
                <a16:creationId xmlns:a16="http://schemas.microsoft.com/office/drawing/2014/main" id="{228F7F62-13F3-4C1A-B3DD-149AC5675877}"/>
              </a:ext>
            </a:extLst>
          </p:cNvPr>
          <p:cNvSpPr txBox="1"/>
          <p:nvPr/>
        </p:nvSpPr>
        <p:spPr>
          <a:xfrm>
            <a:off x="1599177" y="5604751"/>
            <a:ext cx="7747344" cy="707886"/>
          </a:xfrm>
          <a:prstGeom prst="rect">
            <a:avLst/>
          </a:prstGeom>
          <a:noFill/>
        </p:spPr>
        <p:txBody>
          <a:bodyPr wrap="square" rtlCol="0">
            <a:spAutoFit/>
          </a:bodyPr>
          <a:lstStyle/>
          <a:p>
            <a:pPr algn="ctr"/>
            <a:r>
              <a:rPr lang="en-US" sz="2000" b="1" dirty="0">
                <a:solidFill>
                  <a:schemeClr val="accent1"/>
                </a:solidFill>
              </a:rPr>
              <a:t>ADDITIONAL GOVERNANCE RESOURCES</a:t>
            </a:r>
            <a:br>
              <a:rPr lang="en-US" sz="2000" b="1" dirty="0">
                <a:solidFill>
                  <a:schemeClr val="tx2"/>
                </a:solidFill>
              </a:rPr>
            </a:br>
            <a:r>
              <a:rPr lang="en-US" sz="2000" b="1" dirty="0">
                <a:solidFill>
                  <a:schemeClr val="tx2"/>
                </a:solidFill>
              </a:rPr>
              <a:t>https://www.healthcenterinfo.org/quick-finds-governance/</a:t>
            </a:r>
            <a:r>
              <a:rPr lang="en-US" sz="2000" dirty="0">
                <a:solidFill>
                  <a:schemeClr val="tx2"/>
                </a:solidFill>
              </a:rPr>
              <a:t>  </a:t>
            </a:r>
            <a:endParaRPr lang="en-US" sz="2000" b="1" i="0" dirty="0">
              <a:solidFill>
                <a:schemeClr val="tx2"/>
              </a:solidFill>
            </a:endParaRPr>
          </a:p>
        </p:txBody>
      </p:sp>
      <p:pic>
        <p:nvPicPr>
          <p:cNvPr id="14" name="Picture 13">
            <a:extLst>
              <a:ext uri="{FF2B5EF4-FFF2-40B4-BE49-F238E27FC236}">
                <a16:creationId xmlns:a16="http://schemas.microsoft.com/office/drawing/2014/main" id="{5A27A5BF-BEF3-4FCC-9B8E-18F9962A423D}"/>
              </a:ext>
            </a:extLst>
          </p:cNvPr>
          <p:cNvPicPr>
            <a:picLocks noChangeAspect="1"/>
          </p:cNvPicPr>
          <p:nvPr/>
        </p:nvPicPr>
        <p:blipFill rotWithShape="1">
          <a:blip r:embed="rId7"/>
          <a:srcRect l="6875" t="20001" r="36875" b="22222"/>
          <a:stretch/>
        </p:blipFill>
        <p:spPr>
          <a:xfrm>
            <a:off x="7951209" y="3378144"/>
            <a:ext cx="3377983" cy="1951723"/>
          </a:xfrm>
          <a:prstGeom prst="rect">
            <a:avLst/>
          </a:prstGeom>
          <a:ln>
            <a:solidFill>
              <a:schemeClr val="tx1"/>
            </a:solidFill>
          </a:ln>
        </p:spPr>
      </p:pic>
    </p:spTree>
    <p:extLst>
      <p:ext uri="{BB962C8B-B14F-4D97-AF65-F5344CB8AC3E}">
        <p14:creationId xmlns:p14="http://schemas.microsoft.com/office/powerpoint/2010/main" val="2492178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2790DA-7961-412D-B27B-47F70305EEAB}"/>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6</a:t>
            </a:fld>
            <a:endParaRPr lang="en-US" dirty="0">
              <a:solidFill>
                <a:schemeClr val="tx2"/>
              </a:solidFill>
            </a:endParaRPr>
          </a:p>
        </p:txBody>
      </p:sp>
      <p:pic>
        <p:nvPicPr>
          <p:cNvPr id="5" name="Picture 4" descr="This graphic illustrates patients served by health centers in the US. Health Centers serve 1 in 11 people in the U.S., including 1 in 8 children, 1 in 7 racial/ethnic minorities, 1 in 5 Medicaid Beneficiaries, 1 in 5 Uninsured Persons, and 1 in 3 people in poverty.">
            <a:extLst>
              <a:ext uri="{FF2B5EF4-FFF2-40B4-BE49-F238E27FC236}">
                <a16:creationId xmlns:a16="http://schemas.microsoft.com/office/drawing/2014/main" id="{0973D452-602E-4F50-B622-4C5DA82E2D6F}"/>
              </a:ext>
            </a:extLst>
          </p:cNvPr>
          <p:cNvPicPr>
            <a:picLocks noChangeAspect="1"/>
          </p:cNvPicPr>
          <p:nvPr/>
        </p:nvPicPr>
        <p:blipFill>
          <a:blip r:embed="rId3"/>
          <a:stretch>
            <a:fillRect/>
          </a:stretch>
        </p:blipFill>
        <p:spPr>
          <a:xfrm>
            <a:off x="6629400" y="2430622"/>
            <a:ext cx="4724400" cy="3020653"/>
          </a:xfrm>
          <a:prstGeom prst="rect">
            <a:avLst/>
          </a:prstGeom>
          <a:ln>
            <a:solidFill>
              <a:schemeClr val="accent1"/>
            </a:solidFill>
          </a:ln>
        </p:spPr>
      </p:pic>
      <p:sp>
        <p:nvSpPr>
          <p:cNvPr id="11" name="TextBox 10">
            <a:extLst>
              <a:ext uri="{FF2B5EF4-FFF2-40B4-BE49-F238E27FC236}">
                <a16:creationId xmlns:a16="http://schemas.microsoft.com/office/drawing/2014/main" id="{06F78B72-9A7B-4663-BC40-F9F00DEA05E1}"/>
              </a:ext>
            </a:extLst>
          </p:cNvPr>
          <p:cNvSpPr txBox="1"/>
          <p:nvPr/>
        </p:nvSpPr>
        <p:spPr>
          <a:xfrm>
            <a:off x="6934200" y="5822765"/>
            <a:ext cx="5029200" cy="307777"/>
          </a:xfrm>
          <a:prstGeom prst="rect">
            <a:avLst/>
          </a:prstGeom>
          <a:noFill/>
        </p:spPr>
        <p:txBody>
          <a:bodyPr wrap="square" rtlCol="0">
            <a:spAutoFit/>
          </a:bodyPr>
          <a:lstStyle/>
          <a:p>
            <a:r>
              <a:rPr lang="en-US" sz="1400" dirty="0">
                <a:solidFill>
                  <a:schemeClr val="accent1"/>
                </a:solidFill>
              </a:rPr>
              <a:t>Source: </a:t>
            </a:r>
            <a:r>
              <a:rPr lang="en-US" sz="1400" dirty="0">
                <a:solidFill>
                  <a:schemeClr val="accent1"/>
                </a:solidFill>
                <a:hlinkClick r:id="rId4">
                  <a:extLst>
                    <a:ext uri="{A12FA001-AC4F-418D-AE19-62706E023703}">
                      <ahyp:hlinkClr xmlns:ahyp="http://schemas.microsoft.com/office/drawing/2018/hyperlinkcolor" val="tx"/>
                    </a:ext>
                  </a:extLst>
                </a:hlinkClick>
              </a:rPr>
              <a:t>Community Health Center Chartbook 2021</a:t>
            </a:r>
            <a:endParaRPr lang="en-US" sz="1400" dirty="0">
              <a:solidFill>
                <a:schemeClr val="accent1"/>
              </a:solidFill>
            </a:endParaRPr>
          </a:p>
        </p:txBody>
      </p:sp>
      <p:sp>
        <p:nvSpPr>
          <p:cNvPr id="2" name="TextBox 1">
            <a:extLst>
              <a:ext uri="{FF2B5EF4-FFF2-40B4-BE49-F238E27FC236}">
                <a16:creationId xmlns:a16="http://schemas.microsoft.com/office/drawing/2014/main" id="{3B763181-E580-4B06-B0FB-D59899DF1E91}"/>
              </a:ext>
            </a:extLst>
          </p:cNvPr>
          <p:cNvSpPr txBox="1"/>
          <p:nvPr/>
        </p:nvSpPr>
        <p:spPr>
          <a:xfrm>
            <a:off x="536138" y="2498778"/>
            <a:ext cx="5407462" cy="3323987"/>
          </a:xfrm>
          <a:prstGeom prst="rect">
            <a:avLst/>
          </a:prstGeom>
          <a:noFill/>
        </p:spPr>
        <p:txBody>
          <a:bodyPr wrap="square" rtlCol="0">
            <a:spAutoFit/>
          </a:bodyPr>
          <a:lstStyle/>
          <a:p>
            <a:r>
              <a:rPr lang="en-US" sz="2400" dirty="0">
                <a:solidFill>
                  <a:schemeClr val="tx2"/>
                </a:solidFill>
              </a:rPr>
              <a:t>Today, Community Health Centers are America’s largest and most successful primary care system, providing access to quality, affordable, preventive medical, dental, behavioral health and vision care to more than </a:t>
            </a:r>
            <a:r>
              <a:rPr lang="en-US" sz="2400" b="1" i="1" dirty="0">
                <a:solidFill>
                  <a:schemeClr val="tx2"/>
                </a:solidFill>
              </a:rPr>
              <a:t>30 million Americans through more than 12,000 service delivery locations.</a:t>
            </a:r>
          </a:p>
          <a:p>
            <a:endParaRPr lang="en-US" dirty="0">
              <a:solidFill>
                <a:schemeClr val="tx2"/>
              </a:solidFill>
            </a:endParaRPr>
          </a:p>
        </p:txBody>
      </p:sp>
      <p:sp>
        <p:nvSpPr>
          <p:cNvPr id="9" name="Title 3">
            <a:extLst>
              <a:ext uri="{FF2B5EF4-FFF2-40B4-BE49-F238E27FC236}">
                <a16:creationId xmlns:a16="http://schemas.microsoft.com/office/drawing/2014/main" id="{78A29AFC-E0E1-493E-8125-029D6DBD765A}"/>
              </a:ext>
            </a:extLst>
          </p:cNvPr>
          <p:cNvSpPr txBox="1">
            <a:spLocks/>
          </p:cNvSpPr>
          <p:nvPr/>
        </p:nvSpPr>
        <p:spPr>
          <a:xfrm>
            <a:off x="536138" y="297399"/>
            <a:ext cx="9284889" cy="1475672"/>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History of the Health Center and the Health Center Movement</a:t>
            </a:r>
          </a:p>
        </p:txBody>
      </p:sp>
      <p:sp>
        <p:nvSpPr>
          <p:cNvPr id="10" name="TextBox 9">
            <a:extLst>
              <a:ext uri="{FF2B5EF4-FFF2-40B4-BE49-F238E27FC236}">
                <a16:creationId xmlns:a16="http://schemas.microsoft.com/office/drawing/2014/main" id="{1DA6786B-4CD9-4254-9544-18B18DF274CF}"/>
              </a:ext>
            </a:extLst>
          </p:cNvPr>
          <p:cNvSpPr txBox="1"/>
          <p:nvPr/>
        </p:nvSpPr>
        <p:spPr>
          <a:xfrm>
            <a:off x="580807" y="1666429"/>
            <a:ext cx="6096000" cy="584775"/>
          </a:xfrm>
          <a:prstGeom prst="rect">
            <a:avLst/>
          </a:prstGeom>
          <a:noFill/>
        </p:spPr>
        <p:txBody>
          <a:bodyPr wrap="square">
            <a:spAutoFit/>
          </a:bodyPr>
          <a:lstStyle/>
          <a:p>
            <a:pPr marL="0" indent="0">
              <a:buFont typeface="Arial" panose="020B0604020202020204" pitchFamily="34" charset="0"/>
              <a:buNone/>
            </a:pPr>
            <a:r>
              <a:rPr lang="en-US" sz="3200" b="1" dirty="0">
                <a:solidFill>
                  <a:schemeClr val="accent6"/>
                </a:solidFill>
              </a:rPr>
              <a:t>Present Day</a:t>
            </a:r>
          </a:p>
        </p:txBody>
      </p:sp>
    </p:spTree>
    <p:extLst>
      <p:ext uri="{BB962C8B-B14F-4D97-AF65-F5344CB8AC3E}">
        <p14:creationId xmlns:p14="http://schemas.microsoft.com/office/powerpoint/2010/main" val="2791461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08C133-AFE0-4AAC-96F9-A701CCF25B97}"/>
              </a:ext>
            </a:extLst>
          </p:cNvPr>
          <p:cNvSpPr>
            <a:spLocks noGrp="1"/>
          </p:cNvSpPr>
          <p:nvPr>
            <p:ph type="ftr" sz="quarter" idx="11"/>
          </p:nvPr>
        </p:nvSpPr>
        <p:spPr/>
        <p:txBody>
          <a:bodyPr/>
          <a:lstStyle/>
          <a:p>
            <a:r>
              <a:rPr lang="en-US" dirty="0"/>
              <a:t>Board Member Orientation</a:t>
            </a:r>
          </a:p>
          <a:p>
            <a:r>
              <a:rPr lang="en-US" dirty="0"/>
              <a:t>Template designed by the National Association of Community Health Centers</a:t>
            </a:r>
          </a:p>
        </p:txBody>
      </p:sp>
      <p:sp>
        <p:nvSpPr>
          <p:cNvPr id="3" name="Slide Number Placeholder 2">
            <a:extLst>
              <a:ext uri="{FF2B5EF4-FFF2-40B4-BE49-F238E27FC236}">
                <a16:creationId xmlns:a16="http://schemas.microsoft.com/office/drawing/2014/main" id="{995940D4-DD46-4FCF-8D9C-9C27BF220B98}"/>
              </a:ext>
            </a:extLst>
          </p:cNvPr>
          <p:cNvSpPr>
            <a:spLocks noGrp="1"/>
          </p:cNvSpPr>
          <p:nvPr>
            <p:ph type="sldNum" sz="quarter" idx="12"/>
          </p:nvPr>
        </p:nvSpPr>
        <p:spPr/>
        <p:txBody>
          <a:bodyPr/>
          <a:lstStyle/>
          <a:p>
            <a:r>
              <a:rPr lang="en-US" dirty="0">
                <a:solidFill>
                  <a:schemeClr val="accent1"/>
                </a:solidFill>
              </a:rPr>
              <a:t>|</a:t>
            </a:r>
            <a:r>
              <a:rPr lang="en-US" dirty="0"/>
              <a:t> </a:t>
            </a:r>
            <a:fld id="{E1AB07C4-F4AD-C942-BAEA-67B4CA5A8891}" type="slidenum">
              <a:rPr lang="en-US" dirty="0" smtClean="0">
                <a:solidFill>
                  <a:schemeClr val="tx2"/>
                </a:solidFill>
              </a:rPr>
              <a:pPr/>
              <a:t>60</a:t>
            </a:fld>
            <a:endParaRPr lang="en-US" dirty="0">
              <a:solidFill>
                <a:schemeClr val="tx2"/>
              </a:solidFill>
            </a:endParaRPr>
          </a:p>
        </p:txBody>
      </p:sp>
      <p:pic>
        <p:nvPicPr>
          <p:cNvPr id="6" name="Picture 5" descr="Logo&#10;&#10;Description automatically generated with low confidence">
            <a:extLst>
              <a:ext uri="{FF2B5EF4-FFF2-40B4-BE49-F238E27FC236}">
                <a16:creationId xmlns:a16="http://schemas.microsoft.com/office/drawing/2014/main" id="{B13BD1FE-C1D5-493F-BADF-FBAAA49CB19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34200" y="2496485"/>
            <a:ext cx="3886200" cy="932515"/>
          </a:xfrm>
          <a:prstGeom prst="rect">
            <a:avLst/>
          </a:prstGeom>
        </p:spPr>
      </p:pic>
      <p:sp>
        <p:nvSpPr>
          <p:cNvPr id="7" name="TextBox 6">
            <a:extLst>
              <a:ext uri="{FF2B5EF4-FFF2-40B4-BE49-F238E27FC236}">
                <a16:creationId xmlns:a16="http://schemas.microsoft.com/office/drawing/2014/main" id="{54A7DF69-43F5-4AA3-B8F8-314A966872DC}"/>
              </a:ext>
            </a:extLst>
          </p:cNvPr>
          <p:cNvSpPr txBox="1"/>
          <p:nvPr/>
        </p:nvSpPr>
        <p:spPr>
          <a:xfrm>
            <a:off x="762000" y="2459504"/>
            <a:ext cx="5669280" cy="1938992"/>
          </a:xfrm>
          <a:prstGeom prst="rect">
            <a:avLst/>
          </a:prstGeom>
          <a:noFill/>
        </p:spPr>
        <p:txBody>
          <a:bodyPr wrap="square" rtlCol="0">
            <a:spAutoFit/>
          </a:bodyPr>
          <a:lstStyle/>
          <a:p>
            <a:pPr algn="ctr"/>
            <a:r>
              <a:rPr lang="en-US" sz="2000" b="1" dirty="0">
                <a:solidFill>
                  <a:schemeClr val="accent1"/>
                </a:solidFill>
              </a:rPr>
              <a:t>This product was developed by the National Association of Community Health Centers thanks to a generous grant from the Pfizer Foundation.</a:t>
            </a:r>
          </a:p>
          <a:p>
            <a:pPr algn="ctr"/>
            <a:endParaRPr lang="en-US" sz="2000" b="1" dirty="0">
              <a:solidFill>
                <a:schemeClr val="accent1"/>
              </a:solidFill>
            </a:endParaRPr>
          </a:p>
          <a:p>
            <a:pPr algn="ctr"/>
            <a:r>
              <a:rPr lang="en-US" sz="2000" b="1" dirty="0">
                <a:solidFill>
                  <a:schemeClr val="tx2"/>
                </a:solidFill>
              </a:rPr>
              <a:t>Please contact</a:t>
            </a:r>
            <a:br>
              <a:rPr lang="en-US" sz="2000" b="1" dirty="0">
                <a:solidFill>
                  <a:schemeClr val="tx2"/>
                </a:solidFill>
              </a:rPr>
            </a:br>
            <a:r>
              <a:rPr lang="en-US" sz="2000" b="1" dirty="0">
                <a:solidFill>
                  <a:schemeClr val="tx2"/>
                </a:solidFill>
                <a:hlinkClick r:id="rId4">
                  <a:extLst>
                    <a:ext uri="{A12FA001-AC4F-418D-AE19-62706E023703}">
                      <ahyp:hlinkClr xmlns:ahyp="http://schemas.microsoft.com/office/drawing/2018/hyperlinkcolor" val="tx"/>
                    </a:ext>
                  </a:extLst>
                </a:hlinkClick>
              </a:rPr>
              <a:t>trainings@nachc.org</a:t>
            </a:r>
            <a:r>
              <a:rPr lang="en-US" sz="2000" b="1" dirty="0">
                <a:solidFill>
                  <a:schemeClr val="tx2"/>
                </a:solidFill>
              </a:rPr>
              <a:t> with questions.</a:t>
            </a:r>
            <a:endParaRPr lang="en-US" sz="2000" b="1" i="0" dirty="0">
              <a:solidFill>
                <a:schemeClr val="tx2"/>
              </a:solidFill>
            </a:endParaRPr>
          </a:p>
        </p:txBody>
      </p:sp>
    </p:spTree>
    <p:extLst>
      <p:ext uri="{BB962C8B-B14F-4D97-AF65-F5344CB8AC3E}">
        <p14:creationId xmlns:p14="http://schemas.microsoft.com/office/powerpoint/2010/main" val="319221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2762D4-9C39-4FD6-8992-C72574228628}"/>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8623BBCF-0F58-46D4-9BA5-F727D6D3D5A1}"/>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7</a:t>
            </a:fld>
            <a:endParaRPr lang="en-US" dirty="0">
              <a:solidFill>
                <a:schemeClr val="tx2"/>
              </a:solidFill>
            </a:endParaRPr>
          </a:p>
        </p:txBody>
      </p:sp>
      <p:sp>
        <p:nvSpPr>
          <p:cNvPr id="6" name="Title 3">
            <a:extLst>
              <a:ext uri="{FF2B5EF4-FFF2-40B4-BE49-F238E27FC236}">
                <a16:creationId xmlns:a16="http://schemas.microsoft.com/office/drawing/2014/main" id="{58033579-F6A8-45D2-82D3-6E3D4A31856D}"/>
              </a:ext>
            </a:extLst>
          </p:cNvPr>
          <p:cNvSpPr>
            <a:spLocks noGrp="1"/>
          </p:cNvSpPr>
          <p:nvPr>
            <p:ph type="title"/>
          </p:nvPr>
        </p:nvSpPr>
        <p:spPr>
          <a:xfrm>
            <a:off x="773511" y="624979"/>
            <a:ext cx="6598250" cy="1475672"/>
          </a:xfrm>
        </p:spPr>
        <p:txBody>
          <a:bodyPr/>
          <a:lstStyle/>
          <a:p>
            <a:r>
              <a:rPr lang="en-US" dirty="0"/>
              <a:t>Health Center Overview</a:t>
            </a:r>
          </a:p>
        </p:txBody>
      </p:sp>
      <p:sp>
        <p:nvSpPr>
          <p:cNvPr id="7" name="Text Placeholder 9">
            <a:extLst>
              <a:ext uri="{FF2B5EF4-FFF2-40B4-BE49-F238E27FC236}">
                <a16:creationId xmlns:a16="http://schemas.microsoft.com/office/drawing/2014/main" id="{2C31CC09-91C9-4B63-84BA-57503D79CB9F}"/>
              </a:ext>
            </a:extLst>
          </p:cNvPr>
          <p:cNvSpPr>
            <a:spLocks noGrp="1"/>
          </p:cNvSpPr>
          <p:nvPr>
            <p:ph type="body" sz="quarter" idx="21"/>
          </p:nvPr>
        </p:nvSpPr>
        <p:spPr>
          <a:xfrm>
            <a:off x="773511" y="1523999"/>
            <a:ext cx="10580289" cy="4709021"/>
          </a:xfrm>
        </p:spPr>
        <p:txBody>
          <a:bodyPr/>
          <a:lstStyle/>
          <a:p>
            <a:pPr marL="0" indent="0">
              <a:buNone/>
            </a:pPr>
            <a:r>
              <a:rPr lang="en-US" sz="3200" b="1" dirty="0">
                <a:solidFill>
                  <a:schemeClr val="accent6"/>
                </a:solidFill>
              </a:rPr>
              <a:t>Mission, Vision &amp; Values</a:t>
            </a:r>
          </a:p>
          <a:p>
            <a:pPr marL="0" indent="0">
              <a:buNone/>
            </a:pPr>
            <a:endParaRPr lang="en-US" b="1" dirty="0">
              <a:solidFill>
                <a:schemeClr val="accent6"/>
              </a:solidFill>
            </a:endParaRPr>
          </a:p>
          <a:p>
            <a:r>
              <a:rPr lang="en-US" sz="2600" b="1" dirty="0">
                <a:solidFill>
                  <a:schemeClr val="accent6"/>
                </a:solidFill>
              </a:rPr>
              <a:t>Mission – </a:t>
            </a:r>
            <a:r>
              <a:rPr lang="en-US" sz="2600" b="1" dirty="0"/>
              <a:t>[insert health center’s mission]</a:t>
            </a:r>
          </a:p>
          <a:p>
            <a:endParaRPr lang="en-US" sz="2600" b="1" dirty="0">
              <a:solidFill>
                <a:schemeClr val="accent6"/>
              </a:solidFill>
            </a:endParaRPr>
          </a:p>
          <a:p>
            <a:r>
              <a:rPr lang="en-US" sz="2600" b="1" dirty="0">
                <a:solidFill>
                  <a:schemeClr val="accent6"/>
                </a:solidFill>
              </a:rPr>
              <a:t>Vision – </a:t>
            </a:r>
            <a:r>
              <a:rPr lang="en-US" sz="2600" b="1" dirty="0"/>
              <a:t>[insert health center’s vision]</a:t>
            </a:r>
          </a:p>
          <a:p>
            <a:endParaRPr lang="en-US" sz="2600" b="1" dirty="0">
              <a:solidFill>
                <a:schemeClr val="accent6"/>
              </a:solidFill>
            </a:endParaRPr>
          </a:p>
          <a:p>
            <a:r>
              <a:rPr lang="en-US" sz="2600" b="1" dirty="0">
                <a:solidFill>
                  <a:schemeClr val="accent6"/>
                </a:solidFill>
              </a:rPr>
              <a:t>Values – </a:t>
            </a:r>
            <a:r>
              <a:rPr lang="en-US" sz="2600" b="1" dirty="0"/>
              <a:t>[insert health center’s values]</a:t>
            </a:r>
          </a:p>
          <a:p>
            <a:pPr marL="0" indent="0">
              <a:buNone/>
            </a:pPr>
            <a:endParaRPr lang="en-US" dirty="0"/>
          </a:p>
        </p:txBody>
      </p:sp>
      <p:sp>
        <p:nvSpPr>
          <p:cNvPr id="8" name="TextBox 7">
            <a:extLst>
              <a:ext uri="{FF2B5EF4-FFF2-40B4-BE49-F238E27FC236}">
                <a16:creationId xmlns:a16="http://schemas.microsoft.com/office/drawing/2014/main" id="{45E91A4F-6E2F-4C66-913C-45B799D3211A}"/>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47122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262CA1-882A-4A68-A90E-7B52F8437E0D}"/>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DD77BE16-1EA3-4ABA-8AFF-5E0F82C9FA2F}"/>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8</a:t>
            </a:fld>
            <a:endParaRPr lang="en-US" dirty="0">
              <a:solidFill>
                <a:schemeClr val="tx2"/>
              </a:solidFill>
            </a:endParaRPr>
          </a:p>
        </p:txBody>
      </p:sp>
      <p:sp>
        <p:nvSpPr>
          <p:cNvPr id="6" name="Title 5">
            <a:extLst>
              <a:ext uri="{FF2B5EF4-FFF2-40B4-BE49-F238E27FC236}">
                <a16:creationId xmlns:a16="http://schemas.microsoft.com/office/drawing/2014/main" id="{4777CAE7-0BC1-4429-92C7-47DBA89AEDAF}"/>
              </a:ext>
            </a:extLst>
          </p:cNvPr>
          <p:cNvSpPr>
            <a:spLocks noGrp="1"/>
          </p:cNvSpPr>
          <p:nvPr>
            <p:ph type="title"/>
          </p:nvPr>
        </p:nvSpPr>
        <p:spPr>
          <a:xfrm>
            <a:off x="776559" y="457200"/>
            <a:ext cx="6598250" cy="1475672"/>
          </a:xfrm>
        </p:spPr>
        <p:txBody>
          <a:bodyPr/>
          <a:lstStyle/>
          <a:p>
            <a:r>
              <a:rPr lang="en-US" dirty="0"/>
              <a:t>Health Center Overview</a:t>
            </a:r>
          </a:p>
        </p:txBody>
      </p:sp>
      <p:sp>
        <p:nvSpPr>
          <p:cNvPr id="7" name="Text Placeholder 6">
            <a:extLst>
              <a:ext uri="{FF2B5EF4-FFF2-40B4-BE49-F238E27FC236}">
                <a16:creationId xmlns:a16="http://schemas.microsoft.com/office/drawing/2014/main" id="{A98D7746-F9BA-4D03-A4EF-2143478267F5}"/>
              </a:ext>
            </a:extLst>
          </p:cNvPr>
          <p:cNvSpPr>
            <a:spLocks noGrp="1"/>
          </p:cNvSpPr>
          <p:nvPr>
            <p:ph type="body" sz="quarter" idx="21"/>
          </p:nvPr>
        </p:nvSpPr>
        <p:spPr>
          <a:xfrm>
            <a:off x="773511" y="1432919"/>
            <a:ext cx="10885089" cy="4495799"/>
          </a:xfrm>
        </p:spPr>
        <p:txBody>
          <a:bodyPr>
            <a:normAutofit/>
          </a:bodyPr>
          <a:lstStyle/>
          <a:p>
            <a:pPr marL="0" indent="0">
              <a:buNone/>
            </a:pPr>
            <a:r>
              <a:rPr lang="en-US" sz="3200" b="1" dirty="0">
                <a:solidFill>
                  <a:schemeClr val="accent6"/>
                </a:solidFill>
                <a:ea typeface="+mn-ea"/>
                <a:cs typeface="+mn-cs"/>
              </a:rPr>
              <a:t>Key statistics</a:t>
            </a:r>
          </a:p>
          <a:p>
            <a:pPr marL="0" indent="0">
              <a:buNone/>
            </a:pPr>
            <a:endParaRPr lang="en-US" sz="1400" dirty="0">
              <a:ea typeface="+mn-ea"/>
              <a:cs typeface="+mn-cs"/>
            </a:endParaRPr>
          </a:p>
          <a:p>
            <a:r>
              <a:rPr lang="en-US" sz="2800" dirty="0">
                <a:solidFill>
                  <a:schemeClr val="tx2"/>
                </a:solidFill>
              </a:rPr>
              <a:t>________ unique patients generating __________ patient encounters each year to include _______ uninsured or underinsured members of our community</a:t>
            </a:r>
          </a:p>
          <a:p>
            <a:pPr marL="0" indent="0">
              <a:buNone/>
            </a:pPr>
            <a:endParaRPr lang="en-US" sz="1050" dirty="0">
              <a:solidFill>
                <a:schemeClr val="tx2"/>
              </a:solidFill>
            </a:endParaRPr>
          </a:p>
          <a:p>
            <a:pPr marL="0" indent="0">
              <a:buNone/>
            </a:pPr>
            <a:endParaRPr lang="en-US" sz="1050" dirty="0">
              <a:solidFill>
                <a:schemeClr val="tx2"/>
              </a:solidFill>
            </a:endParaRPr>
          </a:p>
          <a:p>
            <a:r>
              <a:rPr lang="en-US" sz="2800" dirty="0">
                <a:solidFill>
                  <a:schemeClr val="tx2"/>
                </a:solidFill>
              </a:rPr>
              <a:t>______ of full-time equivalents (employees)</a:t>
            </a:r>
          </a:p>
          <a:p>
            <a:pPr marL="0" indent="0">
              <a:buNone/>
            </a:pPr>
            <a:endParaRPr lang="en-US" sz="1050" dirty="0">
              <a:solidFill>
                <a:schemeClr val="tx2"/>
              </a:solidFill>
            </a:endParaRPr>
          </a:p>
          <a:p>
            <a:r>
              <a:rPr lang="en-US" sz="2800" dirty="0">
                <a:solidFill>
                  <a:schemeClr val="tx2"/>
                </a:solidFill>
              </a:rPr>
              <a:t>______ number of clinical sites </a:t>
            </a:r>
          </a:p>
        </p:txBody>
      </p:sp>
      <p:sp>
        <p:nvSpPr>
          <p:cNvPr id="8" name="TextBox 7">
            <a:extLst>
              <a:ext uri="{FF2B5EF4-FFF2-40B4-BE49-F238E27FC236}">
                <a16:creationId xmlns:a16="http://schemas.microsoft.com/office/drawing/2014/main" id="{42C22B30-B418-4B71-AB25-49938041C8D6}"/>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347336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262CA1-882A-4A68-A90E-7B52F8437E0D}"/>
              </a:ext>
            </a:extLst>
          </p:cNvPr>
          <p:cNvSpPr>
            <a:spLocks noGrp="1"/>
          </p:cNvSpPr>
          <p:nvPr>
            <p:ph type="ftr" sz="quarter" idx="11"/>
          </p:nvPr>
        </p:nvSpPr>
        <p:spPr/>
        <p:txBody>
          <a:bodyPr/>
          <a:lstStyle/>
          <a:p>
            <a:r>
              <a:rPr lang="en-US"/>
              <a:t>Board Member Orientation</a:t>
            </a:r>
          </a:p>
          <a:p>
            <a:r>
              <a:rPr lang="en-US"/>
              <a:t>Template designed by the National Association of Community Health Centers</a:t>
            </a:r>
            <a:endParaRPr lang="en-US" dirty="0"/>
          </a:p>
        </p:txBody>
      </p:sp>
      <p:sp>
        <p:nvSpPr>
          <p:cNvPr id="3" name="Slide Number Placeholder 2">
            <a:extLst>
              <a:ext uri="{FF2B5EF4-FFF2-40B4-BE49-F238E27FC236}">
                <a16:creationId xmlns:a16="http://schemas.microsoft.com/office/drawing/2014/main" id="{DD77BE16-1EA3-4ABA-8AFF-5E0F82C9FA2F}"/>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9</a:t>
            </a:fld>
            <a:endParaRPr lang="en-US" dirty="0">
              <a:solidFill>
                <a:schemeClr val="tx2"/>
              </a:solidFill>
            </a:endParaRPr>
          </a:p>
        </p:txBody>
      </p:sp>
      <p:sp>
        <p:nvSpPr>
          <p:cNvPr id="6" name="Title 5">
            <a:extLst>
              <a:ext uri="{FF2B5EF4-FFF2-40B4-BE49-F238E27FC236}">
                <a16:creationId xmlns:a16="http://schemas.microsoft.com/office/drawing/2014/main" id="{4777CAE7-0BC1-4429-92C7-47DBA89AEDAF}"/>
              </a:ext>
            </a:extLst>
          </p:cNvPr>
          <p:cNvSpPr>
            <a:spLocks noGrp="1"/>
          </p:cNvSpPr>
          <p:nvPr>
            <p:ph type="title"/>
          </p:nvPr>
        </p:nvSpPr>
        <p:spPr>
          <a:xfrm>
            <a:off x="776559" y="457200"/>
            <a:ext cx="6598250" cy="1475672"/>
          </a:xfrm>
        </p:spPr>
        <p:txBody>
          <a:bodyPr/>
          <a:lstStyle/>
          <a:p>
            <a:r>
              <a:rPr lang="en-US" dirty="0"/>
              <a:t>Health Center Overview</a:t>
            </a:r>
          </a:p>
        </p:txBody>
      </p:sp>
      <p:sp>
        <p:nvSpPr>
          <p:cNvPr id="7" name="Text Placeholder 6">
            <a:extLst>
              <a:ext uri="{FF2B5EF4-FFF2-40B4-BE49-F238E27FC236}">
                <a16:creationId xmlns:a16="http://schemas.microsoft.com/office/drawing/2014/main" id="{A98D7746-F9BA-4D03-A4EF-2143478267F5}"/>
              </a:ext>
            </a:extLst>
          </p:cNvPr>
          <p:cNvSpPr>
            <a:spLocks noGrp="1"/>
          </p:cNvSpPr>
          <p:nvPr>
            <p:ph type="body" sz="quarter" idx="21"/>
          </p:nvPr>
        </p:nvSpPr>
        <p:spPr>
          <a:xfrm>
            <a:off x="773511" y="1432919"/>
            <a:ext cx="10885089" cy="4495799"/>
          </a:xfrm>
        </p:spPr>
        <p:txBody>
          <a:bodyPr>
            <a:normAutofit/>
          </a:bodyPr>
          <a:lstStyle/>
          <a:p>
            <a:pPr marL="0" indent="0">
              <a:buNone/>
            </a:pPr>
            <a:r>
              <a:rPr lang="en-US" sz="3200" b="1" dirty="0">
                <a:solidFill>
                  <a:schemeClr val="accent6"/>
                </a:solidFill>
                <a:ea typeface="+mn-ea"/>
                <a:cs typeface="+mn-cs"/>
              </a:rPr>
              <a:t>Sites/facilities</a:t>
            </a:r>
          </a:p>
          <a:p>
            <a:pPr marL="0" indent="0">
              <a:buNone/>
            </a:pPr>
            <a:endParaRPr lang="en-US" sz="1400" dirty="0">
              <a:ea typeface="+mn-ea"/>
              <a:cs typeface="+mn-cs"/>
            </a:endParaRPr>
          </a:p>
          <a:p>
            <a:r>
              <a:rPr lang="en-US" sz="2800" dirty="0">
                <a:solidFill>
                  <a:schemeClr val="tx2"/>
                </a:solidFill>
              </a:rPr>
              <a:t>[include pictures of sites/facilities]</a:t>
            </a:r>
          </a:p>
        </p:txBody>
      </p:sp>
      <p:sp>
        <p:nvSpPr>
          <p:cNvPr id="8" name="TextBox 7">
            <a:extLst>
              <a:ext uri="{FF2B5EF4-FFF2-40B4-BE49-F238E27FC236}">
                <a16:creationId xmlns:a16="http://schemas.microsoft.com/office/drawing/2014/main" id="{42C22B30-B418-4B71-AB25-49938041C8D6}"/>
              </a:ext>
            </a:extLst>
          </p:cNvPr>
          <p:cNvSpPr txBox="1"/>
          <p:nvPr/>
        </p:nvSpPr>
        <p:spPr>
          <a:xfrm>
            <a:off x="8610600" y="457200"/>
            <a:ext cx="2743200" cy="646331"/>
          </a:xfrm>
          <a:prstGeom prst="rect">
            <a:avLst/>
          </a:prstGeom>
          <a:noFill/>
        </p:spPr>
        <p:txBody>
          <a:bodyPr wrap="square" rtlCol="0">
            <a:spAutoFit/>
          </a:bodyPr>
          <a:lstStyle/>
          <a:p>
            <a:r>
              <a:rPr lang="en-US" i="1" dirty="0">
                <a:solidFill>
                  <a:schemeClr val="accent1"/>
                </a:solidFill>
              </a:rPr>
              <a:t>Sample slide – customize for your center</a:t>
            </a:r>
          </a:p>
        </p:txBody>
      </p:sp>
    </p:spTree>
    <p:extLst>
      <p:ext uri="{BB962C8B-B14F-4D97-AF65-F5344CB8AC3E}">
        <p14:creationId xmlns:p14="http://schemas.microsoft.com/office/powerpoint/2010/main" val="1437159222"/>
      </p:ext>
    </p:extLst>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3DB868F8BDE94CB45909346E37902F" ma:contentTypeVersion="9" ma:contentTypeDescription="Create a new document." ma:contentTypeScope="" ma:versionID="5a54ad205f288689ffb5a3416f3c4613">
  <xsd:schema xmlns:xsd="http://www.w3.org/2001/XMLSchema" xmlns:xs="http://www.w3.org/2001/XMLSchema" xmlns:p="http://schemas.microsoft.com/office/2006/metadata/properties" xmlns:ns1="http://schemas.microsoft.com/sharepoint/v3" xmlns:ns2="b92e79c2-83b6-410f-acf9-e77d09951d84" targetNamespace="http://schemas.microsoft.com/office/2006/metadata/properties" ma:root="true" ma:fieldsID="fb0f4a8de80992dabfc2d8f676d7d23d" ns1:_="" ns2:_="">
    <xsd:import namespace="http://schemas.microsoft.com/sharepoint/v3"/>
    <xsd:import namespace="b92e79c2-83b6-410f-acf9-e77d09951d84"/>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2e79c2-83b6-410f-acf9-e77d09951d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CEEF24-7CA4-4BA6-8554-A33EF1404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92e79c2-83b6-410f-acf9-e77d09951d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F38478-BC23-414D-AEB5-50E02851B6F3}">
  <ds:schemaRefs>
    <ds:schemaRef ds:uri="http://www.w3.org/XML/1998/namespace"/>
    <ds:schemaRef ds:uri="b92e79c2-83b6-410f-acf9-e77d09951d84"/>
    <ds:schemaRef ds:uri="http://purl.org/dc/terms/"/>
    <ds:schemaRef ds:uri="http://purl.org/dc/elements/1.1/"/>
    <ds:schemaRef ds:uri="http://schemas.microsoft.com/office/2006/documentManagement/types"/>
    <ds:schemaRef ds:uri="http://schemas.microsoft.com/office/2006/metadata/properties"/>
    <ds:schemaRef ds:uri="http://purl.org/dc/dcmitype/"/>
    <ds:schemaRef ds:uri="http://schemas.microsoft.com/sharepoint/v3"/>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027ABA91-5740-46C3-B031-15492AD47E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NACHC TEMPLATE</Template>
  <TotalTime>18497</TotalTime>
  <Words>11769</Words>
  <Application>Microsoft Office PowerPoint</Application>
  <PresentationFormat>Widescreen</PresentationFormat>
  <Paragraphs>939</Paragraphs>
  <Slides>60</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Courier New</vt:lpstr>
      <vt:lpstr>proxima-nova</vt:lpstr>
      <vt:lpstr>Symbol</vt:lpstr>
      <vt:lpstr>Wingdings</vt:lpstr>
      <vt:lpstr>Office Theme</vt:lpstr>
      <vt:lpstr>New Board Member Orientation</vt:lpstr>
      <vt:lpstr>Session 1: Welcome, Health Center Overview, and Introduction to Board Roles</vt:lpstr>
      <vt:lpstr>Welcome/Getting to Know Each Other</vt:lpstr>
      <vt:lpstr>History of the Health Center and the Health Center Movement</vt:lpstr>
      <vt:lpstr>PowerPoint Presentation</vt:lpstr>
      <vt:lpstr>PowerPoint Presentation</vt:lpstr>
      <vt:lpstr>Health Center Overview</vt:lpstr>
      <vt:lpstr>Health Center Overview</vt:lpstr>
      <vt:lpstr>Health Center Overview</vt:lpstr>
      <vt:lpstr>Services</vt:lpstr>
      <vt:lpstr>Enabling Services</vt:lpstr>
      <vt:lpstr>Health Center Overview</vt:lpstr>
      <vt:lpstr>Strategic Plan</vt:lpstr>
      <vt:lpstr>Health Resources and Services Administration (HRSA) Health Center Program  </vt:lpstr>
      <vt:lpstr>Health Center Governance</vt:lpstr>
      <vt:lpstr>Health Center Board Roles - Video</vt:lpstr>
      <vt:lpstr>Overall Board Roles”)</vt:lpstr>
      <vt:lpstr>Health Center Program Compliance Manual</vt:lpstr>
      <vt:lpstr>Health Center Program Compliance Manual</vt:lpstr>
      <vt:lpstr>Governance versus Management - Examples</vt:lpstr>
      <vt:lpstr>Individual Board Member –  Legal Duties</vt:lpstr>
      <vt:lpstr>Board Role Description/ Agreement </vt:lpstr>
      <vt:lpstr>What to Expect at Board Meetings</vt:lpstr>
      <vt:lpstr>Meeting Dates</vt:lpstr>
      <vt:lpstr>Board Committees</vt:lpstr>
      <vt:lpstr>Officer Roles</vt:lpstr>
      <vt:lpstr>Board Culture and Practices</vt:lpstr>
      <vt:lpstr>Questions and Answers</vt:lpstr>
      <vt:lpstr>Session 2: Learning More About the Board’s Oversight Roles</vt:lpstr>
      <vt:lpstr>Overall Board Roles”)</vt:lpstr>
      <vt:lpstr>Board Workplan or Calendar</vt:lpstr>
      <vt:lpstr>Health Resources and Services Administration (HRSA) Health  Center Program Compliance</vt:lpstr>
      <vt:lpstr>Policy Approval</vt:lpstr>
      <vt:lpstr>Conflicts of Interest</vt:lpstr>
      <vt:lpstr>CEO Oversight and Partnership</vt:lpstr>
      <vt:lpstr>Financial Oversight</vt:lpstr>
      <vt:lpstr>Budget </vt:lpstr>
      <vt:lpstr>Monitoring Financial Performance </vt:lpstr>
      <vt:lpstr>Monitoring Financial Performance</vt:lpstr>
      <vt:lpstr>Statement of Financial Position (Balance Sheet)</vt:lpstr>
      <vt:lpstr>Statement of Activities (Income Statement) </vt:lpstr>
      <vt:lpstr>Statement of Cash Flows</vt:lpstr>
      <vt:lpstr>Financial Ratios</vt:lpstr>
      <vt:lpstr>Financial Ratios</vt:lpstr>
      <vt:lpstr>Audit</vt:lpstr>
      <vt:lpstr>Quality Oversight</vt:lpstr>
      <vt:lpstr>Quality Oversight</vt:lpstr>
      <vt:lpstr>Risk Management </vt:lpstr>
      <vt:lpstr>Risk Management </vt:lpstr>
      <vt:lpstr>Corporate Compliance</vt:lpstr>
      <vt:lpstr>Questions and Answers</vt:lpstr>
      <vt:lpstr>Session 3: Learning More about Healthcare and Key Issues</vt:lpstr>
      <vt:lpstr>Strategic Plan</vt:lpstr>
      <vt:lpstr>Internal or External Issues Impacting Our Health Center</vt:lpstr>
      <vt:lpstr>COVID-19 and Impact on our Health Center</vt:lpstr>
      <vt:lpstr>Board Discussion about Strategic Issues</vt:lpstr>
      <vt:lpstr>Other topics</vt:lpstr>
      <vt:lpstr>Questions and Answers</vt:lpstr>
      <vt:lpstr>Continue the Learning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Heard</dc:creator>
  <cp:lastModifiedBy>Emily Heard</cp:lastModifiedBy>
  <cp:revision>481</cp:revision>
  <cp:lastPrinted>2021-04-29T20:10:21Z</cp:lastPrinted>
  <dcterms:created xsi:type="dcterms:W3CDTF">2020-01-22T21:24:30Z</dcterms:created>
  <dcterms:modified xsi:type="dcterms:W3CDTF">2021-06-08T20:36:18Z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0x010100173DB868F8BDE94CB45909346E37902F</vt:lpwstr>
  </property>
</Properties>
</file>