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Lst>
  <p:notesMasterIdLst>
    <p:notesMasterId r:id="rId65"/>
  </p:notesMasterIdLst>
  <p:sldIdLst>
    <p:sldId id="905" r:id="rId5"/>
    <p:sldId id="908" r:id="rId6"/>
    <p:sldId id="910" r:id="rId7"/>
    <p:sldId id="911" r:id="rId8"/>
    <p:sldId id="912" r:id="rId9"/>
    <p:sldId id="286" r:id="rId10"/>
    <p:sldId id="913" r:id="rId11"/>
    <p:sldId id="914" r:id="rId12"/>
    <p:sldId id="974" r:id="rId13"/>
    <p:sldId id="915" r:id="rId14"/>
    <p:sldId id="916" r:id="rId15"/>
    <p:sldId id="972" r:id="rId16"/>
    <p:sldId id="917" r:id="rId17"/>
    <p:sldId id="918" r:id="rId18"/>
    <p:sldId id="978" r:id="rId19"/>
    <p:sldId id="924" r:id="rId20"/>
    <p:sldId id="925" r:id="rId21"/>
    <p:sldId id="975" r:id="rId22"/>
    <p:sldId id="976" r:id="rId23"/>
    <p:sldId id="937" r:id="rId24"/>
    <p:sldId id="928" r:id="rId25"/>
    <p:sldId id="934" r:id="rId26"/>
    <p:sldId id="935" r:id="rId27"/>
    <p:sldId id="919" r:id="rId28"/>
    <p:sldId id="929" r:id="rId29"/>
    <p:sldId id="931" r:id="rId30"/>
    <p:sldId id="554" r:id="rId31"/>
    <p:sldId id="920" r:id="rId32"/>
    <p:sldId id="922" r:id="rId33"/>
    <p:sldId id="943" r:id="rId34"/>
    <p:sldId id="938" r:id="rId35"/>
    <p:sldId id="960" r:id="rId36"/>
    <p:sldId id="945" r:id="rId37"/>
    <p:sldId id="946" r:id="rId38"/>
    <p:sldId id="947" r:id="rId39"/>
    <p:sldId id="948" r:id="rId40"/>
    <p:sldId id="949" r:id="rId41"/>
    <p:sldId id="950" r:id="rId42"/>
    <p:sldId id="951" r:id="rId43"/>
    <p:sldId id="537" r:id="rId44"/>
    <p:sldId id="538" r:id="rId45"/>
    <p:sldId id="539" r:id="rId46"/>
    <p:sldId id="962" r:id="rId47"/>
    <p:sldId id="963" r:id="rId48"/>
    <p:sldId id="953" r:id="rId49"/>
    <p:sldId id="956" r:id="rId50"/>
    <p:sldId id="966" r:id="rId51"/>
    <p:sldId id="965" r:id="rId52"/>
    <p:sldId id="967" r:id="rId53"/>
    <p:sldId id="964" r:id="rId54"/>
    <p:sldId id="932" r:id="rId55"/>
    <p:sldId id="545" r:id="rId56"/>
    <p:sldId id="939" r:id="rId57"/>
    <p:sldId id="936" r:id="rId58"/>
    <p:sldId id="940" r:id="rId59"/>
    <p:sldId id="968" r:id="rId60"/>
    <p:sldId id="969" r:id="rId61"/>
    <p:sldId id="933" r:id="rId62"/>
    <p:sldId id="970" r:id="rId63"/>
    <p:sldId id="971" r:id="rId6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Alarcon" initials="MOU" lastIdx="1" clrIdx="0">
    <p:extLst>
      <p:ext uri="{19B8F6BF-5375-455C-9EA6-DF929625EA0E}">
        <p15:presenceInfo xmlns:p15="http://schemas.microsoft.com/office/powerpoint/2012/main" userId="Scott Alarcon" providerId="None"/>
      </p:ext>
    </p:extLst>
  </p:cmAuthor>
  <p:cmAuthor id="2" name="Guest User" initials="GU" lastIdx="11" clrIdx="1"/>
  <p:cmAuthor id="3" name="Katie Bandtlow" initials="KB" lastIdx="4" clrIdx="2">
    <p:extLst>
      <p:ext uri="{19B8F6BF-5375-455C-9EA6-DF929625EA0E}">
        <p15:presenceInfo xmlns:p15="http://schemas.microsoft.com/office/powerpoint/2012/main" userId="e01d5fb78aa8d769" providerId="Windows Live"/>
      </p:ext>
    </p:extLst>
  </p:cmAuthor>
  <p:cmAuthor id="4" name="Rashad Collins" initials="RC" lastIdx="28" clrIdx="3">
    <p:extLst>
      <p:ext uri="{19B8F6BF-5375-455C-9EA6-DF929625EA0E}">
        <p15:presenceInfo xmlns:p15="http://schemas.microsoft.com/office/powerpoint/2012/main" userId="7aea667f00d252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a:srgbClr val="7B6755"/>
    <a:srgbClr val="60269D"/>
    <a:srgbClr val="0055B7"/>
    <a:srgbClr val="A50063"/>
    <a:srgbClr val="6D6E70"/>
    <a:srgbClr val="779803"/>
    <a:srgbClr val="E87200"/>
    <a:srgbClr val="007CA4"/>
    <a:srgbClr val="003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94" autoAdjust="0"/>
    <p:restoredTop sz="61307" autoAdjust="0"/>
  </p:normalViewPr>
  <p:slideViewPr>
    <p:cSldViewPr snapToObjects="1">
      <p:cViewPr varScale="1">
        <p:scale>
          <a:sx n="49" d="100"/>
          <a:sy n="49" d="100"/>
        </p:scale>
        <p:origin x="2011" y="5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Objects="1">
      <p:cViewPr varScale="1">
        <p:scale>
          <a:sx n="60" d="100"/>
          <a:sy n="60" d="100"/>
        </p:scale>
        <p:origin x="3101" y="3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E8DCED-46D4-458B-8ABE-9D93620717AE}"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US"/>
        </a:p>
      </dgm:t>
    </dgm:pt>
    <dgm:pt modelId="{CB8CA4AD-1F4D-4314-BD35-90BC16436F19}">
      <dgm:prSet phldrT="[Text]"/>
      <dgm:spPr/>
      <dgm:t>
        <a:bodyPr/>
        <a:lstStyle/>
        <a:p>
          <a:r>
            <a:rPr lang="es-ES" b="1"/>
            <a:t>Ley federal</a:t>
          </a:r>
        </a:p>
      </dgm:t>
    </dgm:pt>
    <dgm:pt modelId="{053E1E6B-7568-48F1-9331-881FE4B29518}" type="parTrans" cxnId="{AB01B574-767F-4567-B5D7-FCBF791E772A}">
      <dgm:prSet/>
      <dgm:spPr/>
      <dgm:t>
        <a:bodyPr/>
        <a:lstStyle/>
        <a:p>
          <a:endParaRPr lang="en-US"/>
        </a:p>
      </dgm:t>
    </dgm:pt>
    <dgm:pt modelId="{9941ED93-434F-4320-904E-C76B1135D2FB}" type="sibTrans" cxnId="{AB01B574-767F-4567-B5D7-FCBF791E772A}">
      <dgm:prSet/>
      <dgm:spPr/>
      <dgm:t>
        <a:bodyPr/>
        <a:lstStyle/>
        <a:p>
          <a:endParaRPr lang="en-US"/>
        </a:p>
      </dgm:t>
    </dgm:pt>
    <dgm:pt modelId="{DF594207-8D3E-4BBD-8266-AEA7C522632B}">
      <dgm:prSet phldrT="[Text]"/>
      <dgm:spPr/>
      <dgm:t>
        <a:bodyPr/>
        <a:lstStyle/>
        <a:p>
          <a:r>
            <a:rPr lang="es-ES" b="1"/>
            <a:t>Ley estatal</a:t>
          </a:r>
        </a:p>
      </dgm:t>
    </dgm:pt>
    <dgm:pt modelId="{C6460F82-C992-4A4F-83EA-81C984F03CC9}" type="parTrans" cxnId="{BABBD442-2E7B-48A3-94B5-8488BD4556B8}">
      <dgm:prSet/>
      <dgm:spPr/>
      <dgm:t>
        <a:bodyPr/>
        <a:lstStyle/>
        <a:p>
          <a:endParaRPr lang="en-US"/>
        </a:p>
      </dgm:t>
    </dgm:pt>
    <dgm:pt modelId="{401FACB8-F740-47AC-A0AE-48F287A83DE7}" type="sibTrans" cxnId="{BABBD442-2E7B-48A3-94B5-8488BD4556B8}">
      <dgm:prSet/>
      <dgm:spPr/>
      <dgm:t>
        <a:bodyPr/>
        <a:lstStyle/>
        <a:p>
          <a:endParaRPr lang="en-US"/>
        </a:p>
      </dgm:t>
    </dgm:pt>
    <dgm:pt modelId="{DDF7B0A3-4259-4D35-AABA-A60B0971BCD1}">
      <dgm:prSet phldrT="[Text]"/>
      <dgm:spPr/>
      <dgm:t>
        <a:bodyPr/>
        <a:lstStyle/>
        <a:p>
          <a:r>
            <a:rPr lang="es-ES" b="1" dirty="0"/>
            <a:t>Investigación y práctica </a:t>
          </a:r>
          <a:br>
            <a:rPr lang="es-ES" b="1" dirty="0"/>
          </a:br>
          <a:r>
            <a:rPr lang="es-ES" b="1" dirty="0"/>
            <a:t>de buena gobernanza</a:t>
          </a:r>
        </a:p>
      </dgm:t>
    </dgm:pt>
    <dgm:pt modelId="{E9807E56-AB7B-481B-B800-12C9398F66EC}" type="parTrans" cxnId="{0DC1AFDA-C2DC-49EB-A24C-E3F502411A3B}">
      <dgm:prSet/>
      <dgm:spPr/>
      <dgm:t>
        <a:bodyPr/>
        <a:lstStyle/>
        <a:p>
          <a:endParaRPr lang="en-US"/>
        </a:p>
      </dgm:t>
    </dgm:pt>
    <dgm:pt modelId="{740D55E2-1B24-466C-B87F-72B5BBB16ACA}" type="sibTrans" cxnId="{0DC1AFDA-C2DC-49EB-A24C-E3F502411A3B}">
      <dgm:prSet/>
      <dgm:spPr/>
      <dgm:t>
        <a:bodyPr/>
        <a:lstStyle/>
        <a:p>
          <a:endParaRPr lang="en-US"/>
        </a:p>
      </dgm:t>
    </dgm:pt>
    <dgm:pt modelId="{9B9B4D5B-5640-4630-8D04-38127A96F469}">
      <dgm:prSet phldrT="[Text]"/>
      <dgm:spPr/>
      <dgm:t>
        <a:bodyPr/>
        <a:lstStyle/>
        <a:p>
          <a:r>
            <a:rPr lang="es-ES" b="1" dirty="0"/>
            <a:t>Programa para centros de salud de la HRSA </a:t>
          </a:r>
        </a:p>
      </dgm:t>
    </dgm:pt>
    <dgm:pt modelId="{F7C28E2F-B4DA-4CB7-A591-49FB9B9F2793}" type="parTrans" cxnId="{9427D97B-8774-409B-8168-98B58DAD2B9C}">
      <dgm:prSet/>
      <dgm:spPr/>
      <dgm:t>
        <a:bodyPr/>
        <a:lstStyle/>
        <a:p>
          <a:endParaRPr lang="en-US"/>
        </a:p>
      </dgm:t>
    </dgm:pt>
    <dgm:pt modelId="{DBEF15EC-9CBF-4B82-BBA0-BA424E616556}" type="sibTrans" cxnId="{9427D97B-8774-409B-8168-98B58DAD2B9C}">
      <dgm:prSet/>
      <dgm:spPr/>
      <dgm:t>
        <a:bodyPr/>
        <a:lstStyle/>
        <a:p>
          <a:endParaRPr lang="en-US"/>
        </a:p>
      </dgm:t>
    </dgm:pt>
    <dgm:pt modelId="{7FD3B6EE-E7B7-4014-AA55-A8AFB5E5713F}" type="pres">
      <dgm:prSet presAssocID="{6BE8DCED-46D4-458B-8ABE-9D93620717AE}" presName="matrix" presStyleCnt="0">
        <dgm:presLayoutVars>
          <dgm:chMax val="1"/>
          <dgm:dir/>
          <dgm:resizeHandles val="exact"/>
        </dgm:presLayoutVars>
      </dgm:prSet>
      <dgm:spPr/>
    </dgm:pt>
    <dgm:pt modelId="{27096EB3-9B59-4DB4-90C7-B6FC748B9582}" type="pres">
      <dgm:prSet presAssocID="{6BE8DCED-46D4-458B-8ABE-9D93620717AE}" presName="diamond" presStyleLbl="bgShp" presStyleIdx="0" presStyleCnt="1"/>
      <dgm:spPr/>
      <dgm:extLst>
        <a:ext uri="{E40237B7-FDA0-4F09-8148-C483321AD2D9}">
          <dgm14:cNvPr xmlns:dgm14="http://schemas.microsoft.com/office/drawing/2010/diagram" id="0" name="" descr="This slide contains a graphic that demonstrates health center governance is complex. Boards must ensure compliance with various laws, the HRSA Health Center Program, and - ideally - good governance practice."/>
        </a:ext>
      </dgm:extLst>
    </dgm:pt>
    <dgm:pt modelId="{F5C108CA-9B2A-4BAA-8F14-D293CADEE388}" type="pres">
      <dgm:prSet presAssocID="{6BE8DCED-46D4-458B-8ABE-9D93620717AE}" presName="quad1" presStyleLbl="node1" presStyleIdx="0" presStyleCnt="4">
        <dgm:presLayoutVars>
          <dgm:chMax val="0"/>
          <dgm:chPref val="0"/>
          <dgm:bulletEnabled val="1"/>
        </dgm:presLayoutVars>
      </dgm:prSet>
      <dgm:spPr/>
    </dgm:pt>
    <dgm:pt modelId="{BE3D4DD2-6277-4600-B8AF-AD025956F0D6}" type="pres">
      <dgm:prSet presAssocID="{6BE8DCED-46D4-458B-8ABE-9D93620717AE}" presName="quad2" presStyleLbl="node1" presStyleIdx="1" presStyleCnt="4">
        <dgm:presLayoutVars>
          <dgm:chMax val="0"/>
          <dgm:chPref val="0"/>
          <dgm:bulletEnabled val="1"/>
        </dgm:presLayoutVars>
      </dgm:prSet>
      <dgm:spPr/>
    </dgm:pt>
    <dgm:pt modelId="{2C2D91E0-8A8A-4148-B571-FC5EB490B832}" type="pres">
      <dgm:prSet presAssocID="{6BE8DCED-46D4-458B-8ABE-9D93620717AE}" presName="quad3" presStyleLbl="node1" presStyleIdx="2" presStyleCnt="4">
        <dgm:presLayoutVars>
          <dgm:chMax val="0"/>
          <dgm:chPref val="0"/>
          <dgm:bulletEnabled val="1"/>
        </dgm:presLayoutVars>
      </dgm:prSet>
      <dgm:spPr/>
    </dgm:pt>
    <dgm:pt modelId="{2FC8D286-D459-453D-9013-7BBB0C7D81B6}" type="pres">
      <dgm:prSet presAssocID="{6BE8DCED-46D4-458B-8ABE-9D93620717AE}" presName="quad4" presStyleLbl="node1" presStyleIdx="3" presStyleCnt="4">
        <dgm:presLayoutVars>
          <dgm:chMax val="0"/>
          <dgm:chPref val="0"/>
          <dgm:bulletEnabled val="1"/>
        </dgm:presLayoutVars>
      </dgm:prSet>
      <dgm:spPr/>
    </dgm:pt>
  </dgm:ptLst>
  <dgm:cxnLst>
    <dgm:cxn modelId="{49137613-3852-4A67-9ABD-146CA829981D}" type="presOf" srcId="{CB8CA4AD-1F4D-4314-BD35-90BC16436F19}" destId="{F5C108CA-9B2A-4BAA-8F14-D293CADEE388}" srcOrd="0" destOrd="0" presId="urn:microsoft.com/office/officeart/2005/8/layout/matrix3"/>
    <dgm:cxn modelId="{C16A4A24-53B9-488C-ACC0-79DEEAA78A0A}" type="presOf" srcId="{6BE8DCED-46D4-458B-8ABE-9D93620717AE}" destId="{7FD3B6EE-E7B7-4014-AA55-A8AFB5E5713F}" srcOrd="0" destOrd="0" presId="urn:microsoft.com/office/officeart/2005/8/layout/matrix3"/>
    <dgm:cxn modelId="{BABBD442-2E7B-48A3-94B5-8488BD4556B8}" srcId="{6BE8DCED-46D4-458B-8ABE-9D93620717AE}" destId="{DF594207-8D3E-4BBD-8266-AEA7C522632B}" srcOrd="1" destOrd="0" parTransId="{C6460F82-C992-4A4F-83EA-81C984F03CC9}" sibTransId="{401FACB8-F740-47AC-A0AE-48F287A83DE7}"/>
    <dgm:cxn modelId="{AB01B574-767F-4567-B5D7-FCBF791E772A}" srcId="{6BE8DCED-46D4-458B-8ABE-9D93620717AE}" destId="{CB8CA4AD-1F4D-4314-BD35-90BC16436F19}" srcOrd="0" destOrd="0" parTransId="{053E1E6B-7568-48F1-9331-881FE4B29518}" sibTransId="{9941ED93-434F-4320-904E-C76B1135D2FB}"/>
    <dgm:cxn modelId="{9427D97B-8774-409B-8168-98B58DAD2B9C}" srcId="{6BE8DCED-46D4-458B-8ABE-9D93620717AE}" destId="{9B9B4D5B-5640-4630-8D04-38127A96F469}" srcOrd="2" destOrd="0" parTransId="{F7C28E2F-B4DA-4CB7-A591-49FB9B9F2793}" sibTransId="{DBEF15EC-9CBF-4B82-BBA0-BA424E616556}"/>
    <dgm:cxn modelId="{C1E253C7-74FF-47DB-93F3-8B00E596CBC1}" type="presOf" srcId="{DF594207-8D3E-4BBD-8266-AEA7C522632B}" destId="{BE3D4DD2-6277-4600-B8AF-AD025956F0D6}" srcOrd="0" destOrd="0" presId="urn:microsoft.com/office/officeart/2005/8/layout/matrix3"/>
    <dgm:cxn modelId="{0DC1AFDA-C2DC-49EB-A24C-E3F502411A3B}" srcId="{6BE8DCED-46D4-458B-8ABE-9D93620717AE}" destId="{DDF7B0A3-4259-4D35-AABA-A60B0971BCD1}" srcOrd="3" destOrd="0" parTransId="{E9807E56-AB7B-481B-B800-12C9398F66EC}" sibTransId="{740D55E2-1B24-466C-B87F-72B5BBB16ACA}"/>
    <dgm:cxn modelId="{D4126CE9-7A4B-4A85-903F-42C90FC22556}" type="presOf" srcId="{9B9B4D5B-5640-4630-8D04-38127A96F469}" destId="{2C2D91E0-8A8A-4148-B571-FC5EB490B832}" srcOrd="0" destOrd="0" presId="urn:microsoft.com/office/officeart/2005/8/layout/matrix3"/>
    <dgm:cxn modelId="{47A67CF9-7763-4A54-8196-704C03D6F9AE}" type="presOf" srcId="{DDF7B0A3-4259-4D35-AABA-A60B0971BCD1}" destId="{2FC8D286-D459-453D-9013-7BBB0C7D81B6}" srcOrd="0" destOrd="0" presId="urn:microsoft.com/office/officeart/2005/8/layout/matrix3"/>
    <dgm:cxn modelId="{6137D2EB-726A-45C9-9932-7EDA22956E03}" type="presParOf" srcId="{7FD3B6EE-E7B7-4014-AA55-A8AFB5E5713F}" destId="{27096EB3-9B59-4DB4-90C7-B6FC748B9582}" srcOrd="0" destOrd="0" presId="urn:microsoft.com/office/officeart/2005/8/layout/matrix3"/>
    <dgm:cxn modelId="{E9A08690-1F77-48C5-9015-BE2A7C6E6F3A}" type="presParOf" srcId="{7FD3B6EE-E7B7-4014-AA55-A8AFB5E5713F}" destId="{F5C108CA-9B2A-4BAA-8F14-D293CADEE388}" srcOrd="1" destOrd="0" presId="urn:microsoft.com/office/officeart/2005/8/layout/matrix3"/>
    <dgm:cxn modelId="{3BF0DCF5-4897-4B4C-A51D-099D54F09058}" type="presParOf" srcId="{7FD3B6EE-E7B7-4014-AA55-A8AFB5E5713F}" destId="{BE3D4DD2-6277-4600-B8AF-AD025956F0D6}" srcOrd="2" destOrd="0" presId="urn:microsoft.com/office/officeart/2005/8/layout/matrix3"/>
    <dgm:cxn modelId="{98BA01BA-EC88-48F2-94F6-871F4344605A}" type="presParOf" srcId="{7FD3B6EE-E7B7-4014-AA55-A8AFB5E5713F}" destId="{2C2D91E0-8A8A-4148-B571-FC5EB490B832}" srcOrd="3" destOrd="0" presId="urn:microsoft.com/office/officeart/2005/8/layout/matrix3"/>
    <dgm:cxn modelId="{71D49540-10FE-428D-AEEE-8E0037E116DB}" type="presParOf" srcId="{7FD3B6EE-E7B7-4014-AA55-A8AFB5E5713F}" destId="{2FC8D286-D459-453D-9013-7BBB0C7D81B6}" srcOrd="4" destOrd="0" presId="urn:microsoft.com/office/officeart/2005/8/layout/matrix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598C5D-4CD7-431D-AC1B-FD4005BFD52A}" type="doc">
      <dgm:prSet loTypeId="urn:microsoft.com/office/officeart/2005/8/layout/rings+Icon" loCatId="relationship" qsTypeId="urn:microsoft.com/office/officeart/2005/8/quickstyle/simple1" qsCatId="simple" csTypeId="urn:microsoft.com/office/officeart/2005/8/colors/colorful5" csCatId="colorful" phldr="1"/>
      <dgm:spPr/>
    </dgm:pt>
    <dgm:pt modelId="{8879A3B6-9974-488B-997B-AA9E6C3EDAD6}">
      <dgm:prSet phldrT="[Text]" custT="1"/>
      <dgm:spPr/>
      <dgm:t>
        <a:bodyPr/>
        <a:lstStyle/>
        <a:p>
          <a:r>
            <a:rPr lang="es-ES" sz="1800" b="1" dirty="0">
              <a:solidFill>
                <a:schemeClr val="tx2"/>
              </a:solidFill>
            </a:rPr>
            <a:t>Estrategia </a:t>
          </a:r>
        </a:p>
      </dgm:t>
    </dgm:pt>
    <dgm:pt modelId="{6D011077-27CF-40F3-A2CF-9A9360C48832}" type="parTrans" cxnId="{4CC91403-78F4-4CBE-A4EA-F31BF0665A8A}">
      <dgm:prSet/>
      <dgm:spPr/>
      <dgm:t>
        <a:bodyPr/>
        <a:lstStyle/>
        <a:p>
          <a:endParaRPr lang="en-US"/>
        </a:p>
      </dgm:t>
    </dgm:pt>
    <dgm:pt modelId="{20D11995-FD49-4ED0-9AB3-98215CFF6866}" type="sibTrans" cxnId="{4CC91403-78F4-4CBE-A4EA-F31BF0665A8A}">
      <dgm:prSet/>
      <dgm:spPr/>
      <dgm:t>
        <a:bodyPr/>
        <a:lstStyle/>
        <a:p>
          <a:endParaRPr lang="en-US"/>
        </a:p>
      </dgm:t>
    </dgm:pt>
    <dgm:pt modelId="{FD0D1D5A-86F7-4AF0-AD21-9C22F1AD9F75}">
      <dgm:prSet phldrT="[Text]" custT="1"/>
      <dgm:spPr/>
      <dgm:t>
        <a:bodyPr/>
        <a:lstStyle/>
        <a:p>
          <a:r>
            <a:rPr lang="es-ES" sz="1800" b="1" dirty="0">
              <a:solidFill>
                <a:schemeClr val="tx2"/>
              </a:solidFill>
            </a:rPr>
            <a:t>Funcionamiento</a:t>
          </a:r>
        </a:p>
      </dgm:t>
    </dgm:pt>
    <dgm:pt modelId="{4E077E16-CFEB-47A4-ACC4-0E384AC2FE9A}" type="parTrans" cxnId="{7BE29E36-D9B1-4EE2-ACB0-B76D52627DDA}">
      <dgm:prSet/>
      <dgm:spPr/>
      <dgm:t>
        <a:bodyPr/>
        <a:lstStyle/>
        <a:p>
          <a:endParaRPr lang="en-US"/>
        </a:p>
      </dgm:t>
    </dgm:pt>
    <dgm:pt modelId="{43EA0B18-CA73-419F-B98A-8BA3C7518B3B}" type="sibTrans" cxnId="{7BE29E36-D9B1-4EE2-ACB0-B76D52627DDA}">
      <dgm:prSet/>
      <dgm:spPr/>
      <dgm:t>
        <a:bodyPr/>
        <a:lstStyle/>
        <a:p>
          <a:endParaRPr lang="en-US"/>
        </a:p>
      </dgm:t>
    </dgm:pt>
    <dgm:pt modelId="{FDD7F565-C4E5-49E2-B7A0-0FF6DB2DD3DB}">
      <dgm:prSet phldrT="[Text]" custT="1"/>
      <dgm:spPr/>
      <dgm:t>
        <a:bodyPr/>
        <a:lstStyle/>
        <a:p>
          <a:r>
            <a:rPr lang="es-ES" sz="1800" b="1" dirty="0">
              <a:solidFill>
                <a:schemeClr val="tx2"/>
              </a:solidFill>
            </a:rPr>
            <a:t>Supervisión y política</a:t>
          </a:r>
        </a:p>
      </dgm:t>
    </dgm:pt>
    <dgm:pt modelId="{54928D03-5B0C-41B5-9DD8-5620F64054A3}" type="parTrans" cxnId="{54D159AF-C9FA-464C-AFFC-3F8713C054AE}">
      <dgm:prSet/>
      <dgm:spPr/>
      <dgm:t>
        <a:bodyPr/>
        <a:lstStyle/>
        <a:p>
          <a:endParaRPr lang="en-US"/>
        </a:p>
      </dgm:t>
    </dgm:pt>
    <dgm:pt modelId="{30BA2A83-23B6-4111-B1C9-1D81505015AD}" type="sibTrans" cxnId="{54D159AF-C9FA-464C-AFFC-3F8713C054AE}">
      <dgm:prSet/>
      <dgm:spPr/>
      <dgm:t>
        <a:bodyPr/>
        <a:lstStyle/>
        <a:p>
          <a:endParaRPr lang="en-US"/>
        </a:p>
      </dgm:t>
    </dgm:pt>
    <dgm:pt modelId="{08B0E4DF-1E73-4BC2-A3DA-5E79E4952ABC}" type="pres">
      <dgm:prSet presAssocID="{A7598C5D-4CD7-431D-AC1B-FD4005BFD52A}" presName="Name0" presStyleCnt="0">
        <dgm:presLayoutVars>
          <dgm:chMax val="7"/>
          <dgm:dir/>
          <dgm:resizeHandles val="exact"/>
        </dgm:presLayoutVars>
      </dgm:prSet>
      <dgm:spPr/>
    </dgm:pt>
    <dgm:pt modelId="{660B3F6B-23C4-4378-8A03-CF97B8F102A0}" type="pres">
      <dgm:prSet presAssocID="{A7598C5D-4CD7-431D-AC1B-FD4005BFD52A}" presName="ellipse1" presStyleLbl="vennNode1" presStyleIdx="0" presStyleCnt="3" custLinFactNeighborX="5901" custLinFactNeighborY="-2158">
        <dgm:presLayoutVars>
          <dgm:bulletEnabled val="1"/>
        </dgm:presLayoutVars>
      </dgm:prSet>
      <dgm:spPr/>
    </dgm:pt>
    <dgm:pt modelId="{8C64974C-822C-4047-A4A8-DB35211AE5E9}" type="pres">
      <dgm:prSet presAssocID="{A7598C5D-4CD7-431D-AC1B-FD4005BFD52A}" presName="ellipse2" presStyleLbl="vennNode1" presStyleIdx="1" presStyleCnt="3">
        <dgm:presLayoutVars>
          <dgm:bulletEnabled val="1"/>
        </dgm:presLayoutVars>
      </dgm:prSet>
      <dgm:spPr/>
    </dgm:pt>
    <dgm:pt modelId="{E637E9F5-ABE6-4A22-9D55-AB07996D0111}" type="pres">
      <dgm:prSet presAssocID="{A7598C5D-4CD7-431D-AC1B-FD4005BFD52A}" presName="ellipse3" presStyleLbl="vennNode1" presStyleIdx="2" presStyleCnt="3" custLinFactNeighborX="-9892" custLinFactNeighborY="-1434">
        <dgm:presLayoutVars>
          <dgm:bulletEnabled val="1"/>
        </dgm:presLayoutVars>
      </dgm:prSet>
      <dgm:spPr/>
    </dgm:pt>
  </dgm:ptLst>
  <dgm:cxnLst>
    <dgm:cxn modelId="{4CC91403-78F4-4CBE-A4EA-F31BF0665A8A}" srcId="{A7598C5D-4CD7-431D-AC1B-FD4005BFD52A}" destId="{8879A3B6-9974-488B-997B-AA9E6C3EDAD6}" srcOrd="0" destOrd="0" parTransId="{6D011077-27CF-40F3-A2CF-9A9360C48832}" sibTransId="{20D11995-FD49-4ED0-9AB3-98215CFF6866}"/>
    <dgm:cxn modelId="{9AB70D35-E9A8-4059-A259-96B12FC5EFCE}" type="presOf" srcId="{A7598C5D-4CD7-431D-AC1B-FD4005BFD52A}" destId="{08B0E4DF-1E73-4BC2-A3DA-5E79E4952ABC}" srcOrd="0" destOrd="0" presId="urn:microsoft.com/office/officeart/2005/8/layout/rings+Icon"/>
    <dgm:cxn modelId="{7BE29E36-D9B1-4EE2-ACB0-B76D52627DDA}" srcId="{A7598C5D-4CD7-431D-AC1B-FD4005BFD52A}" destId="{FD0D1D5A-86F7-4AF0-AD21-9C22F1AD9F75}" srcOrd="1" destOrd="0" parTransId="{4E077E16-CFEB-47A4-ACC4-0E384AC2FE9A}" sibTransId="{43EA0B18-CA73-419F-B98A-8BA3C7518B3B}"/>
    <dgm:cxn modelId="{E874D74B-9005-47E0-9259-183CE3177BCD}" type="presOf" srcId="{FDD7F565-C4E5-49E2-B7A0-0FF6DB2DD3DB}" destId="{E637E9F5-ABE6-4A22-9D55-AB07996D0111}" srcOrd="0" destOrd="0" presId="urn:microsoft.com/office/officeart/2005/8/layout/rings+Icon"/>
    <dgm:cxn modelId="{54D159AF-C9FA-464C-AFFC-3F8713C054AE}" srcId="{A7598C5D-4CD7-431D-AC1B-FD4005BFD52A}" destId="{FDD7F565-C4E5-49E2-B7A0-0FF6DB2DD3DB}" srcOrd="2" destOrd="0" parTransId="{54928D03-5B0C-41B5-9DD8-5620F64054A3}" sibTransId="{30BA2A83-23B6-4111-B1C9-1D81505015AD}"/>
    <dgm:cxn modelId="{8CABFCD0-64DB-48AB-AA7C-3F8E624886CA}" type="presOf" srcId="{8879A3B6-9974-488B-997B-AA9E6C3EDAD6}" destId="{660B3F6B-23C4-4378-8A03-CF97B8F102A0}" srcOrd="0" destOrd="0" presId="urn:microsoft.com/office/officeart/2005/8/layout/rings+Icon"/>
    <dgm:cxn modelId="{258601E4-F28E-49CD-BAD1-D2A9147FCB9E}" type="presOf" srcId="{FD0D1D5A-86F7-4AF0-AD21-9C22F1AD9F75}" destId="{8C64974C-822C-4047-A4A8-DB35211AE5E9}" srcOrd="0" destOrd="0" presId="urn:microsoft.com/office/officeart/2005/8/layout/rings+Icon"/>
    <dgm:cxn modelId="{EA90378F-82A2-4A26-BA5F-9B8A120DFF64}" type="presParOf" srcId="{08B0E4DF-1E73-4BC2-A3DA-5E79E4952ABC}" destId="{660B3F6B-23C4-4378-8A03-CF97B8F102A0}" srcOrd="0" destOrd="0" presId="urn:microsoft.com/office/officeart/2005/8/layout/rings+Icon"/>
    <dgm:cxn modelId="{F299498E-CD0D-4DB9-840E-2D79DF81E1F0}" type="presParOf" srcId="{08B0E4DF-1E73-4BC2-A3DA-5E79E4952ABC}" destId="{8C64974C-822C-4047-A4A8-DB35211AE5E9}" srcOrd="1" destOrd="0" presId="urn:microsoft.com/office/officeart/2005/8/layout/rings+Icon"/>
    <dgm:cxn modelId="{65E9DABC-6EE4-4625-9638-C4575D6DAC2D}" type="presParOf" srcId="{08B0E4DF-1E73-4BC2-A3DA-5E79E4952ABC}" destId="{E637E9F5-ABE6-4A22-9D55-AB07996D0111}"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598C5D-4CD7-431D-AC1B-FD4005BFD52A}" type="doc">
      <dgm:prSet loTypeId="urn:microsoft.com/office/officeart/2005/8/layout/rings+Icon" loCatId="relationship" qsTypeId="urn:microsoft.com/office/officeart/2005/8/quickstyle/simple1" qsCatId="simple" csTypeId="urn:microsoft.com/office/officeart/2005/8/colors/colorful5" csCatId="colorful" phldr="1"/>
      <dgm:spPr/>
    </dgm:pt>
    <dgm:pt modelId="{8879A3B6-9974-488B-997B-AA9E6C3EDAD6}">
      <dgm:prSet phldrT="[Text]" custT="1"/>
      <dgm:spPr/>
      <dgm:t>
        <a:bodyPr/>
        <a:lstStyle/>
        <a:p>
          <a:r>
            <a:rPr lang="es-ES" sz="1800" b="1" dirty="0">
              <a:solidFill>
                <a:schemeClr val="tx2"/>
              </a:solidFill>
            </a:rPr>
            <a:t>Estrategia</a:t>
          </a:r>
          <a:r>
            <a:rPr lang="es-ES" sz="2400" b="1" dirty="0">
              <a:solidFill>
                <a:schemeClr val="tx2"/>
              </a:solidFill>
            </a:rPr>
            <a:t> </a:t>
          </a:r>
        </a:p>
      </dgm:t>
    </dgm:pt>
    <dgm:pt modelId="{6D011077-27CF-40F3-A2CF-9A9360C48832}" type="parTrans" cxnId="{4CC91403-78F4-4CBE-A4EA-F31BF0665A8A}">
      <dgm:prSet/>
      <dgm:spPr/>
      <dgm:t>
        <a:bodyPr/>
        <a:lstStyle/>
        <a:p>
          <a:endParaRPr lang="en-US"/>
        </a:p>
      </dgm:t>
    </dgm:pt>
    <dgm:pt modelId="{20D11995-FD49-4ED0-9AB3-98215CFF6866}" type="sibTrans" cxnId="{4CC91403-78F4-4CBE-A4EA-F31BF0665A8A}">
      <dgm:prSet/>
      <dgm:spPr/>
      <dgm:t>
        <a:bodyPr/>
        <a:lstStyle/>
        <a:p>
          <a:endParaRPr lang="en-US"/>
        </a:p>
      </dgm:t>
    </dgm:pt>
    <dgm:pt modelId="{FD0D1D5A-86F7-4AF0-AD21-9C22F1AD9F75}">
      <dgm:prSet phldrT="[Text]" custT="1"/>
      <dgm:spPr/>
      <dgm:t>
        <a:bodyPr/>
        <a:lstStyle/>
        <a:p>
          <a:r>
            <a:rPr lang="es-ES" sz="1800" b="1" dirty="0">
              <a:solidFill>
                <a:schemeClr val="tx2"/>
              </a:solidFill>
            </a:rPr>
            <a:t>Funcionamiento</a:t>
          </a:r>
        </a:p>
      </dgm:t>
    </dgm:pt>
    <dgm:pt modelId="{4E077E16-CFEB-47A4-ACC4-0E384AC2FE9A}" type="parTrans" cxnId="{7BE29E36-D9B1-4EE2-ACB0-B76D52627DDA}">
      <dgm:prSet/>
      <dgm:spPr/>
      <dgm:t>
        <a:bodyPr/>
        <a:lstStyle/>
        <a:p>
          <a:endParaRPr lang="en-US"/>
        </a:p>
      </dgm:t>
    </dgm:pt>
    <dgm:pt modelId="{43EA0B18-CA73-419F-B98A-8BA3C7518B3B}" type="sibTrans" cxnId="{7BE29E36-D9B1-4EE2-ACB0-B76D52627DDA}">
      <dgm:prSet/>
      <dgm:spPr/>
      <dgm:t>
        <a:bodyPr/>
        <a:lstStyle/>
        <a:p>
          <a:endParaRPr lang="en-US"/>
        </a:p>
      </dgm:t>
    </dgm:pt>
    <dgm:pt modelId="{FDD7F565-C4E5-49E2-B7A0-0FF6DB2DD3DB}">
      <dgm:prSet phldrT="[Text]" custT="1"/>
      <dgm:spPr/>
      <dgm:t>
        <a:bodyPr/>
        <a:lstStyle/>
        <a:p>
          <a:r>
            <a:rPr lang="es-ES" sz="1800" b="1" dirty="0">
              <a:solidFill>
                <a:schemeClr val="tx2"/>
              </a:solidFill>
            </a:rPr>
            <a:t>Supervisión y política</a:t>
          </a:r>
        </a:p>
      </dgm:t>
    </dgm:pt>
    <dgm:pt modelId="{54928D03-5B0C-41B5-9DD8-5620F64054A3}" type="parTrans" cxnId="{54D159AF-C9FA-464C-AFFC-3F8713C054AE}">
      <dgm:prSet/>
      <dgm:spPr/>
      <dgm:t>
        <a:bodyPr/>
        <a:lstStyle/>
        <a:p>
          <a:endParaRPr lang="en-US"/>
        </a:p>
      </dgm:t>
    </dgm:pt>
    <dgm:pt modelId="{30BA2A83-23B6-4111-B1C9-1D81505015AD}" type="sibTrans" cxnId="{54D159AF-C9FA-464C-AFFC-3F8713C054AE}">
      <dgm:prSet/>
      <dgm:spPr/>
      <dgm:t>
        <a:bodyPr/>
        <a:lstStyle/>
        <a:p>
          <a:endParaRPr lang="en-US"/>
        </a:p>
      </dgm:t>
    </dgm:pt>
    <dgm:pt modelId="{08B0E4DF-1E73-4BC2-A3DA-5E79E4952ABC}" type="pres">
      <dgm:prSet presAssocID="{A7598C5D-4CD7-431D-AC1B-FD4005BFD52A}" presName="Name0" presStyleCnt="0">
        <dgm:presLayoutVars>
          <dgm:chMax val="7"/>
          <dgm:dir/>
          <dgm:resizeHandles val="exact"/>
        </dgm:presLayoutVars>
      </dgm:prSet>
      <dgm:spPr/>
    </dgm:pt>
    <dgm:pt modelId="{660B3F6B-23C4-4378-8A03-CF97B8F102A0}" type="pres">
      <dgm:prSet presAssocID="{A7598C5D-4CD7-431D-AC1B-FD4005BFD52A}" presName="ellipse1" presStyleLbl="vennNode1" presStyleIdx="0" presStyleCnt="3" custLinFactNeighborX="5901" custLinFactNeighborY="-2158">
        <dgm:presLayoutVars>
          <dgm:bulletEnabled val="1"/>
        </dgm:presLayoutVars>
      </dgm:prSet>
      <dgm:spPr/>
    </dgm:pt>
    <dgm:pt modelId="{8C64974C-822C-4047-A4A8-DB35211AE5E9}" type="pres">
      <dgm:prSet presAssocID="{A7598C5D-4CD7-431D-AC1B-FD4005BFD52A}" presName="ellipse2" presStyleLbl="vennNode1" presStyleIdx="1" presStyleCnt="3">
        <dgm:presLayoutVars>
          <dgm:bulletEnabled val="1"/>
        </dgm:presLayoutVars>
      </dgm:prSet>
      <dgm:spPr/>
    </dgm:pt>
    <dgm:pt modelId="{E637E9F5-ABE6-4A22-9D55-AB07996D0111}" type="pres">
      <dgm:prSet presAssocID="{A7598C5D-4CD7-431D-AC1B-FD4005BFD52A}" presName="ellipse3" presStyleLbl="vennNode1" presStyleIdx="2" presStyleCnt="3" custLinFactNeighborX="-9892" custLinFactNeighborY="-1434">
        <dgm:presLayoutVars>
          <dgm:bulletEnabled val="1"/>
        </dgm:presLayoutVars>
      </dgm:prSet>
      <dgm:spPr/>
    </dgm:pt>
  </dgm:ptLst>
  <dgm:cxnLst>
    <dgm:cxn modelId="{4CC91403-78F4-4CBE-A4EA-F31BF0665A8A}" srcId="{A7598C5D-4CD7-431D-AC1B-FD4005BFD52A}" destId="{8879A3B6-9974-488B-997B-AA9E6C3EDAD6}" srcOrd="0" destOrd="0" parTransId="{6D011077-27CF-40F3-A2CF-9A9360C48832}" sibTransId="{20D11995-FD49-4ED0-9AB3-98215CFF6866}"/>
    <dgm:cxn modelId="{9AB70D35-E9A8-4059-A259-96B12FC5EFCE}" type="presOf" srcId="{A7598C5D-4CD7-431D-AC1B-FD4005BFD52A}" destId="{08B0E4DF-1E73-4BC2-A3DA-5E79E4952ABC}" srcOrd="0" destOrd="0" presId="urn:microsoft.com/office/officeart/2005/8/layout/rings+Icon"/>
    <dgm:cxn modelId="{7BE29E36-D9B1-4EE2-ACB0-B76D52627DDA}" srcId="{A7598C5D-4CD7-431D-AC1B-FD4005BFD52A}" destId="{FD0D1D5A-86F7-4AF0-AD21-9C22F1AD9F75}" srcOrd="1" destOrd="0" parTransId="{4E077E16-CFEB-47A4-ACC4-0E384AC2FE9A}" sibTransId="{43EA0B18-CA73-419F-B98A-8BA3C7518B3B}"/>
    <dgm:cxn modelId="{E874D74B-9005-47E0-9259-183CE3177BCD}" type="presOf" srcId="{FDD7F565-C4E5-49E2-B7A0-0FF6DB2DD3DB}" destId="{E637E9F5-ABE6-4A22-9D55-AB07996D0111}" srcOrd="0" destOrd="0" presId="urn:microsoft.com/office/officeart/2005/8/layout/rings+Icon"/>
    <dgm:cxn modelId="{54D159AF-C9FA-464C-AFFC-3F8713C054AE}" srcId="{A7598C5D-4CD7-431D-AC1B-FD4005BFD52A}" destId="{FDD7F565-C4E5-49E2-B7A0-0FF6DB2DD3DB}" srcOrd="2" destOrd="0" parTransId="{54928D03-5B0C-41B5-9DD8-5620F64054A3}" sibTransId="{30BA2A83-23B6-4111-B1C9-1D81505015AD}"/>
    <dgm:cxn modelId="{8CABFCD0-64DB-48AB-AA7C-3F8E624886CA}" type="presOf" srcId="{8879A3B6-9974-488B-997B-AA9E6C3EDAD6}" destId="{660B3F6B-23C4-4378-8A03-CF97B8F102A0}" srcOrd="0" destOrd="0" presId="urn:microsoft.com/office/officeart/2005/8/layout/rings+Icon"/>
    <dgm:cxn modelId="{258601E4-F28E-49CD-BAD1-D2A9147FCB9E}" type="presOf" srcId="{FD0D1D5A-86F7-4AF0-AD21-9C22F1AD9F75}" destId="{8C64974C-822C-4047-A4A8-DB35211AE5E9}" srcOrd="0" destOrd="0" presId="urn:microsoft.com/office/officeart/2005/8/layout/rings+Icon"/>
    <dgm:cxn modelId="{EA90378F-82A2-4A26-BA5F-9B8A120DFF64}" type="presParOf" srcId="{08B0E4DF-1E73-4BC2-A3DA-5E79E4952ABC}" destId="{660B3F6B-23C4-4378-8A03-CF97B8F102A0}" srcOrd="0" destOrd="0" presId="urn:microsoft.com/office/officeart/2005/8/layout/rings+Icon"/>
    <dgm:cxn modelId="{F299498E-CD0D-4DB9-840E-2D79DF81E1F0}" type="presParOf" srcId="{08B0E4DF-1E73-4BC2-A3DA-5E79E4952ABC}" destId="{8C64974C-822C-4047-A4A8-DB35211AE5E9}" srcOrd="1" destOrd="0" presId="urn:microsoft.com/office/officeart/2005/8/layout/rings+Icon"/>
    <dgm:cxn modelId="{65E9DABC-6EE4-4625-9638-C4575D6DAC2D}" type="presParOf" srcId="{08B0E4DF-1E73-4BC2-A3DA-5E79E4952ABC}" destId="{E637E9F5-ABE6-4A22-9D55-AB07996D0111}"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C35CFC-9351-430E-82CC-E376A96D4C7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FC3FD1D-6CE8-4590-8085-88760FF93BE9}">
      <dgm:prSet phldrT="[Text]" custT="1"/>
      <dgm:spPr/>
      <dgm:t>
        <a:bodyPr/>
        <a:lstStyle/>
        <a:p>
          <a:r>
            <a:rPr lang="es-ES" b="1"/>
            <a:t>Balance general</a:t>
          </a:r>
          <a:r>
            <a:rPr lang="es-ES" sz="2400" b="1"/>
            <a:t>                    </a:t>
          </a:r>
          <a:r>
            <a:rPr lang="es-ES"/>
            <a:t>(o estado de situación financiera)</a:t>
          </a:r>
          <a:r>
            <a:rPr lang="es-ES" sz="1800"/>
            <a:t> </a:t>
          </a:r>
        </a:p>
      </dgm:t>
    </dgm:pt>
    <dgm:pt modelId="{7BA41402-E974-41DA-A861-F5162B61721C}" type="parTrans" cxnId="{A92A27C4-7228-4605-9B45-06826B9B4592}">
      <dgm:prSet/>
      <dgm:spPr/>
      <dgm:t>
        <a:bodyPr/>
        <a:lstStyle/>
        <a:p>
          <a:endParaRPr lang="en-US"/>
        </a:p>
      </dgm:t>
    </dgm:pt>
    <dgm:pt modelId="{11CFBECD-81AF-442B-8589-0D880B9255B6}" type="sibTrans" cxnId="{A92A27C4-7228-4605-9B45-06826B9B4592}">
      <dgm:prSet/>
      <dgm:spPr/>
      <dgm:t>
        <a:bodyPr/>
        <a:lstStyle/>
        <a:p>
          <a:endParaRPr lang="en-US"/>
        </a:p>
      </dgm:t>
    </dgm:pt>
    <dgm:pt modelId="{3F8059BD-95D6-4AD0-AEC9-787111A9D231}">
      <dgm:prSet phldrT="[Text]"/>
      <dgm:spPr/>
      <dgm:t>
        <a:bodyPr/>
        <a:lstStyle/>
        <a:p>
          <a:pPr>
            <a:buClr>
              <a:schemeClr val="accent6"/>
            </a:buClr>
            <a:buFont typeface="Courier New" panose="02070309020205020404" pitchFamily="49" charset="0"/>
            <a:buChar char="-"/>
          </a:pPr>
          <a:r>
            <a:rPr lang="es-ES">
              <a:solidFill>
                <a:schemeClr val="tx2"/>
              </a:solidFill>
            </a:rPr>
            <a:t>Enumera activos y pasivos.</a:t>
          </a:r>
        </a:p>
      </dgm:t>
    </dgm:pt>
    <dgm:pt modelId="{00D63A56-1430-46C7-A5D7-438B729D233E}" type="parTrans" cxnId="{560DE973-6C71-48DB-9500-B487E72CCF69}">
      <dgm:prSet/>
      <dgm:spPr/>
      <dgm:t>
        <a:bodyPr/>
        <a:lstStyle/>
        <a:p>
          <a:endParaRPr lang="en-US"/>
        </a:p>
      </dgm:t>
    </dgm:pt>
    <dgm:pt modelId="{B2BCBF0A-4BA6-4B1F-A587-5607BB519BD1}" type="sibTrans" cxnId="{560DE973-6C71-48DB-9500-B487E72CCF69}">
      <dgm:prSet/>
      <dgm:spPr/>
      <dgm:t>
        <a:bodyPr/>
        <a:lstStyle/>
        <a:p>
          <a:endParaRPr lang="en-US"/>
        </a:p>
      </dgm:t>
    </dgm:pt>
    <dgm:pt modelId="{EFD77DFE-59CB-4A6D-ABED-026B3A5FDF92}">
      <dgm:prSet phldrT="[Text]" custT="1"/>
      <dgm:spPr/>
      <dgm:t>
        <a:bodyPr/>
        <a:lstStyle/>
        <a:p>
          <a:r>
            <a:rPr lang="es-ES" sz="2400" b="1"/>
            <a:t>Estado de resultados            </a:t>
          </a:r>
          <a:r>
            <a:rPr lang="es-ES" sz="1800"/>
            <a:t>(o estado de actividades o estado de operaciones)</a:t>
          </a:r>
        </a:p>
      </dgm:t>
    </dgm:pt>
    <dgm:pt modelId="{3D8E2900-E456-4357-AFEB-341B4AAFCB4A}" type="parTrans" cxnId="{369F7639-7A48-4001-8801-C950DB43E1F1}">
      <dgm:prSet/>
      <dgm:spPr/>
      <dgm:t>
        <a:bodyPr/>
        <a:lstStyle/>
        <a:p>
          <a:endParaRPr lang="en-US"/>
        </a:p>
      </dgm:t>
    </dgm:pt>
    <dgm:pt modelId="{FA674DE9-207A-4674-BA72-36470BFDD6B0}" type="sibTrans" cxnId="{369F7639-7A48-4001-8801-C950DB43E1F1}">
      <dgm:prSet/>
      <dgm:spPr/>
      <dgm:t>
        <a:bodyPr/>
        <a:lstStyle/>
        <a:p>
          <a:endParaRPr lang="en-US"/>
        </a:p>
      </dgm:t>
    </dgm:pt>
    <dgm:pt modelId="{19996047-4151-4173-ABF1-FA48DAED1C58}">
      <dgm:prSet phldrT="[Text]"/>
      <dgm:spPr/>
      <dgm:t>
        <a:bodyPr/>
        <a:lstStyle/>
        <a:p>
          <a:pPr>
            <a:buClr>
              <a:schemeClr val="accent6"/>
            </a:buClr>
            <a:buFont typeface="Courier New" panose="02070309020205020404" pitchFamily="49" charset="0"/>
            <a:buChar char="-"/>
          </a:pPr>
          <a:r>
            <a:rPr lang="es-ES">
              <a:solidFill>
                <a:schemeClr val="tx2"/>
              </a:solidFill>
            </a:rPr>
            <a:t>Identifica ingresos y gastos durante un período.</a:t>
          </a:r>
        </a:p>
      </dgm:t>
    </dgm:pt>
    <dgm:pt modelId="{38B4B333-079B-4832-9E4C-EC1950B90C0E}" type="parTrans" cxnId="{AB012A84-EA5E-4C59-ACB2-4553DBC3BA21}">
      <dgm:prSet/>
      <dgm:spPr/>
      <dgm:t>
        <a:bodyPr/>
        <a:lstStyle/>
        <a:p>
          <a:endParaRPr lang="en-US"/>
        </a:p>
      </dgm:t>
    </dgm:pt>
    <dgm:pt modelId="{1ADEECCD-9C94-45D6-835D-3069F2C4C9BB}" type="sibTrans" cxnId="{AB012A84-EA5E-4C59-ACB2-4553DBC3BA21}">
      <dgm:prSet/>
      <dgm:spPr/>
      <dgm:t>
        <a:bodyPr/>
        <a:lstStyle/>
        <a:p>
          <a:endParaRPr lang="en-US"/>
        </a:p>
      </dgm:t>
    </dgm:pt>
    <dgm:pt modelId="{0E486EB1-0401-4351-9A01-4450A5358E43}">
      <dgm:prSet phldrT="[Text]" custT="1"/>
      <dgm:spPr/>
      <dgm:t>
        <a:bodyPr/>
        <a:lstStyle/>
        <a:p>
          <a:r>
            <a:rPr lang="es-ES" sz="2400" b="1"/>
            <a:t>Estado de flujo de efectivo</a:t>
          </a:r>
        </a:p>
      </dgm:t>
    </dgm:pt>
    <dgm:pt modelId="{5EFB1FD8-1B32-4BB7-850C-42707E2563CC}" type="parTrans" cxnId="{B6F4284B-870D-4F19-8DB8-F4464BE8F1B5}">
      <dgm:prSet/>
      <dgm:spPr/>
      <dgm:t>
        <a:bodyPr/>
        <a:lstStyle/>
        <a:p>
          <a:endParaRPr lang="en-US"/>
        </a:p>
      </dgm:t>
    </dgm:pt>
    <dgm:pt modelId="{6CD3B50C-F16D-47B9-A6CF-801AEEA98DF9}" type="sibTrans" cxnId="{B6F4284B-870D-4F19-8DB8-F4464BE8F1B5}">
      <dgm:prSet/>
      <dgm:spPr/>
      <dgm:t>
        <a:bodyPr/>
        <a:lstStyle/>
        <a:p>
          <a:endParaRPr lang="en-US"/>
        </a:p>
      </dgm:t>
    </dgm:pt>
    <dgm:pt modelId="{D0EA75D9-B513-4B6C-8F2B-59634D7A3409}">
      <dgm:prSet phldrT="[Text]"/>
      <dgm:spPr/>
      <dgm:t>
        <a:bodyPr/>
        <a:lstStyle/>
        <a:p>
          <a:pPr>
            <a:buClr>
              <a:schemeClr val="accent6"/>
            </a:buClr>
            <a:buFont typeface="Courier New" panose="02070309020205020404" pitchFamily="49" charset="0"/>
            <a:buChar char="-"/>
          </a:pPr>
          <a:r>
            <a:rPr lang="es-ES" dirty="0">
              <a:solidFill>
                <a:schemeClr val="tx2"/>
              </a:solidFill>
            </a:rPr>
            <a:t>Registra los montos de dinero en efectivo que entran </a:t>
          </a:r>
          <a:br>
            <a:rPr lang="es-ES" dirty="0">
              <a:solidFill>
                <a:schemeClr val="tx2"/>
              </a:solidFill>
            </a:rPr>
          </a:br>
          <a:r>
            <a:rPr lang="es-ES" dirty="0">
              <a:solidFill>
                <a:schemeClr val="tx2"/>
              </a:solidFill>
            </a:rPr>
            <a:t>y salen.</a:t>
          </a:r>
        </a:p>
      </dgm:t>
    </dgm:pt>
    <dgm:pt modelId="{1B3E1565-489E-4012-8E9E-5E971F09F96B}" type="parTrans" cxnId="{C3CE357A-505F-43A2-82B5-C6DC23E1A636}">
      <dgm:prSet/>
      <dgm:spPr/>
      <dgm:t>
        <a:bodyPr/>
        <a:lstStyle/>
        <a:p>
          <a:endParaRPr lang="en-US"/>
        </a:p>
      </dgm:t>
    </dgm:pt>
    <dgm:pt modelId="{AAC97355-01BB-4A06-8B22-D8B5BADD17A2}" type="sibTrans" cxnId="{C3CE357A-505F-43A2-82B5-C6DC23E1A636}">
      <dgm:prSet/>
      <dgm:spPr/>
      <dgm:t>
        <a:bodyPr/>
        <a:lstStyle/>
        <a:p>
          <a:endParaRPr lang="en-US"/>
        </a:p>
      </dgm:t>
    </dgm:pt>
    <dgm:pt modelId="{D0395B52-BE2B-400A-BE06-9EBDD79B7F65}">
      <dgm:prSet phldrT="[Text]"/>
      <dgm:spPr/>
      <dgm:t>
        <a:bodyPr/>
        <a:lstStyle/>
        <a:p>
          <a:pPr>
            <a:buClr>
              <a:schemeClr val="accent6"/>
            </a:buClr>
            <a:buFont typeface="Courier New" panose="02070309020205020404" pitchFamily="49" charset="0"/>
            <a:buChar char="-"/>
          </a:pPr>
          <a:r>
            <a:rPr lang="es-ES">
              <a:solidFill>
                <a:schemeClr val="tx2"/>
              </a:solidFill>
            </a:rPr>
            <a:t>Proporciona una instantánea de la salud financiera del centro de salud en un momento determinado.</a:t>
          </a:r>
        </a:p>
      </dgm:t>
    </dgm:pt>
    <dgm:pt modelId="{14297E63-9F59-4D95-8321-4DD79A8ECF35}" type="parTrans" cxnId="{601B8F9C-570E-4896-BF5C-7CB97E97D487}">
      <dgm:prSet/>
      <dgm:spPr/>
      <dgm:t>
        <a:bodyPr/>
        <a:lstStyle/>
        <a:p>
          <a:endParaRPr lang="en-US"/>
        </a:p>
      </dgm:t>
    </dgm:pt>
    <dgm:pt modelId="{1EA89447-5F49-401E-94F5-7953D4916A38}" type="sibTrans" cxnId="{601B8F9C-570E-4896-BF5C-7CB97E97D487}">
      <dgm:prSet/>
      <dgm:spPr/>
      <dgm:t>
        <a:bodyPr/>
        <a:lstStyle/>
        <a:p>
          <a:endParaRPr lang="en-US"/>
        </a:p>
      </dgm:t>
    </dgm:pt>
    <dgm:pt modelId="{95A5D62D-4BB6-4BF8-91E9-1BDE9DE50D30}">
      <dgm:prSet phldrT="[Text]"/>
      <dgm:spPr/>
      <dgm:t>
        <a:bodyPr/>
        <a:lstStyle/>
        <a:p>
          <a:pPr>
            <a:buClr>
              <a:schemeClr val="accent6"/>
            </a:buClr>
            <a:buFont typeface="Courier New" panose="02070309020205020404" pitchFamily="49" charset="0"/>
            <a:buChar char="-"/>
          </a:pPr>
          <a:r>
            <a:rPr lang="es-ES" dirty="0">
              <a:solidFill>
                <a:schemeClr val="tx2"/>
              </a:solidFill>
            </a:rPr>
            <a:t>Incluye una comparación con los montos presupuestados y con los resultados reales para el mismo período del</a:t>
          </a:r>
          <a:br>
            <a:rPr lang="es-ES" dirty="0">
              <a:solidFill>
                <a:schemeClr val="tx2"/>
              </a:solidFill>
            </a:rPr>
          </a:br>
          <a:r>
            <a:rPr lang="es-ES" dirty="0">
              <a:solidFill>
                <a:schemeClr val="tx2"/>
              </a:solidFill>
            </a:rPr>
            <a:t>año anterior.</a:t>
          </a:r>
        </a:p>
      </dgm:t>
    </dgm:pt>
    <dgm:pt modelId="{1334211F-C1EB-459B-92E1-BEABFC236C3F}" type="parTrans" cxnId="{E8B98E41-5781-4605-AEBF-3E91695E15EF}">
      <dgm:prSet/>
      <dgm:spPr/>
      <dgm:t>
        <a:bodyPr/>
        <a:lstStyle/>
        <a:p>
          <a:endParaRPr lang="en-US"/>
        </a:p>
      </dgm:t>
    </dgm:pt>
    <dgm:pt modelId="{51595A69-0300-4335-AF96-46A6FC5EA784}" type="sibTrans" cxnId="{E8B98E41-5781-4605-AEBF-3E91695E15EF}">
      <dgm:prSet/>
      <dgm:spPr/>
      <dgm:t>
        <a:bodyPr/>
        <a:lstStyle/>
        <a:p>
          <a:endParaRPr lang="en-US"/>
        </a:p>
      </dgm:t>
    </dgm:pt>
    <dgm:pt modelId="{06AB07E9-0D86-470E-80F9-E7508EB28D77}">
      <dgm:prSet phldrT="[Text]"/>
      <dgm:spPr/>
      <dgm:t>
        <a:bodyPr/>
        <a:lstStyle/>
        <a:p>
          <a:pPr>
            <a:buClr>
              <a:schemeClr val="accent6"/>
            </a:buClr>
            <a:buFont typeface="Courier New" panose="02070309020205020404" pitchFamily="49" charset="0"/>
            <a:buChar char="-"/>
          </a:pPr>
          <a:r>
            <a:rPr lang="es-ES">
              <a:solidFill>
                <a:schemeClr val="tx2"/>
              </a:solidFill>
            </a:rPr>
            <a:t>Si los ingresos son superiores a los gastos, hay una ganancia; si son menores, hay una perdida.</a:t>
          </a:r>
        </a:p>
      </dgm:t>
    </dgm:pt>
    <dgm:pt modelId="{8F172BC3-4B27-4FFA-B0CE-5B8C4EB605F6}" type="parTrans" cxnId="{5FF227CE-8F41-4570-850A-98EF9DD24DD8}">
      <dgm:prSet/>
      <dgm:spPr/>
      <dgm:t>
        <a:bodyPr/>
        <a:lstStyle/>
        <a:p>
          <a:endParaRPr lang="en-US"/>
        </a:p>
      </dgm:t>
    </dgm:pt>
    <dgm:pt modelId="{4FD1DE2D-5473-4031-98ED-F8CB1C840689}" type="sibTrans" cxnId="{5FF227CE-8F41-4570-850A-98EF9DD24DD8}">
      <dgm:prSet/>
      <dgm:spPr/>
      <dgm:t>
        <a:bodyPr/>
        <a:lstStyle/>
        <a:p>
          <a:endParaRPr lang="en-US"/>
        </a:p>
      </dgm:t>
    </dgm:pt>
    <dgm:pt modelId="{5853C887-60BC-44B4-87F2-25A634EA9D7B}">
      <dgm:prSet phldrT="[Text]"/>
      <dgm:spPr/>
      <dgm:t>
        <a:bodyPr/>
        <a:lstStyle/>
        <a:p>
          <a:pPr>
            <a:buClr>
              <a:schemeClr val="accent6"/>
            </a:buClr>
            <a:buFont typeface="Courier New" panose="02070309020205020404" pitchFamily="49" charset="0"/>
            <a:buChar char="-"/>
          </a:pPr>
          <a:r>
            <a:rPr lang="es-ES">
              <a:solidFill>
                <a:schemeClr val="tx2"/>
              </a:solidFill>
            </a:rPr>
            <a:t>Si el resultado final es positivo, la organización tiene efectivo disponible o activos líquidos, lo que significa que puede vender activos rápidamente para obtener dinero en efectivo.</a:t>
          </a:r>
        </a:p>
      </dgm:t>
    </dgm:pt>
    <dgm:pt modelId="{A10E3501-7497-4C3E-A5FE-18083C5F4D86}" type="parTrans" cxnId="{74EA9F98-C970-4C9C-B128-E913AEEBBFFA}">
      <dgm:prSet/>
      <dgm:spPr/>
      <dgm:t>
        <a:bodyPr/>
        <a:lstStyle/>
        <a:p>
          <a:endParaRPr lang="en-US"/>
        </a:p>
      </dgm:t>
    </dgm:pt>
    <dgm:pt modelId="{A7F3F583-AD69-4759-A9D0-694D358CC602}" type="sibTrans" cxnId="{74EA9F98-C970-4C9C-B128-E913AEEBBFFA}">
      <dgm:prSet/>
      <dgm:spPr/>
      <dgm:t>
        <a:bodyPr/>
        <a:lstStyle/>
        <a:p>
          <a:endParaRPr lang="en-US"/>
        </a:p>
      </dgm:t>
    </dgm:pt>
    <dgm:pt modelId="{ADE4C78D-15E3-43BC-BC56-556A409C1797}" type="pres">
      <dgm:prSet presAssocID="{78C35CFC-9351-430E-82CC-E376A96D4C7A}" presName="Name0" presStyleCnt="0">
        <dgm:presLayoutVars>
          <dgm:dir/>
          <dgm:animLvl val="lvl"/>
          <dgm:resizeHandles val="exact"/>
        </dgm:presLayoutVars>
      </dgm:prSet>
      <dgm:spPr/>
    </dgm:pt>
    <dgm:pt modelId="{BC8105B2-3DF3-4145-9E1D-F1296B7C155F}" type="pres">
      <dgm:prSet presAssocID="{2FC3FD1D-6CE8-4590-8085-88760FF93BE9}" presName="composite" presStyleCnt="0"/>
      <dgm:spPr/>
    </dgm:pt>
    <dgm:pt modelId="{4632446B-D987-46AE-B8FF-4F0950171439}" type="pres">
      <dgm:prSet presAssocID="{2FC3FD1D-6CE8-4590-8085-88760FF93BE9}" presName="parTx" presStyleLbl="alignNode1" presStyleIdx="0" presStyleCnt="3">
        <dgm:presLayoutVars>
          <dgm:chMax val="0"/>
          <dgm:chPref val="0"/>
          <dgm:bulletEnabled val="1"/>
        </dgm:presLayoutVars>
      </dgm:prSet>
      <dgm:spPr/>
    </dgm:pt>
    <dgm:pt modelId="{52720E3E-EB23-4DC3-AAE3-F5EB6FDC9AC6}" type="pres">
      <dgm:prSet presAssocID="{2FC3FD1D-6CE8-4590-8085-88760FF93BE9}" presName="desTx" presStyleLbl="alignAccFollowNode1" presStyleIdx="0" presStyleCnt="3">
        <dgm:presLayoutVars>
          <dgm:bulletEnabled val="1"/>
        </dgm:presLayoutVars>
      </dgm:prSet>
      <dgm:spPr/>
    </dgm:pt>
    <dgm:pt modelId="{C85B5F99-E74D-4CE3-8A8F-C79497DF7D01}" type="pres">
      <dgm:prSet presAssocID="{11CFBECD-81AF-442B-8589-0D880B9255B6}" presName="space" presStyleCnt="0"/>
      <dgm:spPr/>
    </dgm:pt>
    <dgm:pt modelId="{A0B63734-D562-48D6-9C9B-DC6172D93003}" type="pres">
      <dgm:prSet presAssocID="{EFD77DFE-59CB-4A6D-ABED-026B3A5FDF92}" presName="composite" presStyleCnt="0"/>
      <dgm:spPr/>
    </dgm:pt>
    <dgm:pt modelId="{8A4EE9B5-8851-4384-A95C-6615258C616E}" type="pres">
      <dgm:prSet presAssocID="{EFD77DFE-59CB-4A6D-ABED-026B3A5FDF92}" presName="parTx" presStyleLbl="alignNode1" presStyleIdx="1" presStyleCnt="3">
        <dgm:presLayoutVars>
          <dgm:chMax val="0"/>
          <dgm:chPref val="0"/>
          <dgm:bulletEnabled val="1"/>
        </dgm:presLayoutVars>
      </dgm:prSet>
      <dgm:spPr/>
    </dgm:pt>
    <dgm:pt modelId="{EFF3CC05-C965-4359-8D2B-229ED59AA774}" type="pres">
      <dgm:prSet presAssocID="{EFD77DFE-59CB-4A6D-ABED-026B3A5FDF92}" presName="desTx" presStyleLbl="alignAccFollowNode1" presStyleIdx="1" presStyleCnt="3">
        <dgm:presLayoutVars>
          <dgm:bulletEnabled val="1"/>
        </dgm:presLayoutVars>
      </dgm:prSet>
      <dgm:spPr/>
    </dgm:pt>
    <dgm:pt modelId="{9865E66A-649F-4914-BE75-8329ACE204F2}" type="pres">
      <dgm:prSet presAssocID="{FA674DE9-207A-4674-BA72-36470BFDD6B0}" presName="space" presStyleCnt="0"/>
      <dgm:spPr/>
    </dgm:pt>
    <dgm:pt modelId="{BA18A3C3-7BB6-455D-80C0-3BB6A95C8903}" type="pres">
      <dgm:prSet presAssocID="{0E486EB1-0401-4351-9A01-4450A5358E43}" presName="composite" presStyleCnt="0"/>
      <dgm:spPr/>
    </dgm:pt>
    <dgm:pt modelId="{8C65D44A-0482-4D3D-B86D-142A7200411D}" type="pres">
      <dgm:prSet presAssocID="{0E486EB1-0401-4351-9A01-4450A5358E43}" presName="parTx" presStyleLbl="alignNode1" presStyleIdx="2" presStyleCnt="3">
        <dgm:presLayoutVars>
          <dgm:chMax val="0"/>
          <dgm:chPref val="0"/>
          <dgm:bulletEnabled val="1"/>
        </dgm:presLayoutVars>
      </dgm:prSet>
      <dgm:spPr/>
    </dgm:pt>
    <dgm:pt modelId="{6BF5EEB8-841B-45F5-BADF-46D469C98671}" type="pres">
      <dgm:prSet presAssocID="{0E486EB1-0401-4351-9A01-4450A5358E43}" presName="desTx" presStyleLbl="alignAccFollowNode1" presStyleIdx="2" presStyleCnt="3">
        <dgm:presLayoutVars>
          <dgm:bulletEnabled val="1"/>
        </dgm:presLayoutVars>
      </dgm:prSet>
      <dgm:spPr/>
    </dgm:pt>
  </dgm:ptLst>
  <dgm:cxnLst>
    <dgm:cxn modelId="{5363931A-D68C-4FE0-983E-CB1E12BF2939}" type="presOf" srcId="{EFD77DFE-59CB-4A6D-ABED-026B3A5FDF92}" destId="{8A4EE9B5-8851-4384-A95C-6615258C616E}" srcOrd="0" destOrd="0" presId="urn:microsoft.com/office/officeart/2005/8/layout/hList1"/>
    <dgm:cxn modelId="{369F7639-7A48-4001-8801-C950DB43E1F1}" srcId="{78C35CFC-9351-430E-82CC-E376A96D4C7A}" destId="{EFD77DFE-59CB-4A6D-ABED-026B3A5FDF92}" srcOrd="1" destOrd="0" parTransId="{3D8E2900-E456-4357-AFEB-341B4AAFCB4A}" sibTransId="{FA674DE9-207A-4674-BA72-36470BFDD6B0}"/>
    <dgm:cxn modelId="{B247AE3F-52E0-4473-8F87-E011169866BB}" type="presOf" srcId="{0E486EB1-0401-4351-9A01-4450A5358E43}" destId="{8C65D44A-0482-4D3D-B86D-142A7200411D}" srcOrd="0" destOrd="0" presId="urn:microsoft.com/office/officeart/2005/8/layout/hList1"/>
    <dgm:cxn modelId="{E8B98E41-5781-4605-AEBF-3E91695E15EF}" srcId="{EFD77DFE-59CB-4A6D-ABED-026B3A5FDF92}" destId="{95A5D62D-4BB6-4BF8-91E9-1BDE9DE50D30}" srcOrd="1" destOrd="0" parTransId="{1334211F-C1EB-459B-92E1-BEABFC236C3F}" sibTransId="{51595A69-0300-4335-AF96-46A6FC5EA784}"/>
    <dgm:cxn modelId="{B6F4284B-870D-4F19-8DB8-F4464BE8F1B5}" srcId="{78C35CFC-9351-430E-82CC-E376A96D4C7A}" destId="{0E486EB1-0401-4351-9A01-4450A5358E43}" srcOrd="2" destOrd="0" parTransId="{5EFB1FD8-1B32-4BB7-850C-42707E2563CC}" sibTransId="{6CD3B50C-F16D-47B9-A6CF-801AEEA98DF9}"/>
    <dgm:cxn modelId="{B2A70571-283C-4837-892E-D6188F0C21DA}" type="presOf" srcId="{D0EA75D9-B513-4B6C-8F2B-59634D7A3409}" destId="{6BF5EEB8-841B-45F5-BADF-46D469C98671}" srcOrd="0" destOrd="0" presId="urn:microsoft.com/office/officeart/2005/8/layout/hList1"/>
    <dgm:cxn modelId="{560DE973-6C71-48DB-9500-B487E72CCF69}" srcId="{2FC3FD1D-6CE8-4590-8085-88760FF93BE9}" destId="{3F8059BD-95D6-4AD0-AEC9-787111A9D231}" srcOrd="0" destOrd="0" parTransId="{00D63A56-1430-46C7-A5D7-438B729D233E}" sibTransId="{B2BCBF0A-4BA6-4B1F-A587-5607BB519BD1}"/>
    <dgm:cxn modelId="{C3CE357A-505F-43A2-82B5-C6DC23E1A636}" srcId="{0E486EB1-0401-4351-9A01-4450A5358E43}" destId="{D0EA75D9-B513-4B6C-8F2B-59634D7A3409}" srcOrd="0" destOrd="0" parTransId="{1B3E1565-489E-4012-8E9E-5E971F09F96B}" sibTransId="{AAC97355-01BB-4A06-8B22-D8B5BADD17A2}"/>
    <dgm:cxn modelId="{5EE3287D-87FE-49F6-B739-89098F6B0F2D}" type="presOf" srcId="{95A5D62D-4BB6-4BF8-91E9-1BDE9DE50D30}" destId="{EFF3CC05-C965-4359-8D2B-229ED59AA774}" srcOrd="0" destOrd="1" presId="urn:microsoft.com/office/officeart/2005/8/layout/hList1"/>
    <dgm:cxn modelId="{AB012A84-EA5E-4C59-ACB2-4553DBC3BA21}" srcId="{EFD77DFE-59CB-4A6D-ABED-026B3A5FDF92}" destId="{19996047-4151-4173-ABF1-FA48DAED1C58}" srcOrd="0" destOrd="0" parTransId="{38B4B333-079B-4832-9E4C-EC1950B90C0E}" sibTransId="{1ADEECCD-9C94-45D6-835D-3069F2C4C9BB}"/>
    <dgm:cxn modelId="{74EA9F98-C970-4C9C-B128-E913AEEBBFFA}" srcId="{0E486EB1-0401-4351-9A01-4450A5358E43}" destId="{5853C887-60BC-44B4-87F2-25A634EA9D7B}" srcOrd="1" destOrd="0" parTransId="{A10E3501-7497-4C3E-A5FE-18083C5F4D86}" sibTransId="{A7F3F583-AD69-4759-A9D0-694D358CC602}"/>
    <dgm:cxn modelId="{601B8F9C-570E-4896-BF5C-7CB97E97D487}" srcId="{2FC3FD1D-6CE8-4590-8085-88760FF93BE9}" destId="{D0395B52-BE2B-400A-BE06-9EBDD79B7F65}" srcOrd="1" destOrd="0" parTransId="{14297E63-9F59-4D95-8321-4DD79A8ECF35}" sibTransId="{1EA89447-5F49-401E-94F5-7953D4916A38}"/>
    <dgm:cxn modelId="{E238CF9D-4C3E-453E-A6DE-CAA73B6E0BD1}" type="presOf" srcId="{5853C887-60BC-44B4-87F2-25A634EA9D7B}" destId="{6BF5EEB8-841B-45F5-BADF-46D469C98671}" srcOrd="0" destOrd="1" presId="urn:microsoft.com/office/officeart/2005/8/layout/hList1"/>
    <dgm:cxn modelId="{A0D914AA-FDAF-4614-B30A-379D0F18B488}" type="presOf" srcId="{3F8059BD-95D6-4AD0-AEC9-787111A9D231}" destId="{52720E3E-EB23-4DC3-AAE3-F5EB6FDC9AC6}" srcOrd="0" destOrd="0" presId="urn:microsoft.com/office/officeart/2005/8/layout/hList1"/>
    <dgm:cxn modelId="{A92A27C4-7228-4605-9B45-06826B9B4592}" srcId="{78C35CFC-9351-430E-82CC-E376A96D4C7A}" destId="{2FC3FD1D-6CE8-4590-8085-88760FF93BE9}" srcOrd="0" destOrd="0" parTransId="{7BA41402-E974-41DA-A861-F5162B61721C}" sibTransId="{11CFBECD-81AF-442B-8589-0D880B9255B6}"/>
    <dgm:cxn modelId="{A1FE8CC5-1CCB-4BC3-9E59-EFF209ECA50F}" type="presOf" srcId="{2FC3FD1D-6CE8-4590-8085-88760FF93BE9}" destId="{4632446B-D987-46AE-B8FF-4F0950171439}" srcOrd="0" destOrd="0" presId="urn:microsoft.com/office/officeart/2005/8/layout/hList1"/>
    <dgm:cxn modelId="{5FF227CE-8F41-4570-850A-98EF9DD24DD8}" srcId="{EFD77DFE-59CB-4A6D-ABED-026B3A5FDF92}" destId="{06AB07E9-0D86-470E-80F9-E7508EB28D77}" srcOrd="2" destOrd="0" parTransId="{8F172BC3-4B27-4FFA-B0CE-5B8C4EB605F6}" sibTransId="{4FD1DE2D-5473-4031-98ED-F8CB1C840689}"/>
    <dgm:cxn modelId="{CF4BC3D0-AD16-4C23-9510-3BE986EAC8B4}" type="presOf" srcId="{06AB07E9-0D86-470E-80F9-E7508EB28D77}" destId="{EFF3CC05-C965-4359-8D2B-229ED59AA774}" srcOrd="0" destOrd="2" presId="urn:microsoft.com/office/officeart/2005/8/layout/hList1"/>
    <dgm:cxn modelId="{98427BDA-8F80-45DD-A7F7-F8A4E24A28E8}" type="presOf" srcId="{78C35CFC-9351-430E-82CC-E376A96D4C7A}" destId="{ADE4C78D-15E3-43BC-BC56-556A409C1797}" srcOrd="0" destOrd="0" presId="urn:microsoft.com/office/officeart/2005/8/layout/hList1"/>
    <dgm:cxn modelId="{3F1B1CEE-4AD3-43AB-9B92-42040A1A990C}" type="presOf" srcId="{19996047-4151-4173-ABF1-FA48DAED1C58}" destId="{EFF3CC05-C965-4359-8D2B-229ED59AA774}" srcOrd="0" destOrd="0" presId="urn:microsoft.com/office/officeart/2005/8/layout/hList1"/>
    <dgm:cxn modelId="{BC742AFA-AFE6-46FE-9637-959C6E8A7449}" type="presOf" srcId="{D0395B52-BE2B-400A-BE06-9EBDD79B7F65}" destId="{52720E3E-EB23-4DC3-AAE3-F5EB6FDC9AC6}" srcOrd="0" destOrd="1" presId="urn:microsoft.com/office/officeart/2005/8/layout/hList1"/>
    <dgm:cxn modelId="{7121636B-3A54-4E3F-B3AF-F3942972078D}" type="presParOf" srcId="{ADE4C78D-15E3-43BC-BC56-556A409C1797}" destId="{BC8105B2-3DF3-4145-9E1D-F1296B7C155F}" srcOrd="0" destOrd="0" presId="urn:microsoft.com/office/officeart/2005/8/layout/hList1"/>
    <dgm:cxn modelId="{97F5ACDA-7734-49F1-B119-4CA15A0394BB}" type="presParOf" srcId="{BC8105B2-3DF3-4145-9E1D-F1296B7C155F}" destId="{4632446B-D987-46AE-B8FF-4F0950171439}" srcOrd="0" destOrd="0" presId="urn:microsoft.com/office/officeart/2005/8/layout/hList1"/>
    <dgm:cxn modelId="{B478BD4E-41B7-4266-9056-8C017D320103}" type="presParOf" srcId="{BC8105B2-3DF3-4145-9E1D-F1296B7C155F}" destId="{52720E3E-EB23-4DC3-AAE3-F5EB6FDC9AC6}" srcOrd="1" destOrd="0" presId="urn:microsoft.com/office/officeart/2005/8/layout/hList1"/>
    <dgm:cxn modelId="{96DFF728-E216-42D6-BCFE-CCD57104BD74}" type="presParOf" srcId="{ADE4C78D-15E3-43BC-BC56-556A409C1797}" destId="{C85B5F99-E74D-4CE3-8A8F-C79497DF7D01}" srcOrd="1" destOrd="0" presId="urn:microsoft.com/office/officeart/2005/8/layout/hList1"/>
    <dgm:cxn modelId="{245EA53B-4826-49D6-83E4-9689FF882BB3}" type="presParOf" srcId="{ADE4C78D-15E3-43BC-BC56-556A409C1797}" destId="{A0B63734-D562-48D6-9C9B-DC6172D93003}" srcOrd="2" destOrd="0" presId="urn:microsoft.com/office/officeart/2005/8/layout/hList1"/>
    <dgm:cxn modelId="{40B7C8F3-A070-41CE-A401-42D8FBAC9655}" type="presParOf" srcId="{A0B63734-D562-48D6-9C9B-DC6172D93003}" destId="{8A4EE9B5-8851-4384-A95C-6615258C616E}" srcOrd="0" destOrd="0" presId="urn:microsoft.com/office/officeart/2005/8/layout/hList1"/>
    <dgm:cxn modelId="{836166EC-AF68-455E-A280-51A458795942}" type="presParOf" srcId="{A0B63734-D562-48D6-9C9B-DC6172D93003}" destId="{EFF3CC05-C965-4359-8D2B-229ED59AA774}" srcOrd="1" destOrd="0" presId="urn:microsoft.com/office/officeart/2005/8/layout/hList1"/>
    <dgm:cxn modelId="{ACD9000B-9821-4F1F-9765-AA4C999390A2}" type="presParOf" srcId="{ADE4C78D-15E3-43BC-BC56-556A409C1797}" destId="{9865E66A-649F-4914-BE75-8329ACE204F2}" srcOrd="3" destOrd="0" presId="urn:microsoft.com/office/officeart/2005/8/layout/hList1"/>
    <dgm:cxn modelId="{E53F010B-7914-4391-AA92-F1F39E6ADF45}" type="presParOf" srcId="{ADE4C78D-15E3-43BC-BC56-556A409C1797}" destId="{BA18A3C3-7BB6-455D-80C0-3BB6A95C8903}" srcOrd="4" destOrd="0" presId="urn:microsoft.com/office/officeart/2005/8/layout/hList1"/>
    <dgm:cxn modelId="{5A6B76C8-3C0B-40B1-9B8C-315336C1CE2D}" type="presParOf" srcId="{BA18A3C3-7BB6-455D-80C0-3BB6A95C8903}" destId="{8C65D44A-0482-4D3D-B86D-142A7200411D}" srcOrd="0" destOrd="0" presId="urn:microsoft.com/office/officeart/2005/8/layout/hList1"/>
    <dgm:cxn modelId="{C328FE5C-C904-4AD6-9D89-B6E9FB65478B}" type="presParOf" srcId="{BA18A3C3-7BB6-455D-80C0-3BB6A95C8903}" destId="{6BF5EEB8-841B-45F5-BADF-46D469C9867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96EB3-9B59-4DB4-90C7-B6FC748B9582}">
      <dsp:nvSpPr>
        <dsp:cNvPr id="0" name=""/>
        <dsp:cNvSpPr/>
      </dsp:nvSpPr>
      <dsp:spPr>
        <a:xfrm>
          <a:off x="3106737" y="0"/>
          <a:ext cx="4759325" cy="475932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C108CA-9B2A-4BAA-8F14-D293CADEE388}">
      <dsp:nvSpPr>
        <dsp:cNvPr id="0" name=""/>
        <dsp:cNvSpPr/>
      </dsp:nvSpPr>
      <dsp:spPr>
        <a:xfrm>
          <a:off x="3558873" y="452135"/>
          <a:ext cx="1856136" cy="185613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a:t>Ley federal</a:t>
          </a:r>
        </a:p>
      </dsp:txBody>
      <dsp:txXfrm>
        <a:off x="3649482" y="542744"/>
        <a:ext cx="1674918" cy="1674918"/>
      </dsp:txXfrm>
    </dsp:sp>
    <dsp:sp modelId="{BE3D4DD2-6277-4600-B8AF-AD025956F0D6}">
      <dsp:nvSpPr>
        <dsp:cNvPr id="0" name=""/>
        <dsp:cNvSpPr/>
      </dsp:nvSpPr>
      <dsp:spPr>
        <a:xfrm>
          <a:off x="5557789" y="452135"/>
          <a:ext cx="1856136" cy="1856136"/>
        </a:xfrm>
        <a:prstGeom prst="roundRect">
          <a:avLst/>
        </a:prstGeom>
        <a:solidFill>
          <a:schemeClr val="accent5">
            <a:hueOff val="-4800409"/>
            <a:satOff val="12991"/>
            <a:lumOff val="24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a:t>Ley estatal</a:t>
          </a:r>
        </a:p>
      </dsp:txBody>
      <dsp:txXfrm>
        <a:off x="5648398" y="542744"/>
        <a:ext cx="1674918" cy="1674918"/>
      </dsp:txXfrm>
    </dsp:sp>
    <dsp:sp modelId="{2C2D91E0-8A8A-4148-B571-FC5EB490B832}">
      <dsp:nvSpPr>
        <dsp:cNvPr id="0" name=""/>
        <dsp:cNvSpPr/>
      </dsp:nvSpPr>
      <dsp:spPr>
        <a:xfrm>
          <a:off x="3558873" y="2451052"/>
          <a:ext cx="1856136" cy="1856136"/>
        </a:xfrm>
        <a:prstGeom prst="roundRect">
          <a:avLst/>
        </a:prstGeom>
        <a:solidFill>
          <a:schemeClr val="accent5">
            <a:hueOff val="-9600818"/>
            <a:satOff val="25981"/>
            <a:lumOff val="48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t>Programa para centros de salud de la HRSA </a:t>
          </a:r>
        </a:p>
      </dsp:txBody>
      <dsp:txXfrm>
        <a:off x="3649482" y="2541661"/>
        <a:ext cx="1674918" cy="1674918"/>
      </dsp:txXfrm>
    </dsp:sp>
    <dsp:sp modelId="{2FC8D286-D459-453D-9013-7BBB0C7D81B6}">
      <dsp:nvSpPr>
        <dsp:cNvPr id="0" name=""/>
        <dsp:cNvSpPr/>
      </dsp:nvSpPr>
      <dsp:spPr>
        <a:xfrm>
          <a:off x="5557789" y="2451052"/>
          <a:ext cx="1856136" cy="1856136"/>
        </a:xfrm>
        <a:prstGeom prst="roundRect">
          <a:avLst/>
        </a:prstGeom>
        <a:solidFill>
          <a:schemeClr val="accent5">
            <a:hueOff val="-14401228"/>
            <a:satOff val="38972"/>
            <a:lumOff val="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t>Investigación y práctica </a:t>
          </a:r>
          <a:br>
            <a:rPr lang="es-ES" sz="2100" b="1" kern="1200" dirty="0"/>
          </a:br>
          <a:r>
            <a:rPr lang="es-ES" sz="2100" b="1" kern="1200" dirty="0"/>
            <a:t>de buena gobernanza</a:t>
          </a:r>
        </a:p>
      </dsp:txBody>
      <dsp:txXfrm>
        <a:off x="5648398" y="2541661"/>
        <a:ext cx="1674918" cy="1674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B3F6B-23C4-4378-8A03-CF97B8F102A0}">
      <dsp:nvSpPr>
        <dsp:cNvPr id="0" name=""/>
        <dsp:cNvSpPr/>
      </dsp:nvSpPr>
      <dsp:spPr>
        <a:xfrm>
          <a:off x="753665" y="0"/>
          <a:ext cx="2414745" cy="241471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2"/>
              </a:solidFill>
            </a:rPr>
            <a:t>Estrategia </a:t>
          </a:r>
        </a:p>
      </dsp:txBody>
      <dsp:txXfrm>
        <a:off x="1107296" y="353626"/>
        <a:ext cx="1707483" cy="1707458"/>
      </dsp:txXfrm>
    </dsp:sp>
    <dsp:sp modelId="{8C64974C-822C-4047-A4A8-DB35211AE5E9}">
      <dsp:nvSpPr>
        <dsp:cNvPr id="0" name=""/>
        <dsp:cNvSpPr/>
      </dsp:nvSpPr>
      <dsp:spPr>
        <a:xfrm>
          <a:off x="1854062" y="1610478"/>
          <a:ext cx="2414745" cy="2414710"/>
        </a:xfrm>
        <a:prstGeom prst="ellipse">
          <a:avLst/>
        </a:prstGeom>
        <a:solidFill>
          <a:schemeClr val="accent5">
            <a:alpha val="50000"/>
            <a:hueOff val="-7200614"/>
            <a:satOff val="19486"/>
            <a:lumOff val="3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2"/>
              </a:solidFill>
            </a:rPr>
            <a:t>Funcionamiento</a:t>
          </a:r>
        </a:p>
      </dsp:txBody>
      <dsp:txXfrm>
        <a:off x="2207693" y="1964104"/>
        <a:ext cx="1707483" cy="1707458"/>
      </dsp:txXfrm>
    </dsp:sp>
    <dsp:sp modelId="{E637E9F5-ABE6-4A22-9D55-AB07996D0111}">
      <dsp:nvSpPr>
        <dsp:cNvPr id="0" name=""/>
        <dsp:cNvSpPr/>
      </dsp:nvSpPr>
      <dsp:spPr>
        <a:xfrm>
          <a:off x="2856616" y="0"/>
          <a:ext cx="2414745" cy="2414710"/>
        </a:xfrm>
        <a:prstGeom prst="ellipse">
          <a:avLst/>
        </a:prstGeom>
        <a:solidFill>
          <a:schemeClr val="accent5">
            <a:alpha val="50000"/>
            <a:hueOff val="-14401228"/>
            <a:satOff val="38972"/>
            <a:lumOff val="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2"/>
              </a:solidFill>
            </a:rPr>
            <a:t>Supervisión y política</a:t>
          </a:r>
        </a:p>
      </dsp:txBody>
      <dsp:txXfrm>
        <a:off x="3210247" y="353626"/>
        <a:ext cx="1707483" cy="1707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B3F6B-23C4-4378-8A03-CF97B8F102A0}">
      <dsp:nvSpPr>
        <dsp:cNvPr id="0" name=""/>
        <dsp:cNvSpPr/>
      </dsp:nvSpPr>
      <dsp:spPr>
        <a:xfrm>
          <a:off x="753665" y="0"/>
          <a:ext cx="2414745" cy="241471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2"/>
              </a:solidFill>
            </a:rPr>
            <a:t>Estrategia</a:t>
          </a:r>
          <a:r>
            <a:rPr lang="es-ES" sz="2400" b="1" kern="1200" dirty="0">
              <a:solidFill>
                <a:schemeClr val="tx2"/>
              </a:solidFill>
            </a:rPr>
            <a:t> </a:t>
          </a:r>
        </a:p>
      </dsp:txBody>
      <dsp:txXfrm>
        <a:off x="1107296" y="353626"/>
        <a:ext cx="1707483" cy="1707458"/>
      </dsp:txXfrm>
    </dsp:sp>
    <dsp:sp modelId="{8C64974C-822C-4047-A4A8-DB35211AE5E9}">
      <dsp:nvSpPr>
        <dsp:cNvPr id="0" name=""/>
        <dsp:cNvSpPr/>
      </dsp:nvSpPr>
      <dsp:spPr>
        <a:xfrm>
          <a:off x="1854062" y="1610478"/>
          <a:ext cx="2414745" cy="2414710"/>
        </a:xfrm>
        <a:prstGeom prst="ellipse">
          <a:avLst/>
        </a:prstGeom>
        <a:solidFill>
          <a:schemeClr val="accent5">
            <a:alpha val="50000"/>
            <a:hueOff val="-7200614"/>
            <a:satOff val="19486"/>
            <a:lumOff val="3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2"/>
              </a:solidFill>
            </a:rPr>
            <a:t>Funcionamiento</a:t>
          </a:r>
        </a:p>
      </dsp:txBody>
      <dsp:txXfrm>
        <a:off x="2207693" y="1964104"/>
        <a:ext cx="1707483" cy="1707458"/>
      </dsp:txXfrm>
    </dsp:sp>
    <dsp:sp modelId="{E637E9F5-ABE6-4A22-9D55-AB07996D0111}">
      <dsp:nvSpPr>
        <dsp:cNvPr id="0" name=""/>
        <dsp:cNvSpPr/>
      </dsp:nvSpPr>
      <dsp:spPr>
        <a:xfrm>
          <a:off x="2856616" y="0"/>
          <a:ext cx="2414745" cy="2414710"/>
        </a:xfrm>
        <a:prstGeom prst="ellipse">
          <a:avLst/>
        </a:prstGeom>
        <a:solidFill>
          <a:schemeClr val="accent5">
            <a:alpha val="50000"/>
            <a:hueOff val="-14401228"/>
            <a:satOff val="38972"/>
            <a:lumOff val="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2"/>
              </a:solidFill>
            </a:rPr>
            <a:t>Supervisión y política</a:t>
          </a:r>
        </a:p>
      </dsp:txBody>
      <dsp:txXfrm>
        <a:off x="3210247" y="353626"/>
        <a:ext cx="1707483" cy="17074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2446B-D987-46AE-B8FF-4F0950171439}">
      <dsp:nvSpPr>
        <dsp:cNvPr id="0" name=""/>
        <dsp:cNvSpPr/>
      </dsp:nvSpPr>
      <dsp:spPr>
        <a:xfrm>
          <a:off x="3238" y="158687"/>
          <a:ext cx="3157537" cy="11466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800100">
            <a:lnSpc>
              <a:spcPct val="90000"/>
            </a:lnSpc>
            <a:spcBef>
              <a:spcPct val="0"/>
            </a:spcBef>
            <a:spcAft>
              <a:spcPct val="35000"/>
            </a:spcAft>
            <a:buNone/>
          </a:pPr>
          <a:r>
            <a:rPr lang="es-ES" b="1" kern="1200"/>
            <a:t>Balance general</a:t>
          </a:r>
          <a:r>
            <a:rPr lang="es-ES" sz="2400" b="1" kern="1200"/>
            <a:t>                    </a:t>
          </a:r>
          <a:r>
            <a:rPr lang="es-ES" kern="1200"/>
            <a:t>(o estado de situación financiera)</a:t>
          </a:r>
          <a:r>
            <a:rPr lang="es-ES" sz="1800" kern="1200"/>
            <a:t> </a:t>
          </a:r>
        </a:p>
      </dsp:txBody>
      <dsp:txXfrm>
        <a:off x="3238" y="158687"/>
        <a:ext cx="3157537" cy="1146668"/>
      </dsp:txXfrm>
    </dsp:sp>
    <dsp:sp modelId="{52720E3E-EB23-4DC3-AAE3-F5EB6FDC9AC6}">
      <dsp:nvSpPr>
        <dsp:cNvPr id="0" name=""/>
        <dsp:cNvSpPr/>
      </dsp:nvSpPr>
      <dsp:spPr>
        <a:xfrm>
          <a:off x="3238" y="1305355"/>
          <a:ext cx="3157537" cy="31128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lr>
              <a:schemeClr val="accent6"/>
            </a:buClr>
            <a:buFont typeface="Courier New" panose="02070309020205020404" pitchFamily="49" charset="0"/>
            <a:buChar char="-"/>
          </a:pPr>
          <a:r>
            <a:rPr lang="es-ES" sz="1800" kern="1200">
              <a:solidFill>
                <a:schemeClr val="tx2"/>
              </a:solidFill>
            </a:rPr>
            <a:t>Enumera activos y pasivos.</a:t>
          </a:r>
        </a:p>
        <a:p>
          <a:pPr marL="171450" lvl="1" indent="-171450" algn="l" defTabSz="800100">
            <a:lnSpc>
              <a:spcPct val="90000"/>
            </a:lnSpc>
            <a:spcBef>
              <a:spcPct val="0"/>
            </a:spcBef>
            <a:spcAft>
              <a:spcPct val="15000"/>
            </a:spcAft>
            <a:buClr>
              <a:schemeClr val="accent6"/>
            </a:buClr>
            <a:buFont typeface="Courier New" panose="02070309020205020404" pitchFamily="49" charset="0"/>
            <a:buChar char="-"/>
          </a:pPr>
          <a:r>
            <a:rPr lang="es-ES" sz="1800" kern="1200">
              <a:solidFill>
                <a:schemeClr val="tx2"/>
              </a:solidFill>
            </a:rPr>
            <a:t>Proporciona una instantánea de la salud financiera del centro de salud en un momento determinado.</a:t>
          </a:r>
        </a:p>
      </dsp:txBody>
      <dsp:txXfrm>
        <a:off x="3238" y="1305355"/>
        <a:ext cx="3157537" cy="3112830"/>
      </dsp:txXfrm>
    </dsp:sp>
    <dsp:sp modelId="{8A4EE9B5-8851-4384-A95C-6615258C616E}">
      <dsp:nvSpPr>
        <dsp:cNvPr id="0" name=""/>
        <dsp:cNvSpPr/>
      </dsp:nvSpPr>
      <dsp:spPr>
        <a:xfrm>
          <a:off x="3602831" y="158687"/>
          <a:ext cx="3157537" cy="11466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ES" sz="2400" b="1" kern="1200"/>
            <a:t>Estado de resultados            </a:t>
          </a:r>
          <a:r>
            <a:rPr lang="es-ES" sz="1800" kern="1200"/>
            <a:t>(o estado de actividades o estado de operaciones)</a:t>
          </a:r>
        </a:p>
      </dsp:txBody>
      <dsp:txXfrm>
        <a:off x="3602831" y="158687"/>
        <a:ext cx="3157537" cy="1146668"/>
      </dsp:txXfrm>
    </dsp:sp>
    <dsp:sp modelId="{EFF3CC05-C965-4359-8D2B-229ED59AA774}">
      <dsp:nvSpPr>
        <dsp:cNvPr id="0" name=""/>
        <dsp:cNvSpPr/>
      </dsp:nvSpPr>
      <dsp:spPr>
        <a:xfrm>
          <a:off x="3602831" y="1305355"/>
          <a:ext cx="3157537" cy="31128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lr>
              <a:schemeClr val="accent6"/>
            </a:buClr>
            <a:buFont typeface="Courier New" panose="02070309020205020404" pitchFamily="49" charset="0"/>
            <a:buChar char="-"/>
          </a:pPr>
          <a:r>
            <a:rPr lang="es-ES" sz="1800" kern="1200">
              <a:solidFill>
                <a:schemeClr val="tx2"/>
              </a:solidFill>
            </a:rPr>
            <a:t>Identifica ingresos y gastos durante un período.</a:t>
          </a:r>
        </a:p>
        <a:p>
          <a:pPr marL="171450" lvl="1" indent="-171450" algn="l" defTabSz="800100">
            <a:lnSpc>
              <a:spcPct val="90000"/>
            </a:lnSpc>
            <a:spcBef>
              <a:spcPct val="0"/>
            </a:spcBef>
            <a:spcAft>
              <a:spcPct val="15000"/>
            </a:spcAft>
            <a:buClr>
              <a:schemeClr val="accent6"/>
            </a:buClr>
            <a:buFont typeface="Courier New" panose="02070309020205020404" pitchFamily="49" charset="0"/>
            <a:buChar char="-"/>
          </a:pPr>
          <a:r>
            <a:rPr lang="es-ES" sz="1800" kern="1200" dirty="0">
              <a:solidFill>
                <a:schemeClr val="tx2"/>
              </a:solidFill>
            </a:rPr>
            <a:t>Incluye una comparación con los montos presupuestados y con los resultados reales para el mismo período del</a:t>
          </a:r>
          <a:br>
            <a:rPr lang="es-ES" sz="1800" kern="1200" dirty="0">
              <a:solidFill>
                <a:schemeClr val="tx2"/>
              </a:solidFill>
            </a:rPr>
          </a:br>
          <a:r>
            <a:rPr lang="es-ES" sz="1800" kern="1200" dirty="0">
              <a:solidFill>
                <a:schemeClr val="tx2"/>
              </a:solidFill>
            </a:rPr>
            <a:t>año anterior.</a:t>
          </a:r>
        </a:p>
        <a:p>
          <a:pPr marL="171450" lvl="1" indent="-171450" algn="l" defTabSz="800100">
            <a:lnSpc>
              <a:spcPct val="90000"/>
            </a:lnSpc>
            <a:spcBef>
              <a:spcPct val="0"/>
            </a:spcBef>
            <a:spcAft>
              <a:spcPct val="15000"/>
            </a:spcAft>
            <a:buClr>
              <a:schemeClr val="accent6"/>
            </a:buClr>
            <a:buFont typeface="Courier New" panose="02070309020205020404" pitchFamily="49" charset="0"/>
            <a:buChar char="-"/>
          </a:pPr>
          <a:r>
            <a:rPr lang="es-ES" sz="1800" kern="1200">
              <a:solidFill>
                <a:schemeClr val="tx2"/>
              </a:solidFill>
            </a:rPr>
            <a:t>Si los ingresos son superiores a los gastos, hay una ganancia; si son menores, hay una perdida.</a:t>
          </a:r>
        </a:p>
      </dsp:txBody>
      <dsp:txXfrm>
        <a:off x="3602831" y="1305355"/>
        <a:ext cx="3157537" cy="3112830"/>
      </dsp:txXfrm>
    </dsp:sp>
    <dsp:sp modelId="{8C65D44A-0482-4D3D-B86D-142A7200411D}">
      <dsp:nvSpPr>
        <dsp:cNvPr id="0" name=""/>
        <dsp:cNvSpPr/>
      </dsp:nvSpPr>
      <dsp:spPr>
        <a:xfrm>
          <a:off x="7202424" y="158687"/>
          <a:ext cx="3157537" cy="11466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ES" sz="2400" b="1" kern="1200"/>
            <a:t>Estado de flujo de efectivo</a:t>
          </a:r>
        </a:p>
      </dsp:txBody>
      <dsp:txXfrm>
        <a:off x="7202424" y="158687"/>
        <a:ext cx="3157537" cy="1146668"/>
      </dsp:txXfrm>
    </dsp:sp>
    <dsp:sp modelId="{6BF5EEB8-841B-45F5-BADF-46D469C98671}">
      <dsp:nvSpPr>
        <dsp:cNvPr id="0" name=""/>
        <dsp:cNvSpPr/>
      </dsp:nvSpPr>
      <dsp:spPr>
        <a:xfrm>
          <a:off x="7202424" y="1305355"/>
          <a:ext cx="3157537" cy="31128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lr>
              <a:schemeClr val="accent6"/>
            </a:buClr>
            <a:buFont typeface="Courier New" panose="02070309020205020404" pitchFamily="49" charset="0"/>
            <a:buChar char="-"/>
          </a:pPr>
          <a:r>
            <a:rPr lang="es-ES" sz="1800" kern="1200" dirty="0">
              <a:solidFill>
                <a:schemeClr val="tx2"/>
              </a:solidFill>
            </a:rPr>
            <a:t>Registra los montos de dinero en efectivo que entran </a:t>
          </a:r>
          <a:br>
            <a:rPr lang="es-ES" sz="1800" kern="1200" dirty="0">
              <a:solidFill>
                <a:schemeClr val="tx2"/>
              </a:solidFill>
            </a:rPr>
          </a:br>
          <a:r>
            <a:rPr lang="es-ES" sz="1800" kern="1200" dirty="0">
              <a:solidFill>
                <a:schemeClr val="tx2"/>
              </a:solidFill>
            </a:rPr>
            <a:t>y salen.</a:t>
          </a:r>
        </a:p>
        <a:p>
          <a:pPr marL="171450" lvl="1" indent="-171450" algn="l" defTabSz="800100">
            <a:lnSpc>
              <a:spcPct val="90000"/>
            </a:lnSpc>
            <a:spcBef>
              <a:spcPct val="0"/>
            </a:spcBef>
            <a:spcAft>
              <a:spcPct val="15000"/>
            </a:spcAft>
            <a:buClr>
              <a:schemeClr val="accent6"/>
            </a:buClr>
            <a:buFont typeface="Courier New" panose="02070309020205020404" pitchFamily="49" charset="0"/>
            <a:buChar char="-"/>
          </a:pPr>
          <a:r>
            <a:rPr lang="es-ES" sz="1800" kern="1200">
              <a:solidFill>
                <a:schemeClr val="tx2"/>
              </a:solidFill>
            </a:rPr>
            <a:t>Si el resultado final es positivo, la organización tiene efectivo disponible o activos líquidos, lo que significa que puede vender activos rápidamente para obtener dinero en efectivo.</a:t>
          </a:r>
        </a:p>
      </dsp:txBody>
      <dsp:txXfrm>
        <a:off x="7202424" y="1305355"/>
        <a:ext cx="3157537" cy="311283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CB476FFE-0C74-1C48-ACFB-40CDB841E0FF}" type="datetimeFigureOut">
              <a:rPr lang="en-US" smtClean="0"/>
              <a:t>6/8/2021</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5C46209-2136-F44B-918E-10CBFA1D56FB}" type="slidenum">
              <a:rPr lang="en-US" smtClean="0"/>
              <a:t>‹#›</a:t>
            </a:fld>
            <a:endParaRPr lang="en-US" dirty="0"/>
          </a:p>
        </p:txBody>
      </p:sp>
    </p:spTree>
    <p:extLst>
      <p:ext uri="{BB962C8B-B14F-4D97-AF65-F5344CB8AC3E}">
        <p14:creationId xmlns:p14="http://schemas.microsoft.com/office/powerpoint/2010/main" val="313894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bphc.hrsa.gov/programrequirements/svprotocol.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healthcenterinfo.org/details/?id=286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Notas: Este conjunto de diapositivas se puede personalizar para la orientación de su junta directiva. Esta diapositiva se puede actualizar para incluir el nombre y el logotipo de su centro de salud. Consulte los recursos adjuntos para conocer los posibles programas de orientación. La plantilla está diseñada para reflejar un “enfoque de varias sesiones” y usted puede reorganizar las diapositivas para que coincidan con el programa de la orientación para miembros de la junta directiva que se ofrece en su centro.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Cada diapositiva contiene “Notas” sobre cómo se puede considerar el uso o la adaptación de la diapositiva. En algunos lugares donde se brindan antecedentes sobre las funciones de la junta directiva, también se incluyen “posibles temas de conversación”. Las diapositivas diseñadas para personalizarse se designan como “diapositivas de muestra”.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Finalmente, la Asociación Nacional de Centros de Salud Comunitarios, las asociaciones de atención primaria estatales y regionales, y otras organizaciones ponen a disposición varios recursos de asistencia técnica en el Centro de información de recursos para centros de salud que pueden ayudar aún más en la orientación de la junta directiva (consulte https://www.healthcenterinfo.org/quick-finds-governance/). En este documento se incluyen enlaces a algunos de estos recursos para facilitar las referencias o como sugerencias para continuar el proceso de aprendizaje.</a:t>
            </a:r>
          </a:p>
        </p:txBody>
      </p:sp>
      <p:sp>
        <p:nvSpPr>
          <p:cNvPr id="4" name="Slide Number Placeholder 3"/>
          <p:cNvSpPr>
            <a:spLocks noGrp="1"/>
          </p:cNvSpPr>
          <p:nvPr>
            <p:ph type="sldNum" sz="quarter" idx="5"/>
          </p:nvPr>
        </p:nvSpPr>
        <p:spPr/>
        <p:txBody>
          <a:bodyPr/>
          <a:lstStyle/>
          <a:p>
            <a:fld id="{F5C46209-2136-F44B-918E-10CBFA1D56FB}" type="slidenum">
              <a:rPr lang="en-US" smtClean="0"/>
              <a:t>1</a:t>
            </a:fld>
            <a:endParaRPr lang="en-US"/>
          </a:p>
        </p:txBody>
      </p:sp>
    </p:spTree>
    <p:extLst>
      <p:ext uri="{BB962C8B-B14F-4D97-AF65-F5344CB8AC3E}">
        <p14:creationId xmlns:p14="http://schemas.microsoft.com/office/powerpoint/2010/main" val="985512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Notas: Proporcione y revise una lista de las líneas de servicios que se brindan a la comunidad en el centro. Hablar sobre el objetivo de ser una “ventanilla única” para los pacientes; el objetivo es proporcionar tantos servicios integrados como sea posible bajo un mismo techo. El concepto de “hogar médico centrado en el paciente” es fundamental para reducir las barreras a la atención y mejorar los resultados de salud.</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10</a:t>
            </a:fld>
            <a:endParaRPr lang="en-US"/>
          </a:p>
        </p:txBody>
      </p:sp>
    </p:spTree>
    <p:extLst>
      <p:ext uri="{BB962C8B-B14F-4D97-AF65-F5344CB8AC3E}">
        <p14:creationId xmlns:p14="http://schemas.microsoft.com/office/powerpoint/2010/main" val="2264997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Considere proporcionar una lista de los servicios auxiliares que el centro ofrece a la comunidad.</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11</a:t>
            </a:fld>
            <a:endParaRPr lang="en-US"/>
          </a:p>
        </p:txBody>
      </p:sp>
    </p:spTree>
    <p:extLst>
      <p:ext uri="{BB962C8B-B14F-4D97-AF65-F5344CB8AC3E}">
        <p14:creationId xmlns:p14="http://schemas.microsoft.com/office/powerpoint/2010/main" val="1443248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a:t>Notas: Considere revisar un organigrama de alto nivel y destacar a los líderes sénior clave que interactuarán con la junta directiva y sus comités.</a:t>
            </a:r>
          </a:p>
        </p:txBody>
      </p:sp>
      <p:sp>
        <p:nvSpPr>
          <p:cNvPr id="4" name="Slide Number Placeholder 3"/>
          <p:cNvSpPr>
            <a:spLocks noGrp="1"/>
          </p:cNvSpPr>
          <p:nvPr>
            <p:ph type="sldNum" sz="quarter" idx="5"/>
          </p:nvPr>
        </p:nvSpPr>
        <p:spPr/>
        <p:txBody>
          <a:bodyPr/>
          <a:lstStyle/>
          <a:p>
            <a:fld id="{F5C46209-2136-F44B-918E-10CBFA1D56FB}" type="slidenum">
              <a:rPr lang="en-US" smtClean="0"/>
              <a:t>12</a:t>
            </a:fld>
            <a:endParaRPr lang="en-US"/>
          </a:p>
        </p:txBody>
      </p:sp>
    </p:spTree>
    <p:extLst>
      <p:ext uri="{BB962C8B-B14F-4D97-AF65-F5344CB8AC3E}">
        <p14:creationId xmlns:p14="http://schemas.microsoft.com/office/powerpoint/2010/main" val="1365911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Considere agregar una descripción general de alto nivel del plan estratégico del centro. En una sesión posterior puede profundizar en el plan.</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13</a:t>
            </a:fld>
            <a:endParaRPr lang="en-US"/>
          </a:p>
        </p:txBody>
      </p:sp>
    </p:spTree>
    <p:extLst>
      <p:ext uri="{BB962C8B-B14F-4D97-AF65-F5344CB8AC3E}">
        <p14:creationId xmlns:p14="http://schemas.microsoft.com/office/powerpoint/2010/main" val="41762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620577"/>
            <a:ext cx="6553200" cy="3780473"/>
          </a:xfrm>
        </p:spPr>
        <p:txBody>
          <a:bodyPr/>
          <a:lstStyle/>
          <a:p>
            <a:r>
              <a:rPr lang="es-ES" sz="1100" dirty="0"/>
              <a:t>Notas: Si bien algunos miembros nuevos de la junta directiva pueden estar familiarizados con la Administración de Recursos y Servicios de Salud (HRSA), es importante que todos los miembros de la junta directiva sean conscientes del papel importante que desempeña la HRSA en la provisión de orientación regulatoria y de cumplimiento para los centros de salud. Esta diapositiva está pensada como una introducción de alto nivel.</a:t>
            </a:r>
          </a:p>
          <a:p>
            <a:endParaRPr lang="en-US" sz="1100" dirty="0"/>
          </a:p>
          <a:p>
            <a:r>
              <a:rPr lang="es-ES" sz="1100" dirty="0"/>
              <a:t>Posibles temas de conversación:</a:t>
            </a:r>
          </a:p>
          <a:p>
            <a:r>
              <a:rPr lang="es-ES" sz="1100" dirty="0"/>
              <a:t>En virtud del Programa para los centros de salud, el Congreso destina dólares de origen federal al otorgamiento de subvenciones para centros de salud y asigna al Departamento de Salud y Servicios Humanos (HHS) de los Estados Unidos la tarea de supervisar las actividades financiadas por las subvenciones. Dentro del HHS, el Programa es administrado por la Administración de Recursos y Servicios de Salud (HRSA) a través de su Oficina de Atención Primaria de la Salud (BPHC). Las organizaciones que cumplen con los requisitos del Programa para centros de salud envían una solicitud de financiamiento y, en función de la disponibilidad de fondos y una revisión objetiva de la solicitud, la HRSA puede otorgar una subvención para ayudar a cubrir los costos de brindar servicios de atención médica en la comunidad. </a:t>
            </a:r>
          </a:p>
          <a:p>
            <a:endParaRPr lang="en-US" sz="1100" dirty="0"/>
          </a:p>
          <a:p>
            <a:r>
              <a:rPr lang="es-ES" sz="1100" dirty="0"/>
              <a:t>[Para las “organizaciones semejantes”] Las “organizaciones semejantes” del Programa para centros de salud son organizaciones que no reciben una adjudicación pero que son elegibles para recibir otros beneficios disponibles para los beneficiarios del Programa para centros de salud. El sitio web de la HRSA señala: “Las organizaciones semejantes se establecieron para maximizar el acceso a la atención por las poblaciones y comunidades médicamente desatendidas al permitir que las entidades que no reciben financiación del Programa para centros de salud se postulen para formar parte del Programa para centros de salud”. En el sitio web de la HRSA se puede encontrar más información sobre las organizaciones semejantes, incluido el proceso de aplicación. </a:t>
            </a:r>
          </a:p>
          <a:p>
            <a:endParaRPr lang="en-US" sz="1100" dirty="0"/>
          </a:p>
          <a:p>
            <a:r>
              <a:rPr lang="es-ES" sz="1100" dirty="0"/>
              <a:t>Puede encontrar información adicional sobre el Programa de centros de salud en el sitio web de la HRSA (https://bphc.hrsa.gov/about/index.html). </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14</a:t>
            </a:fld>
            <a:endParaRPr lang="en-US"/>
          </a:p>
        </p:txBody>
      </p:sp>
    </p:spTree>
    <p:extLst>
      <p:ext uri="{BB962C8B-B14F-4D97-AF65-F5344CB8AC3E}">
        <p14:creationId xmlns:p14="http://schemas.microsoft.com/office/powerpoint/2010/main" val="2672290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Notas: El objetivo de la diapositiva es mencionar que la gobernanza de los centros de salud es compleja. </a:t>
            </a:r>
          </a:p>
          <a:p>
            <a:endParaRPr lang="en-US" sz="1100" dirty="0"/>
          </a:p>
          <a:p>
            <a:r>
              <a:rPr lang="es-ES" sz="1100" dirty="0"/>
              <a:t>Posibles temas de conversación: La gobernanza de un centro de salud es compleja. La junta directiva en su conjunto (como grupo) gobierna el centro de salud y debe garantizar el cumplimiento de:</a:t>
            </a:r>
          </a:p>
          <a:p>
            <a:pPr marL="228600" indent="-228600">
              <a:buFont typeface="Arial" panose="020B0604020202020204" pitchFamily="34" charset="0"/>
              <a:buChar char="•"/>
            </a:pPr>
            <a:r>
              <a:rPr lang="es-ES" sz="1100" dirty="0"/>
              <a:t>Leyes federales, estatales y locales.</a:t>
            </a:r>
          </a:p>
          <a:p>
            <a:pPr marL="228600" indent="-228600">
              <a:buFont typeface="Arial" panose="020B0604020202020204" pitchFamily="34" charset="0"/>
              <a:buChar char="•"/>
            </a:pPr>
            <a:r>
              <a:rPr lang="es-ES" sz="1100" dirty="0"/>
              <a:t>Requisitos del Programa para centros de salud de la HRSA. El Manual de cumplimiento del Programa para centros de salud se puede encontrar en https://bphc.hrsa.gov/.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dirty="0"/>
              <a:t>Las juntas directivas más eficaces también investigan sobre la buena gobernanza y la practican. </a:t>
            </a:r>
            <a:r>
              <a:rPr lang="es-ES" sz="1100" dirty="0">
                <a:solidFill>
                  <a:schemeClr val="tx1"/>
                </a:solidFill>
                <a:ea typeface="+mn-ea"/>
                <a:cs typeface="+mn-cs"/>
              </a:rPr>
              <a:t>La</a:t>
            </a:r>
            <a:r>
              <a:rPr lang="es-ES" sz="1100" dirty="0"/>
              <a:t> Asociación Nacional de Centros de Salud Comunitarios (</a:t>
            </a:r>
            <a:r>
              <a:rPr lang="es-ES" sz="1100" dirty="0" err="1"/>
              <a:t>National</a:t>
            </a:r>
            <a:r>
              <a:rPr lang="es-ES" sz="1100" dirty="0"/>
              <a:t> </a:t>
            </a:r>
            <a:r>
              <a:rPr lang="es-ES" sz="1100" dirty="0" err="1"/>
              <a:t>Association</a:t>
            </a:r>
            <a:r>
              <a:rPr lang="es-ES" sz="1100" dirty="0"/>
              <a:t> </a:t>
            </a:r>
            <a:r>
              <a:rPr lang="es-ES" sz="1100" dirty="0" err="1"/>
              <a:t>of</a:t>
            </a:r>
            <a:r>
              <a:rPr lang="es-ES" sz="1100" dirty="0"/>
              <a:t> </a:t>
            </a:r>
            <a:r>
              <a:rPr lang="es-ES" sz="1100" dirty="0" err="1"/>
              <a:t>Community</a:t>
            </a:r>
            <a:r>
              <a:rPr lang="es-ES" sz="1100" dirty="0"/>
              <a:t> </a:t>
            </a:r>
            <a:r>
              <a:rPr lang="es-ES" sz="1100" dirty="0" err="1"/>
              <a:t>Health</a:t>
            </a:r>
            <a:r>
              <a:rPr lang="es-ES" sz="1100" dirty="0"/>
              <a:t> Centers, NACHC) tiene una publicación titulada </a:t>
            </a:r>
            <a:r>
              <a:rPr lang="es-ES" sz="1100" dirty="0">
                <a:ea typeface="Calibri" panose="020F0502020204030204" pitchFamily="34" charset="0"/>
                <a:cs typeface="Calibri" panose="020F0502020204030204" pitchFamily="34" charset="0"/>
              </a:rPr>
              <a:t>Guía para las juntas directivas del centro de salud</a:t>
            </a:r>
            <a:r>
              <a:rPr lang="es-ES" sz="1100" dirty="0">
                <a:ea typeface="Calibri" panose="020F0502020204030204" pitchFamily="34" charset="0"/>
                <a:cs typeface="Times New Roman" panose="02020603050405020304" pitchFamily="18" charset="0"/>
              </a:rPr>
              <a:t> </a:t>
            </a:r>
            <a:r>
              <a:rPr lang="es-ES" sz="1100" dirty="0"/>
              <a:t>que destaca las buenas prácticas en el contexto de otros requisitos. También está disponible en inglés y se puede encontrar en el Centro de información de recursos para centros de salud en www.healthcenterinfo.org.</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15</a:t>
            </a:fld>
            <a:endParaRPr lang="en-US"/>
          </a:p>
        </p:txBody>
      </p:sp>
    </p:spTree>
    <p:extLst>
      <p:ext uri="{BB962C8B-B14F-4D97-AF65-F5344CB8AC3E}">
        <p14:creationId xmlns:p14="http://schemas.microsoft.com/office/powerpoint/2010/main" val="4180167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b="0" dirty="0"/>
              <a:t>Notas: Considere la opción de compartir un video corto de la NACHC que aborda las funciones de la junta directiva de un centro de salud (disponible en </a:t>
            </a:r>
            <a:r>
              <a:rPr lang="es-ES" sz="1100" dirty="0"/>
              <a:t>https://www.healthcenterinfo.org/details/?id=2668) para mostrar las funciones generales de una junta directiva o la opción de usar la siguiente diapositiva. El video habla sobre las funciones de la junta directiva en general y coloca los requisitos del Programa para centros de salud de la HRSA en el contexto de las funciones generales de la junta directiva.</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16</a:t>
            </a:fld>
            <a:endParaRPr lang="en-US"/>
          </a:p>
        </p:txBody>
      </p:sp>
    </p:spTree>
    <p:extLst>
      <p:ext uri="{BB962C8B-B14F-4D97-AF65-F5344CB8AC3E}">
        <p14:creationId xmlns:p14="http://schemas.microsoft.com/office/powerpoint/2010/main" val="925333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620577"/>
            <a:ext cx="7010400" cy="3780473"/>
          </a:xfrm>
        </p:spPr>
        <p:txBody>
          <a:bodyPr/>
          <a:lstStyle/>
          <a:p>
            <a:r>
              <a:rPr lang="es-ES" sz="1100" dirty="0">
                <a:latin typeface="+mn-lt"/>
              </a:rPr>
              <a:t>Nota: En lugar de mostrar el video, quizás desee guiar a los nuevos miembros de la junta directiva en un recorrido por sus funciones. </a:t>
            </a:r>
          </a:p>
          <a:p>
            <a:endParaRPr lang="en-US" sz="1100" dirty="0">
              <a:latin typeface="+mn-lt"/>
            </a:endParaRPr>
          </a:p>
          <a:p>
            <a:r>
              <a:rPr lang="es-ES" sz="1100" dirty="0">
                <a:latin typeface="+mn-lt"/>
              </a:rPr>
              <a:t>Posibles temas de conversación: podemos pensar en las funciones de la junta directiva en tres categorías principales: estrategia, supervisión y política, y funcionamiento. Exploremos cada una.</a:t>
            </a:r>
          </a:p>
          <a:p>
            <a:endParaRPr lang="en-US" sz="1100" dirty="0">
              <a:latin typeface="+mn-lt"/>
            </a:endParaRPr>
          </a:p>
          <a:p>
            <a:r>
              <a:rPr lang="es-ES" sz="1100" b="1" dirty="0">
                <a:latin typeface="+mn-lt"/>
              </a:rPr>
              <a:t>La estrategia</a:t>
            </a:r>
            <a:r>
              <a:rPr lang="es-ES" sz="1100" dirty="0">
                <a:latin typeface="+mn-lt"/>
              </a:rPr>
              <a:t> incluye la composición estratégica de la junta directiva y la planificación y el pensamiento estratégicos: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b="1" dirty="0">
                <a:latin typeface="+mn-lt"/>
                <a:ea typeface="+mn-ea"/>
                <a:cs typeface="+mn-cs"/>
              </a:rPr>
              <a:t>Composición estratégica de la junta directiva:</a:t>
            </a:r>
            <a:r>
              <a:rPr lang="es-ES" sz="1100" dirty="0">
                <a:latin typeface="+mn-lt"/>
                <a:ea typeface="+mn-ea"/>
                <a:cs typeface="+mn-cs"/>
              </a:rPr>
              <a:t> la junta directiva es responsable de gestionar su propio tamaño y composición estratégica (garantizar que la junta directiva cumpla con los requisitos del Programa para centros de salud y esté compuesta por miembros que puedan ayudar a la junta directiva a administrar el centro ahora y en el futuro), de reclutar y examinar a los miembros de la junta directiva, y de elegir a los miembros y asegurarse de que se los oriente e involucre. </a:t>
            </a:r>
            <a:r>
              <a:rPr lang="es-ES" sz="1100" dirty="0">
                <a:solidFill>
                  <a:schemeClr val="tx1"/>
                </a:solidFill>
                <a:latin typeface="+mn-lt"/>
                <a:ea typeface="+mn-ea"/>
                <a:cs typeface="+mn-cs"/>
              </a:rPr>
              <a:t>Las juntas directivas desempeñan un papel fundamental en la creación de organizaciones que priorizan e invierten en diversidad, equidad e inclusión.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b="1" dirty="0">
                <a:latin typeface="+mn-lt"/>
              </a:rPr>
              <a:t>Planificación y pensamiento estratégicos:</a:t>
            </a:r>
            <a:r>
              <a:rPr lang="es-ES" sz="1100" dirty="0">
                <a:latin typeface="+mn-lt"/>
              </a:rPr>
              <a:t> la junta directiva aprueba la misión, la visión y los valores del centro de salud; participa en la creación del plan estratégico, lo aprueba y supervisa; y se involucra en un pensamiento estratégico continuo en colaboración con el CEO.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latin typeface="+mn-lt"/>
              </a:rPr>
              <a:t>El </a:t>
            </a:r>
            <a:r>
              <a:rPr lang="es-ES" sz="1100" b="1" dirty="0">
                <a:latin typeface="+mn-lt"/>
              </a:rPr>
              <a:t>funcionamiento eficaz de la junta directiva</a:t>
            </a:r>
            <a:r>
              <a:rPr lang="es-ES" sz="1100" dirty="0">
                <a:latin typeface="+mn-lt"/>
              </a:rPr>
              <a:t> </a:t>
            </a:r>
            <a:r>
              <a:rPr lang="es-ES" sz="1100" b="0" dirty="0">
                <a:latin typeface="+mn-lt"/>
              </a:rPr>
              <a:t>significa que </a:t>
            </a:r>
            <a:r>
              <a:rPr lang="es-ES" sz="1100" dirty="0">
                <a:latin typeface="+mn-lt"/>
              </a:rPr>
              <a:t>esta garantiza que sus reuniones y la estructura de los comités (si opta por tener comités) sean efectivas y que la junta directiva tenga una cultura saludable.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latin typeface="+mn-lt"/>
              </a:rPr>
              <a:t>La categoría de </a:t>
            </a:r>
            <a:r>
              <a:rPr lang="es-ES" sz="1100" b="1" dirty="0">
                <a:latin typeface="+mn-lt"/>
              </a:rPr>
              <a:t>supervisión y política</a:t>
            </a:r>
            <a:r>
              <a:rPr lang="es-ES" sz="1100" dirty="0">
                <a:latin typeface="+mn-lt"/>
              </a:rPr>
              <a:t> incluye:</a:t>
            </a:r>
          </a:p>
          <a:p>
            <a:pPr marL="171450" indent="-171450">
              <a:buFont typeface="Arial" panose="020B0604020202020204" pitchFamily="34" charset="0"/>
              <a:buChar char="•"/>
            </a:pPr>
            <a:r>
              <a:rPr lang="es-ES" sz="1100" b="1" dirty="0">
                <a:latin typeface="+mn-lt"/>
              </a:rPr>
              <a:t>Políticas:</a:t>
            </a:r>
            <a:r>
              <a:rPr lang="es-ES" sz="1100" dirty="0">
                <a:latin typeface="+mn-lt"/>
              </a:rPr>
              <a:t> la junta directiva aprueba los estatutos y otras políticas clave de la organización.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b="1" dirty="0">
                <a:latin typeface="+mn-lt"/>
              </a:rPr>
              <a:t>Colaboración con el CEO y su supervisión: </a:t>
            </a:r>
            <a:r>
              <a:rPr lang="es-ES" sz="1100" dirty="0">
                <a:latin typeface="+mn-lt"/>
              </a:rPr>
              <a:t>la junta contrata al CEO y trabaja con él para establecer metas de desempeño anuales, evalúa periódicamente el desempeño del CEO, aprueba su compensación y su contrato, y es responsable de colaborar con el CEO para garantizar que la gestión diaria se alinea con las prioridades y políticas establecidas por la junta directiva.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b="1" dirty="0">
                <a:latin typeface="+mn-lt"/>
                <a:ea typeface="Calibri" panose="020F0502020204030204" pitchFamily="34" charset="0"/>
                <a:cs typeface="Times New Roman" panose="02020603050405020304" pitchFamily="18" charset="0"/>
              </a:rPr>
              <a:t>Varias formas de supervisión:</a:t>
            </a:r>
            <a:r>
              <a:rPr lang="es-ES" sz="1100" dirty="0">
                <a:latin typeface="+mn-lt"/>
                <a:ea typeface="Calibri" panose="020F0502020204030204" pitchFamily="34" charset="0"/>
                <a:cs typeface="Times New Roman" panose="02020603050405020304" pitchFamily="18" charset="0"/>
              </a:rPr>
              <a:t> la junta directiva supervisa diversas áreas, como las finanzas, la calidad, el cumplimiento corporativo, el Programa para centros de salud y el CEO. La junta directiva también se asegura de que existen planes para gestionar los riesgos que enfrenta el centro de salud.</a:t>
            </a:r>
          </a:p>
        </p:txBody>
      </p:sp>
      <p:sp>
        <p:nvSpPr>
          <p:cNvPr id="4" name="Slide Number Placeholder 3"/>
          <p:cNvSpPr>
            <a:spLocks noGrp="1"/>
          </p:cNvSpPr>
          <p:nvPr>
            <p:ph type="sldNum" sz="quarter" idx="5"/>
          </p:nvPr>
        </p:nvSpPr>
        <p:spPr/>
        <p:txBody>
          <a:bodyPr/>
          <a:lstStyle/>
          <a:p>
            <a:fld id="{F5C46209-2136-F44B-918E-10CBFA1D56FB}" type="slidenum">
              <a:rPr lang="en-US" smtClean="0"/>
              <a:t>17</a:t>
            </a:fld>
            <a:endParaRPr lang="en-US"/>
          </a:p>
        </p:txBody>
      </p:sp>
    </p:spTree>
    <p:extLst>
      <p:ext uri="{BB962C8B-B14F-4D97-AF65-F5344CB8AC3E}">
        <p14:creationId xmlns:p14="http://schemas.microsoft.com/office/powerpoint/2010/main" val="2776664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Notas: Esta diapositiva contiene un resumen de alto nivel de los requisitos que se establecen en el Capítulo 19 (Autoridad de la junta directiva) del Manual de cumplimiento del Programa para centros de Salud de la HRSA. Es importante que todos los miembros de la junta directiva, y en especial sus nuevos miembros, estén familiarizados con estas responsabilidades, ya que se enumeran en su totalidad en el Manual de cumplimiento.</a:t>
            </a:r>
          </a:p>
          <a:p>
            <a:endParaRPr lang="en-US" sz="1100" dirty="0"/>
          </a:p>
          <a:p>
            <a:r>
              <a:rPr lang="es-ES" sz="1100" dirty="0"/>
              <a:t>Posibles temas de conversación: Como mencionamos antes, la HRSA establece varios requisitos para las juntas directivas. Si bien es importante estar familiarizado con el conjunto completo de requisitos del Programa para centros de salud de la HRSA, queremos comenzar con una descripción general del Capítulo 19, que trata sobre la autoridad de la junta directiva, en el que se describen diversas autoridades y responsabilidades que la junta directiva de un centro de salud debe desempeñar para cumplir con los requisitos del Programa para centros de salud de la HRSA. (Revise el contenido de la diapositiva o considere proporcionar un folleto del Capítulo 19).</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18</a:t>
            </a:fld>
            <a:endParaRPr lang="en-US"/>
          </a:p>
        </p:txBody>
      </p:sp>
    </p:spTree>
    <p:extLst>
      <p:ext uri="{BB962C8B-B14F-4D97-AF65-F5344CB8AC3E}">
        <p14:creationId xmlns:p14="http://schemas.microsoft.com/office/powerpoint/2010/main" val="3140370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Esta diapositiva contiene un resumen de alto nivel de los requisitos que se establecen en el Capítulo 20 (Composición de la junta directiva) del Manual de cumplimiento del Programa para centros de salud de la HRSA. Aproveche este momento para recordarles a los nuevos miembros de la importancia del modelo de la junta directiva compuesta por una mayoría de pacientes y de su relevancia para el centro y el movimiento de centros de salud en general.</a:t>
            </a:r>
          </a:p>
          <a:p>
            <a:endParaRPr lang="en-US" sz="1100" dirty="0"/>
          </a:p>
          <a:p>
            <a:r>
              <a:rPr lang="es-ES" sz="1100"/>
              <a:t>Posibles temas de conversación: Además, es importante conocer los requisitos del Programa para centros de salud de la HRSA establecidos en el Capítulo 20 sobre la composición de la junta directiva. (Revise el contenido de la diapositiva o considere proporcionar un folleto del Capítulo 20). </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19</a:t>
            </a:fld>
            <a:endParaRPr lang="en-US"/>
          </a:p>
        </p:txBody>
      </p:sp>
    </p:spTree>
    <p:extLst>
      <p:ext uri="{BB962C8B-B14F-4D97-AF65-F5344CB8AC3E}">
        <p14:creationId xmlns:p14="http://schemas.microsoft.com/office/powerpoint/2010/main" val="250324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Notas: Este es un programa de muestra para las diapositivas tal como están organizadas en la plantilla. Reorganice las diapositivas del programa según sea necesario en función de la orientación para su centro de salud.</a:t>
            </a:r>
          </a:p>
        </p:txBody>
      </p:sp>
      <p:sp>
        <p:nvSpPr>
          <p:cNvPr id="4" name="Slide Number Placeholder 3"/>
          <p:cNvSpPr>
            <a:spLocks noGrp="1"/>
          </p:cNvSpPr>
          <p:nvPr>
            <p:ph type="sldNum" sz="quarter" idx="5"/>
          </p:nvPr>
        </p:nvSpPr>
        <p:spPr/>
        <p:txBody>
          <a:bodyPr/>
          <a:lstStyle/>
          <a:p>
            <a:fld id="{F5C46209-2136-F44B-918E-10CBFA1D56FB}" type="slidenum">
              <a:rPr lang="en-US" smtClean="0"/>
              <a:t>2</a:t>
            </a:fld>
            <a:endParaRPr lang="en-US"/>
          </a:p>
        </p:txBody>
      </p:sp>
    </p:spTree>
    <p:extLst>
      <p:ext uri="{BB962C8B-B14F-4D97-AF65-F5344CB8AC3E}">
        <p14:creationId xmlns:p14="http://schemas.microsoft.com/office/powerpoint/2010/main" val="1694519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solidFill>
                  <a:schemeClr val="tx1"/>
                </a:solidFill>
                <a:latin typeface="+mn-lt"/>
                <a:ea typeface="+mn-ea"/>
                <a:cs typeface="+mn-cs"/>
              </a:rPr>
              <a:t>Notas: También es importante cubrir la función de la junta directiva frente a la función del CEO, que </a:t>
            </a:r>
            <a:r>
              <a:rPr lang="es-ES" sz="1100" dirty="0">
                <a:solidFill>
                  <a:schemeClr val="tx1"/>
                </a:solidFill>
                <a:ea typeface="+mn-ea"/>
                <a:cs typeface="+mn-cs"/>
              </a:rPr>
              <a:t>es el único empleado del centro de salud que es seleccionado por la junta directiva.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solidFill>
                  <a:schemeClr val="tx1"/>
                </a:solidFill>
                <a:ea typeface="+mn-ea"/>
                <a:cs typeface="+mn-cs"/>
              </a:rPr>
              <a:t>Posibles temas de conversación: Se ha dicho que “las juntas directivas eficaces comprenden la diferencia entre gobernar y gestionar”. Es importante que las juntas directivas y sus miembros comprendan que la junta directiva gobierna, mientras que el CEO es responsable de la gestión general del centro de salud. El CEO es el único empleado contratado y supervisado por la junta directiva y esta delega en él las responsabilidades operativas diarias. El personal, dirigido por el CEO, administra e implementa las prioridades y políticas establecidas por la junta directiva. En la página 14 del Capítulo 1 de la</a:t>
            </a:r>
            <a:r>
              <a:rPr lang="es-ES" sz="1100" dirty="0"/>
              <a:t> </a:t>
            </a:r>
            <a:r>
              <a:rPr lang="es-ES" sz="1100" dirty="0">
                <a:ea typeface="Calibri" panose="020F0502020204030204" pitchFamily="34" charset="0"/>
                <a:cs typeface="Calibri" panose="020F0502020204030204" pitchFamily="34" charset="0"/>
              </a:rPr>
              <a:t>Guía para las juntas directivas del centro de salud,</a:t>
            </a:r>
            <a:r>
              <a:rPr lang="es-ES" sz="1100" dirty="0">
                <a:solidFill>
                  <a:schemeClr val="tx1"/>
                </a:solidFill>
                <a:ea typeface="Calibri" panose="020F0502020204030204" pitchFamily="34" charset="0"/>
                <a:cs typeface="Times New Roman" panose="02020603050405020304" pitchFamily="18" charset="0"/>
              </a:rPr>
              <a:t> </a:t>
            </a:r>
            <a:r>
              <a:rPr lang="es-ES" sz="1100" dirty="0">
                <a:solidFill>
                  <a:schemeClr val="tx1"/>
                </a:solidFill>
                <a:ea typeface="+mn-ea"/>
                <a:cs typeface="+mn-cs"/>
              </a:rPr>
              <a:t>podemos ver una matriz de alto nivel que muestra en qué se diferencian la gobernanza y la gestión</a:t>
            </a:r>
            <a:r>
              <a:rPr lang="es-ES" sz="1100" dirty="0">
                <a:solidFill>
                  <a:schemeClr val="tx1"/>
                </a:solidFill>
                <a:latin typeface="+mn-lt"/>
                <a:ea typeface="+mn-ea"/>
                <a:cs typeface="+mn-cs"/>
              </a:rPr>
              <a:t>.</a:t>
            </a:r>
          </a:p>
        </p:txBody>
      </p:sp>
      <p:sp>
        <p:nvSpPr>
          <p:cNvPr id="4" name="Slide Number Placeholder 3"/>
          <p:cNvSpPr>
            <a:spLocks noGrp="1"/>
          </p:cNvSpPr>
          <p:nvPr>
            <p:ph type="sldNum" sz="quarter" idx="5"/>
          </p:nvPr>
        </p:nvSpPr>
        <p:spPr/>
        <p:txBody>
          <a:bodyPr/>
          <a:lstStyle/>
          <a:p>
            <a:fld id="{F5C46209-2136-F44B-918E-10CBFA1D56FB}" type="slidenum">
              <a:rPr lang="en-US" smtClean="0"/>
              <a:t>20</a:t>
            </a:fld>
            <a:endParaRPr lang="en-US"/>
          </a:p>
        </p:txBody>
      </p:sp>
    </p:spTree>
    <p:extLst>
      <p:ext uri="{BB962C8B-B14F-4D97-AF65-F5344CB8AC3E}">
        <p14:creationId xmlns:p14="http://schemas.microsoft.com/office/powerpoint/2010/main" val="3275742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 y="4620577"/>
            <a:ext cx="7086600" cy="8638223"/>
          </a:xfrm>
        </p:spPr>
        <p:txBody>
          <a:bodyPr/>
          <a:lstStyle/>
          <a:p>
            <a:r>
              <a:rPr lang="es-ES" sz="1100" dirty="0">
                <a:solidFill>
                  <a:schemeClr val="tx1"/>
                </a:solidFill>
                <a:latin typeface="+mn-lt"/>
                <a:ea typeface="+mn-ea"/>
                <a:cs typeface="+mn-cs"/>
              </a:rPr>
              <a:t>Notas: También es importante asegurarse de que los miembros de la junta directiva comprendan sus obligaciones legales individuales. </a:t>
            </a:r>
          </a:p>
          <a:p>
            <a:endParaRPr lang="en-US" sz="1100" kern="1200" dirty="0">
              <a:solidFill>
                <a:schemeClr val="tx1"/>
              </a:solidFill>
              <a:effectLst/>
              <a:latin typeface="+mn-lt"/>
              <a:ea typeface="+mn-ea"/>
              <a:cs typeface="+mn-cs"/>
            </a:endParaRPr>
          </a:p>
          <a:p>
            <a:r>
              <a:rPr lang="es-ES" sz="1100" dirty="0">
                <a:solidFill>
                  <a:schemeClr val="tx1"/>
                </a:solidFill>
                <a:latin typeface="+mn-lt"/>
                <a:ea typeface="+mn-ea"/>
                <a:cs typeface="+mn-cs"/>
              </a:rPr>
              <a:t>Posibles temas de conversación: Si bien la gobernanza es una acción de grupo, es importante que los miembros de la junta directiva sepan que hay ciertas obligaciones legales que deben cumplir. Estas incluyen: </a:t>
            </a:r>
          </a:p>
          <a:p>
            <a:pPr marL="0" marR="0">
              <a:lnSpc>
                <a:spcPct val="107000"/>
              </a:lnSpc>
              <a:spcBef>
                <a:spcPts val="0"/>
              </a:spcBef>
              <a:spcAft>
                <a:spcPts val="0"/>
              </a:spcAft>
            </a:pPr>
            <a:r>
              <a:rPr lang="es-ES" sz="1100" dirty="0">
                <a:latin typeface="+mn-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s-ES" sz="1100" b="1" dirty="0">
                <a:latin typeface="+mn-lt"/>
                <a:ea typeface="Calibri" panose="020F0502020204030204" pitchFamily="34" charset="0"/>
                <a:cs typeface="Times New Roman" panose="02020603050405020304" pitchFamily="18" charset="0"/>
              </a:rPr>
              <a:t>Obligación de atención:</a:t>
            </a:r>
            <a:r>
              <a:rPr lang="es-ES" sz="1100" dirty="0">
                <a:latin typeface="+mn-lt"/>
                <a:ea typeface="Calibri" panose="020F0502020204030204" pitchFamily="34" charset="0"/>
                <a:cs typeface="Times New Roman" panose="02020603050405020304" pitchFamily="18" charset="0"/>
              </a:rPr>
              <a:t> cuando se involucran en el negocios de un centro de salud, los miembros de la junta directiva deben usar el buen juicio y un nivel de atención que una “persona común y prudente” ejercería en una situación similar y en circunstancias similares.  No se espera que los miembros de la junta directiva sepan todo sobre un tema que se les pide que consideren y pueden recurrir al consejo de la gerencia y de asesores externos.  Sin embargo, los miembros de la junta directiva legamente tienen la obligación de estar al tanto de lo que está sucediendo y realizar indagaciones razonables para poder actuar de una manera que crean razonablemente que es la mejor para el centro de salud. Algunos ejemplos de cómo un miembro de la junta directiva cumple con la obligación de atención son: </a:t>
            </a:r>
          </a:p>
          <a:p>
            <a:pPr marL="800100" lvl="1" indent="-342900">
              <a:lnSpc>
                <a:spcPct val="107000"/>
              </a:lnSpc>
              <a:buFont typeface="Calibri" panose="020F0502020204030204" pitchFamily="34" charset="0"/>
              <a:buChar char="‒"/>
            </a:pPr>
            <a:r>
              <a:rPr lang="es-ES" sz="1100" dirty="0">
                <a:latin typeface="+mn-lt"/>
                <a:ea typeface="Calibri" panose="020F0502020204030204" pitchFamily="34" charset="0"/>
                <a:cs typeface="Times New Roman" panose="02020603050405020304" pitchFamily="18" charset="0"/>
              </a:rPr>
              <a:t>Asistir a las reuniones de la junta directiva y del comité. </a:t>
            </a:r>
          </a:p>
          <a:p>
            <a:pPr marL="800100" lvl="1" indent="-342900">
              <a:lnSpc>
                <a:spcPct val="107000"/>
              </a:lnSpc>
              <a:buFont typeface="Calibri" panose="020F0502020204030204" pitchFamily="34" charset="0"/>
              <a:buChar char="‒"/>
            </a:pPr>
            <a:r>
              <a:rPr lang="es-ES" sz="1100" dirty="0">
                <a:latin typeface="+mn-lt"/>
                <a:ea typeface="Calibri" panose="020F0502020204030204" pitchFamily="34" charset="0"/>
                <a:cs typeface="Times New Roman" panose="02020603050405020304" pitchFamily="18" charset="0"/>
              </a:rPr>
              <a:t>Prepararse para las reuniones.  Leer los paquetes de las reuniones en su totalidad antes de asistir a las reuniones. </a:t>
            </a:r>
          </a:p>
          <a:p>
            <a:pPr marL="800100" lvl="1" indent="-342900">
              <a:lnSpc>
                <a:spcPct val="107000"/>
              </a:lnSpc>
              <a:buFont typeface="Calibri" panose="020F0502020204030204" pitchFamily="34" charset="0"/>
              <a:buChar char="‒"/>
            </a:pPr>
            <a:r>
              <a:rPr lang="es-ES" sz="1100" dirty="0">
                <a:latin typeface="+mn-lt"/>
                <a:ea typeface="Calibri" panose="020F0502020204030204" pitchFamily="34" charset="0"/>
                <a:cs typeface="Times New Roman" panose="02020603050405020304" pitchFamily="18" charset="0"/>
              </a:rPr>
              <a:t>Pensar de forma independiente. </a:t>
            </a:r>
          </a:p>
          <a:p>
            <a:pPr marL="800100" lvl="1" indent="-342900">
              <a:lnSpc>
                <a:spcPct val="107000"/>
              </a:lnSpc>
              <a:buFont typeface="Calibri" panose="020F0502020204030204" pitchFamily="34" charset="0"/>
              <a:buChar char="‒"/>
            </a:pPr>
            <a:r>
              <a:rPr lang="es-ES" sz="1100" dirty="0">
                <a:latin typeface="+mn-lt"/>
                <a:ea typeface="Calibri" panose="020F0502020204030204" pitchFamily="34" charset="0"/>
                <a:cs typeface="Times New Roman" panose="02020603050405020304" pitchFamily="18" charset="0"/>
              </a:rPr>
              <a:t>Obtener todos los datos e información relevantes antes de tomar una decisión o votar para tomar una acción específica. </a:t>
            </a:r>
          </a:p>
          <a:p>
            <a:pPr marL="0" marR="0" indent="30480">
              <a:lnSpc>
                <a:spcPct val="107000"/>
              </a:lnSpc>
              <a:spcBef>
                <a:spcPts val="0"/>
              </a:spcBef>
              <a:spcAft>
                <a:spcPts val="0"/>
              </a:spcAft>
            </a:pPr>
            <a:r>
              <a:rPr lang="es-ES" sz="1100" dirty="0">
                <a:latin typeface="+mn-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s-ES" sz="1100" b="1" dirty="0">
                <a:latin typeface="+mn-lt"/>
                <a:ea typeface="Calibri" panose="020F0502020204030204" pitchFamily="34" charset="0"/>
                <a:cs typeface="Times New Roman" panose="02020603050405020304" pitchFamily="18" charset="0"/>
              </a:rPr>
              <a:t>Obligación de lealtad:</a:t>
            </a:r>
            <a:r>
              <a:rPr lang="es-ES" sz="1100" dirty="0">
                <a:latin typeface="+mn-lt"/>
                <a:ea typeface="Calibri" panose="020F0502020204030204" pitchFamily="34" charset="0"/>
                <a:cs typeface="Times New Roman" panose="02020603050405020304" pitchFamily="18" charset="0"/>
              </a:rPr>
              <a:t> esta obligación prohíbe a los miembros de la junta directiva usar sus puestos en la junta para beneficiarse a sí mismos, a sus familiares inmediatos o a sus negocios.  Requiere que los miembros de la junta directiva coloquen las necesidades e intereses del centro de salud por encima de todo al momento de tomar decisiones en nombre de este.  Esto se demuestra siendo objetivo e imparcial al tomar decisiones, estando libre de cualquier conflicto de intereses al discutir problemas o tomar decisiones y manteniendo la confidencialidad cuando se trata de asuntos del centro de salud.   Algunos ejemplos de cómo un miembro de la junta directiva cumple con la obligación de lealtad son: </a:t>
            </a:r>
          </a:p>
          <a:p>
            <a:pPr marL="800100" marR="0" lvl="1" indent="-342900">
              <a:lnSpc>
                <a:spcPct val="107000"/>
              </a:lnSpc>
              <a:spcBef>
                <a:spcPts val="0"/>
              </a:spcBef>
              <a:spcAft>
                <a:spcPts val="0"/>
              </a:spcAft>
              <a:buFont typeface="Calibri" panose="020F0502020204030204" pitchFamily="34" charset="0"/>
              <a:buChar char="‒"/>
            </a:pPr>
            <a:r>
              <a:rPr lang="es-ES" sz="1100" dirty="0">
                <a:latin typeface="+mn-lt"/>
                <a:ea typeface="Calibri" panose="020F0502020204030204" pitchFamily="34" charset="0"/>
                <a:cs typeface="Times New Roman" panose="02020603050405020304" pitchFamily="18" charset="0"/>
              </a:rPr>
              <a:t>Revisar las políticas de conflicto de intereses cada año. </a:t>
            </a:r>
          </a:p>
          <a:p>
            <a:pPr marL="800100" lvl="1" indent="-342900">
              <a:lnSpc>
                <a:spcPct val="107000"/>
              </a:lnSpc>
              <a:buFont typeface="Calibri" panose="020F0502020204030204" pitchFamily="34" charset="0"/>
              <a:buChar char="‒"/>
            </a:pPr>
            <a:r>
              <a:rPr lang="es-ES" sz="1100" dirty="0">
                <a:latin typeface="+mn-lt"/>
                <a:ea typeface="Calibri" panose="020F0502020204030204" pitchFamily="34" charset="0"/>
                <a:cs typeface="Times New Roman" panose="02020603050405020304" pitchFamily="18" charset="0"/>
              </a:rPr>
              <a:t>Exigir la divulgación de información de parte de los candidatos a la membresía de la junta directiva y cada año de parte de los miembros en ejercicio para identificar afiliaciones clave, lo que incluye a los familiares inmediatos y los empleadores.  </a:t>
            </a:r>
          </a:p>
          <a:p>
            <a:pPr marL="800100" lvl="1" indent="-342900">
              <a:lnSpc>
                <a:spcPct val="107000"/>
              </a:lnSpc>
              <a:buFont typeface="Calibri" panose="020F0502020204030204" pitchFamily="34" charset="0"/>
              <a:buChar char="‒"/>
            </a:pPr>
            <a:r>
              <a:rPr lang="es-ES" sz="1100" dirty="0">
                <a:latin typeface="+mn-lt"/>
                <a:ea typeface="Calibri" panose="020F0502020204030204" pitchFamily="34" charset="0"/>
                <a:cs typeface="Times New Roman" panose="02020603050405020304" pitchFamily="18" charset="0"/>
              </a:rPr>
              <a:t>Mantener la confidencialidad sobre los asuntos comerciales del centro de salud y del paciente en todo momento.   </a:t>
            </a:r>
          </a:p>
          <a:p>
            <a:pPr marL="457200" marR="0">
              <a:lnSpc>
                <a:spcPct val="107000"/>
              </a:lnSpc>
              <a:spcBef>
                <a:spcPts val="0"/>
              </a:spcBef>
              <a:spcAft>
                <a:spcPts val="0"/>
              </a:spcAft>
            </a:pPr>
            <a:r>
              <a:rPr lang="es-ES" sz="1100" dirty="0">
                <a:latin typeface="+mn-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s-ES" sz="1100" b="1" dirty="0">
                <a:latin typeface="+mn-lt"/>
                <a:ea typeface="Calibri" panose="020F0502020204030204" pitchFamily="34" charset="0"/>
                <a:cs typeface="Times New Roman" panose="02020603050405020304" pitchFamily="18" charset="0"/>
              </a:rPr>
              <a:t>Obligación de obediencia:</a:t>
            </a:r>
            <a:r>
              <a:rPr lang="es-ES" sz="1100" dirty="0">
                <a:latin typeface="+mn-lt"/>
                <a:ea typeface="Calibri" panose="020F0502020204030204" pitchFamily="34" charset="0"/>
                <a:cs typeface="Times New Roman" panose="02020603050405020304" pitchFamily="18" charset="0"/>
              </a:rPr>
              <a:t> esta obligación requiere que los miembros de la junta directiva sean fieles a la misión del centro de salud; sigan todas las leyes estatales, federales y locales; y acaten los estatutos de la junta directiva cuando representen los intereses del centro de salud.  Esta obligación se demuestra cuando los miembros de la junta directiva protegen los recursos limitados para garantizar el máximo beneficio en la satisfacción de las necesidades de la comunidad. Algunos ejemplos de cómo un miembro de la junta directiva cumple con la obligación de obediencia son: </a:t>
            </a:r>
          </a:p>
          <a:p>
            <a:pPr marL="800100" lvl="1" indent="-342900">
              <a:lnSpc>
                <a:spcPct val="107000"/>
              </a:lnSpc>
              <a:buFont typeface="Calibri" panose="020F0502020204030204" pitchFamily="34" charset="0"/>
              <a:buChar char="‒"/>
            </a:pPr>
            <a:r>
              <a:rPr lang="es-ES" sz="1100" dirty="0">
                <a:latin typeface="+mn-lt"/>
                <a:ea typeface="Calibri" panose="020F0502020204030204" pitchFamily="34" charset="0"/>
                <a:cs typeface="Times New Roman" panose="02020603050405020304" pitchFamily="18" charset="0"/>
              </a:rPr>
              <a:t>Participar en una orientación integral y comprender todos los documentos que se refieren a la gobernanza de la junta directiva, como los estatutos. </a:t>
            </a:r>
          </a:p>
          <a:p>
            <a:pPr marL="800100" lvl="1" indent="-342900">
              <a:lnSpc>
                <a:spcPct val="107000"/>
              </a:lnSpc>
              <a:buFont typeface="Calibri" panose="020F0502020204030204" pitchFamily="34" charset="0"/>
              <a:buChar char="‒"/>
            </a:pPr>
            <a:r>
              <a:rPr lang="es-ES" sz="1100" dirty="0">
                <a:latin typeface="+mn-lt"/>
                <a:ea typeface="Calibri" panose="020F0502020204030204" pitchFamily="34" charset="0"/>
                <a:cs typeface="Times New Roman" panose="02020603050405020304" pitchFamily="18" charset="0"/>
              </a:rPr>
              <a:t>Comprender la misión del centro de salud y cómo se la está logrando. </a:t>
            </a:r>
          </a:p>
          <a:p>
            <a:pPr marL="800100" lvl="1" indent="-342900">
              <a:lnSpc>
                <a:spcPct val="107000"/>
              </a:lnSpc>
              <a:buFont typeface="Calibri" panose="020F0502020204030204" pitchFamily="34" charset="0"/>
              <a:buChar char="‒"/>
            </a:pPr>
            <a:r>
              <a:rPr lang="es-ES" sz="1100" dirty="0">
                <a:latin typeface="+mn-lt"/>
                <a:ea typeface="Calibri" panose="020F0502020204030204" pitchFamily="34" charset="0"/>
                <a:cs typeface="Times New Roman" panose="02020603050405020304" pitchFamily="18" charset="0"/>
              </a:rPr>
              <a:t>Actuar siempre de manera coherente con la misión, las metas y los objetivos del centro de salud, así como con las decisiones de la junta directiva (incluso si no se está de acuerdo).  </a:t>
            </a:r>
          </a:p>
          <a:p>
            <a:pPr marL="800100" lvl="1" indent="-342900">
              <a:lnSpc>
                <a:spcPct val="107000"/>
              </a:lnSpc>
              <a:buFont typeface="Calibri" panose="020F0502020204030204" pitchFamily="34" charset="0"/>
              <a:buChar char="‒"/>
            </a:pPr>
            <a:r>
              <a:rPr lang="es-ES" sz="1100" dirty="0">
                <a:latin typeface="+mn-lt"/>
                <a:ea typeface="Calibri" panose="020F0502020204030204" pitchFamily="34" charset="0"/>
                <a:cs typeface="Times New Roman" panose="02020603050405020304" pitchFamily="18" charset="0"/>
              </a:rPr>
              <a:t>Impulsar la misión al representar al centro de salud dentro de la comunidad (según lo autorizado).   </a:t>
            </a:r>
          </a:p>
          <a:p>
            <a:pPr marL="0" marR="0">
              <a:lnSpc>
                <a:spcPct val="107000"/>
              </a:lnSpc>
              <a:spcBef>
                <a:spcPts val="0"/>
              </a:spcBef>
              <a:spcAft>
                <a:spcPts val="0"/>
              </a:spcAft>
            </a:pPr>
            <a:r>
              <a:rPr lang="es-ES" sz="1100" dirty="0">
                <a:latin typeface="+mn-lt"/>
                <a:ea typeface="Calibri" panose="020F0502020204030204" pitchFamily="34" charset="0"/>
                <a:cs typeface="Times New Roman" panose="02020603050405020304" pitchFamily="18" charset="0"/>
              </a:rPr>
              <a:t> </a:t>
            </a:r>
          </a:p>
          <a:p>
            <a:pPr marL="228600" marR="0">
              <a:lnSpc>
                <a:spcPct val="107000"/>
              </a:lnSpc>
              <a:spcBef>
                <a:spcPts val="0"/>
              </a:spcBef>
              <a:spcAft>
                <a:spcPts val="0"/>
              </a:spcAft>
            </a:pPr>
            <a:r>
              <a:rPr lang="es-ES" sz="1100" dirty="0">
                <a:latin typeface="+mn-lt"/>
                <a:ea typeface="Calibri" panose="020F0502020204030204" pitchFamily="34" charset="0"/>
                <a:cs typeface="Times New Roman" panose="02020603050405020304" pitchFamily="18" charset="0"/>
              </a:rPr>
              <a:t>En el contexto actual, es importante reconocer que el término “obediencia” puede tener muchas connotaciones negativas y, en apariencia, este término puede resultar confuso cuando se usa en relación con las responsabilidades de los miembros de la junta directiva. La cuestión más importante que debe subrayarse en cuanto al propósito de esta obligación es que los miembros de la junta directiva deben asegurarse de que la organización siga su propia misión, políticas y prioridades, así como las leyes aplicables.</a:t>
            </a:r>
          </a:p>
          <a:p>
            <a:pPr marL="0" marR="0">
              <a:lnSpc>
                <a:spcPct val="107000"/>
              </a:lnSpc>
              <a:spcBef>
                <a:spcPts val="0"/>
              </a:spcBef>
              <a:spcAft>
                <a:spcPts val="0"/>
              </a:spcAft>
            </a:pPr>
            <a:r>
              <a:rPr lang="es-ES" sz="1100" dirty="0">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ES" sz="1100" dirty="0">
                <a:latin typeface="+mn-lt"/>
                <a:ea typeface="Calibri" panose="020F0502020204030204" pitchFamily="34" charset="0"/>
                <a:cs typeface="Times New Roman" panose="02020603050405020304" pitchFamily="18" charset="0"/>
              </a:rPr>
              <a:t>Cada miembro de la junta directiva debe tener en cuenta las tres “obligaciones” en cada interacción. Estas tres obligaciones se aplican a todos los actos de toma de decisiones, a cada acción y a la planificación estratégica.  Los miembros de la junta directiva son responsables incluso si no asisten a las reuniones con regularidad o no participan en las discusiones.</a:t>
            </a:r>
          </a:p>
        </p:txBody>
      </p:sp>
      <p:sp>
        <p:nvSpPr>
          <p:cNvPr id="4" name="Slide Number Placeholder 3"/>
          <p:cNvSpPr>
            <a:spLocks noGrp="1"/>
          </p:cNvSpPr>
          <p:nvPr>
            <p:ph type="sldNum" sz="quarter" idx="5"/>
          </p:nvPr>
        </p:nvSpPr>
        <p:spPr/>
        <p:txBody>
          <a:bodyPr/>
          <a:lstStyle/>
          <a:p>
            <a:fld id="{F5C46209-2136-F44B-918E-10CBFA1D56FB}" type="slidenum">
              <a:rPr lang="en-US" smtClean="0"/>
              <a:t>21</a:t>
            </a:fld>
            <a:endParaRPr lang="en-US"/>
          </a:p>
        </p:txBody>
      </p:sp>
    </p:spTree>
    <p:extLst>
      <p:ext uri="{BB962C8B-B14F-4D97-AF65-F5344CB8AC3E}">
        <p14:creationId xmlns:p14="http://schemas.microsoft.com/office/powerpoint/2010/main" val="108042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Notas: Utilice esta diapositiva para repasar expectativas específicas y recordárselas a los miembros de la junta directiva (por ejemplo, asistir a reuniones, participar en al menos un comité, participar de manera activa, etc.). Esto puede estar registrado en una lista de responsabilidades de los miembros individuales de la junta directiva ya adoptada por esta. Este sería el momento indicado para incluir esa información en esta diapositiva o en un documento separado. En caso de que su junta directiva no cuente actualmente con esta lista, la </a:t>
            </a:r>
            <a:r>
              <a:rPr lang="es-ES" sz="1100" dirty="0">
                <a:ea typeface="Calibri" panose="020F0502020204030204" pitchFamily="34" charset="0"/>
                <a:cs typeface="Calibri" panose="020F0502020204030204" pitchFamily="34" charset="0"/>
              </a:rPr>
              <a:t>Guía para las juntas directivas del centro de salud</a:t>
            </a:r>
            <a:r>
              <a:rPr lang="es-ES" sz="1100" dirty="0">
                <a:ea typeface="Calibri" panose="020F0502020204030204" pitchFamily="34" charset="0"/>
                <a:cs typeface="Times New Roman" panose="02020603050405020304" pitchFamily="18" charset="0"/>
              </a:rPr>
              <a:t> </a:t>
            </a:r>
            <a:r>
              <a:rPr lang="es-ES" sz="1100" dirty="0"/>
              <a:t>(https://www.healthcenterinfo.org/details/?id=2302) contiene una muestra en el Apéndice 3.</a:t>
            </a:r>
          </a:p>
        </p:txBody>
      </p:sp>
      <p:sp>
        <p:nvSpPr>
          <p:cNvPr id="4" name="Slide Number Placeholder 3"/>
          <p:cNvSpPr>
            <a:spLocks noGrp="1"/>
          </p:cNvSpPr>
          <p:nvPr>
            <p:ph type="sldNum" sz="quarter" idx="5"/>
          </p:nvPr>
        </p:nvSpPr>
        <p:spPr/>
        <p:txBody>
          <a:bodyPr/>
          <a:lstStyle/>
          <a:p>
            <a:fld id="{F5C46209-2136-F44B-918E-10CBFA1D56FB}" type="slidenum">
              <a:rPr lang="en-US" smtClean="0"/>
              <a:t>22</a:t>
            </a:fld>
            <a:endParaRPr lang="en-US"/>
          </a:p>
        </p:txBody>
      </p:sp>
    </p:spTree>
    <p:extLst>
      <p:ext uri="{BB962C8B-B14F-4D97-AF65-F5344CB8AC3E}">
        <p14:creationId xmlns:p14="http://schemas.microsoft.com/office/powerpoint/2010/main" val="3735050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100" b="0" dirty="0">
                <a:latin typeface="Calibri" panose="020F0502020204030204" pitchFamily="34" charset="0"/>
                <a:ea typeface="Calibri" panose="020F0502020204030204" pitchFamily="34" charset="0"/>
                <a:cs typeface="Times New Roman" panose="02020603050405020304" pitchFamily="18" charset="0"/>
              </a:rPr>
              <a:t>Notas: Esta diapositiva tiene como objetivo ayudar a los nuevos miembros de la junta directiva a comprender lo que sucederá en las reuniones. Asegúrese de orientar a los nuevos miembros sobre la importancia del quórum (la cantidad de miembros de la junta con voto que deben estar presentes para que una reunión cuente oficialmente como reunión). Asegúrese de explicar las agendas de consentimiento y las sesiones ejecutivas si su junta directiva las usa. Si es necesario, a continuación se explican los conceptos a modo de ayuda</a:t>
            </a:r>
          </a:p>
          <a:p>
            <a:pPr marL="0" marR="0">
              <a:lnSpc>
                <a:spcPct val="107000"/>
              </a:lnSpc>
              <a:spcBef>
                <a:spcPts val="0"/>
              </a:spcBef>
              <a:spcAft>
                <a:spcPts val="0"/>
              </a:spcAft>
            </a:pPr>
            <a:r>
              <a:rPr lang="es-ES" sz="11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s-ES" sz="1100" b="1" dirty="0">
                <a:latin typeface="Calibri" panose="020F0502020204030204" pitchFamily="34" charset="0"/>
                <a:ea typeface="Calibri" panose="020F0502020204030204" pitchFamily="34" charset="0"/>
                <a:cs typeface="Times New Roman" panose="02020603050405020304" pitchFamily="18" charset="0"/>
              </a:rPr>
              <a:t>Agenda de consentimiento:</a:t>
            </a:r>
            <a:r>
              <a:rPr lang="es-ES" sz="1100" dirty="0">
                <a:latin typeface="Calibri" panose="020F0502020204030204" pitchFamily="34" charset="0"/>
                <a:ea typeface="Calibri" panose="020F0502020204030204" pitchFamily="34" charset="0"/>
                <a:cs typeface="Times New Roman" panose="02020603050405020304" pitchFamily="18" charset="0"/>
              </a:rPr>
              <a:t> una agenda de consentimiento incluye elementos que rara vez necesitan discusión, como la aprobación de las actas de la reunión, el informe del director ejecutivo y los informes de los comités.  Todos estos elementos deben enviarse a los miembros de la junta directiva y leerse antes de la reunión para que la junta pueda votar para aceptar todos los elementos como grupo.  Si se solicita, se pueden extraer elementos individuales de la agenda de consentimiento para su discusión.   </a:t>
            </a:r>
          </a:p>
          <a:p>
            <a:pPr marL="342900" marR="0" lvl="0" indent="-342900">
              <a:lnSpc>
                <a:spcPct val="107000"/>
              </a:lnSpc>
              <a:spcBef>
                <a:spcPts val="0"/>
              </a:spcBef>
              <a:spcAft>
                <a:spcPts val="0"/>
              </a:spcAft>
              <a:buFont typeface="Symbol" panose="05050102010706020507" pitchFamily="18" charset="2"/>
              <a:buChar char=""/>
            </a:pPr>
            <a:r>
              <a:rPr lang="es-ES" sz="1100" b="1" dirty="0">
                <a:latin typeface="Calibri" panose="020F0502020204030204" pitchFamily="34" charset="0"/>
                <a:ea typeface="Calibri" panose="020F0502020204030204" pitchFamily="34" charset="0"/>
                <a:cs typeface="Times New Roman" panose="02020603050405020304" pitchFamily="18" charset="0"/>
              </a:rPr>
              <a:t>Sesiones ejecutivas: </a:t>
            </a:r>
            <a:r>
              <a:rPr lang="es-ES" sz="1100" dirty="0">
                <a:latin typeface="Calibri" panose="020F0502020204030204" pitchFamily="34" charset="0"/>
                <a:ea typeface="Calibri" panose="020F0502020204030204" pitchFamily="34" charset="0"/>
                <a:cs typeface="Times New Roman" panose="02020603050405020304" pitchFamily="18" charset="0"/>
              </a:rPr>
              <a:t>las sesiones ejecutivas difieren de las del comité ejecutivo. Las juntas directivas utilizan las sesiones ejecutivas para discutir asuntos que son sensibles y estrictamente confidenciales. Por lo general, todo el personal y los visitantes se retiran, y solo quedan los miembros de la junta directiva y el CEO.  Se pueden incluir asesores externos (como abogados, auditores, consultores) para emitir informes o brindar orientación profesional.  De forma limitada, se puede incluir personal sénior selecto para que presente informes o brinde su perspectiva.  El CEO no debe estar presente cuando la junta directiva discute la auditoría o la revisión del desempeño y la compensación del CEO.  </a:t>
            </a:r>
          </a:p>
          <a:p>
            <a:pPr marL="228600" marR="0">
              <a:lnSpc>
                <a:spcPct val="107000"/>
              </a:lnSpc>
              <a:spcBef>
                <a:spcPts val="0"/>
              </a:spcBef>
              <a:spcAft>
                <a:spcPts val="0"/>
              </a:spcAft>
            </a:pPr>
            <a:r>
              <a:rPr lang="es-ES" sz="1100" dirty="0">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s-ES" sz="1100" dirty="0">
                <a:latin typeface="Calibri" panose="020F0502020204030204" pitchFamily="34" charset="0"/>
                <a:ea typeface="Calibri" panose="020F0502020204030204" pitchFamily="34" charset="0"/>
                <a:cs typeface="Times New Roman" panose="02020603050405020304" pitchFamily="18" charset="0"/>
              </a:rPr>
              <a:t>También puede ser útil describir si su junta directiva sigue el procedimiento parlamentario o un </a:t>
            </a:r>
            <a:r>
              <a:rPr lang="es-ES" sz="1100" dirty="0">
                <a:ea typeface="Calibri" panose="020F0502020204030204" pitchFamily="34" charset="0"/>
                <a:cs typeface="Times New Roman" panose="02020603050405020304" pitchFamily="18" charset="0"/>
              </a:rPr>
              <a:t>enfoque específico, como las Reglas de orden de Robert. Si no está seguro, consulte el Capítulo 9 de la</a:t>
            </a:r>
            <a:r>
              <a:rPr lang="es-ES" sz="1100" dirty="0"/>
              <a:t> </a:t>
            </a:r>
            <a:r>
              <a:rPr lang="es-ES" sz="1100" dirty="0">
                <a:ea typeface="Calibri" panose="020F0502020204030204" pitchFamily="34" charset="0"/>
                <a:cs typeface="Calibri" panose="020F0502020204030204" pitchFamily="34" charset="0"/>
              </a:rPr>
              <a:t>Guía para las juntas directivas del centro de salud</a:t>
            </a:r>
            <a:r>
              <a:rPr lang="es-ES" sz="1100" dirty="0"/>
              <a:t> </a:t>
            </a:r>
            <a:r>
              <a:rPr lang="es-ES" sz="1100" dirty="0">
                <a:ea typeface="Calibri" panose="020F0502020204030204" pitchFamily="34" charset="0"/>
                <a:cs typeface="Times New Roman" panose="02020603050405020304" pitchFamily="18" charset="0"/>
              </a:rPr>
              <a:t>y consulte los estatutos del centro de salud. </a:t>
            </a:r>
          </a:p>
        </p:txBody>
      </p:sp>
      <p:sp>
        <p:nvSpPr>
          <p:cNvPr id="4" name="Slide Number Placeholder 3"/>
          <p:cNvSpPr>
            <a:spLocks noGrp="1"/>
          </p:cNvSpPr>
          <p:nvPr>
            <p:ph type="sldNum" sz="quarter" idx="5"/>
          </p:nvPr>
        </p:nvSpPr>
        <p:spPr/>
        <p:txBody>
          <a:bodyPr/>
          <a:lstStyle/>
          <a:p>
            <a:fld id="{F5C46209-2136-F44B-918E-10CBFA1D56FB}" type="slidenum">
              <a:rPr lang="en-US" smtClean="0"/>
              <a:t>23</a:t>
            </a:fld>
            <a:endParaRPr lang="en-US"/>
          </a:p>
        </p:txBody>
      </p:sp>
    </p:spTree>
    <p:extLst>
      <p:ext uri="{BB962C8B-B14F-4D97-AF65-F5344CB8AC3E}">
        <p14:creationId xmlns:p14="http://schemas.microsoft.com/office/powerpoint/2010/main" val="2604054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Notas: Dependiendo de la fecha de su sesión de orientación, querrá compartir cuándo se llevan a cabo las reuniones de la junta directiva.  Esta información debe incluir las fechas de las reuniones de la junta directiva en pleno, así como las fechas de las reuniones de comités para las que se haya solicitado la asistencia del individuo. </a:t>
            </a:r>
          </a:p>
        </p:txBody>
      </p:sp>
      <p:sp>
        <p:nvSpPr>
          <p:cNvPr id="4" name="Slide Number Placeholder 3"/>
          <p:cNvSpPr>
            <a:spLocks noGrp="1"/>
          </p:cNvSpPr>
          <p:nvPr>
            <p:ph type="sldNum" sz="quarter" idx="5"/>
          </p:nvPr>
        </p:nvSpPr>
        <p:spPr/>
        <p:txBody>
          <a:bodyPr/>
          <a:lstStyle/>
          <a:p>
            <a:fld id="{F5C46209-2136-F44B-918E-10CBFA1D56FB}" type="slidenum">
              <a:rPr lang="en-US" smtClean="0"/>
              <a:t>24</a:t>
            </a:fld>
            <a:endParaRPr lang="en-US"/>
          </a:p>
        </p:txBody>
      </p:sp>
    </p:spTree>
    <p:extLst>
      <p:ext uri="{BB962C8B-B14F-4D97-AF65-F5344CB8AC3E}">
        <p14:creationId xmlns:p14="http://schemas.microsoft.com/office/powerpoint/2010/main" val="3741370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solidFill>
                  <a:schemeClr val="tx1"/>
                </a:solidFill>
                <a:latin typeface="+mn-lt"/>
                <a:ea typeface="+mn-ea"/>
                <a:cs typeface="+mn-cs"/>
              </a:rPr>
              <a:t>Notas: Esta diapositiva se puede utilizar para presentar los comités permanentes de la junta directiva y sus funciones, así como los grupos de trabajo o los comités ad hoc de tiempo limitado </a:t>
            </a:r>
            <a:r>
              <a:rPr lang="es-ES" sz="1100" dirty="0">
                <a:solidFill>
                  <a:schemeClr val="tx1"/>
                </a:solidFill>
                <a:ea typeface="+mn-ea"/>
                <a:cs typeface="+mn-cs"/>
              </a:rPr>
              <a:t>que puedan existir. </a:t>
            </a:r>
            <a:r>
              <a:rPr lang="es-ES" sz="1100" dirty="0"/>
              <a:t>Los comités permanentes se enfocan en la función de gobierno continuo de la junta directiva. Los comités comunes incluyen Finanzas, Auditoría, Gobernanza y Calidad. Los grupos de trabajo o los comités ad hoc tienen un tiempo limitado y pueden convocarse para proyectos cortos, como la planificación estratégica o la búsqueda de directores ejecutivos.</a:t>
            </a:r>
            <a:r>
              <a:rPr lang="es-ES" sz="1100" dirty="0">
                <a:solidFill>
                  <a:schemeClr val="tx1"/>
                </a:solidFill>
                <a:ea typeface="+mn-ea"/>
                <a:cs typeface="+mn-cs"/>
              </a:rPr>
              <a:t> (Para obtener información sobre buenas prácticas relacionadas con los comités permanentes y los grupos de trabajo/comités ad hoc, consulte el Capítulo 9 de la</a:t>
            </a:r>
            <a:r>
              <a:rPr lang="es-ES" sz="1100" dirty="0"/>
              <a:t> </a:t>
            </a:r>
            <a:r>
              <a:rPr lang="es-ES" sz="1100" dirty="0">
                <a:ea typeface="Calibri" panose="020F0502020204030204" pitchFamily="34" charset="0"/>
                <a:cs typeface="Calibri" panose="020F0502020204030204" pitchFamily="34" charset="0"/>
              </a:rPr>
              <a:t>Guía para las juntas directivas del centro de salud</a:t>
            </a:r>
            <a:r>
              <a:rPr lang="es-ES" sz="1100" dirty="0">
                <a:solidFill>
                  <a:schemeClr val="tx1"/>
                </a:solidFill>
                <a:ea typeface="+mn-ea"/>
                <a:cs typeface="+mn-cs"/>
              </a:rPr>
              <a:t>).</a:t>
            </a:r>
          </a:p>
        </p:txBody>
      </p:sp>
      <p:sp>
        <p:nvSpPr>
          <p:cNvPr id="4" name="Slide Number Placeholder 3"/>
          <p:cNvSpPr>
            <a:spLocks noGrp="1"/>
          </p:cNvSpPr>
          <p:nvPr>
            <p:ph type="sldNum" sz="quarter" idx="5"/>
          </p:nvPr>
        </p:nvSpPr>
        <p:spPr/>
        <p:txBody>
          <a:bodyPr/>
          <a:lstStyle/>
          <a:p>
            <a:fld id="{F5C46209-2136-F44B-918E-10CBFA1D56FB}" type="slidenum">
              <a:rPr lang="en-US" smtClean="0"/>
              <a:t>25</a:t>
            </a:fld>
            <a:endParaRPr lang="en-US"/>
          </a:p>
        </p:txBody>
      </p:sp>
    </p:spTree>
    <p:extLst>
      <p:ext uri="{BB962C8B-B14F-4D97-AF65-F5344CB8AC3E}">
        <p14:creationId xmlns:p14="http://schemas.microsoft.com/office/powerpoint/2010/main" val="2497838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Utilice esta diapositiva para describir a los funcionarios de la junta directiva. Personalice la diapositiva según la estructura de su junta directiva. </a:t>
            </a:r>
          </a:p>
        </p:txBody>
      </p:sp>
      <p:sp>
        <p:nvSpPr>
          <p:cNvPr id="4" name="Slide Number Placeholder 3"/>
          <p:cNvSpPr>
            <a:spLocks noGrp="1"/>
          </p:cNvSpPr>
          <p:nvPr>
            <p:ph type="sldNum" sz="quarter" idx="5"/>
          </p:nvPr>
        </p:nvSpPr>
        <p:spPr/>
        <p:txBody>
          <a:bodyPr/>
          <a:lstStyle/>
          <a:p>
            <a:fld id="{F5C46209-2136-F44B-918E-10CBFA1D56FB}" type="slidenum">
              <a:rPr lang="en-US" smtClean="0"/>
              <a:t>26</a:t>
            </a:fld>
            <a:endParaRPr lang="en-US"/>
          </a:p>
        </p:txBody>
      </p:sp>
    </p:spTree>
    <p:extLst>
      <p:ext uri="{BB962C8B-B14F-4D97-AF65-F5344CB8AC3E}">
        <p14:creationId xmlns:p14="http://schemas.microsoft.com/office/powerpoint/2010/main" val="222165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solidFill>
                  <a:schemeClr val="tx1"/>
                </a:solidFill>
                <a:ea typeface="+mn-ea"/>
                <a:cs typeface="+mn-cs"/>
              </a:rPr>
              <a:t>Notas: Aproveche esta oportunidad para hablar sobre la cultura de la junta directiva. Cultura significa “la forma en que hacemos las cosas aquí”. </a:t>
            </a:r>
            <a:r>
              <a:rPr lang="es-ES" sz="1100" dirty="0"/>
              <a:t>Las juntas directivas de alto rendimiento tienen culturas de junta saludables que ayudan a establecer el tono de la cultura de la organización. </a:t>
            </a:r>
            <a:r>
              <a:rPr lang="es-ES" sz="1100" dirty="0">
                <a:solidFill>
                  <a:schemeClr val="tx1"/>
                </a:solidFill>
                <a:ea typeface="+mn-ea"/>
                <a:cs typeface="+mn-cs"/>
              </a:rPr>
              <a:t>Esta diapositiva representa un buen momento para compartir una declaración de cultura de la junta directiva de muestra (si tiene una) u otras prácticas/normas de la junta directiva. Consulte el Apéndice 16 de la</a:t>
            </a:r>
            <a:r>
              <a:rPr lang="es-ES" sz="1100" dirty="0"/>
              <a:t> </a:t>
            </a:r>
            <a:r>
              <a:rPr lang="es-ES" sz="1100" dirty="0">
                <a:ea typeface="Calibri" panose="020F0502020204030204" pitchFamily="34" charset="0"/>
                <a:cs typeface="Calibri" panose="020F0502020204030204" pitchFamily="34" charset="0"/>
              </a:rPr>
              <a:t>Guía para las juntas directivas del centro de salud</a:t>
            </a:r>
            <a:r>
              <a:rPr lang="es-ES" sz="1100" dirty="0">
                <a:solidFill>
                  <a:schemeClr val="tx1"/>
                </a:solidFill>
                <a:ea typeface="+mn-ea"/>
                <a:cs typeface="+mn-cs"/>
              </a:rPr>
              <a:t> para ver una muestra, y el Capítulo 9 de la</a:t>
            </a:r>
            <a:r>
              <a:rPr lang="es-ES" sz="1100" dirty="0"/>
              <a:t> </a:t>
            </a:r>
            <a:r>
              <a:rPr lang="es-ES" sz="1100" dirty="0">
                <a:ea typeface="Calibri" panose="020F0502020204030204" pitchFamily="34" charset="0"/>
                <a:cs typeface="Calibri" panose="020F0502020204030204" pitchFamily="34" charset="0"/>
              </a:rPr>
              <a:t>Guía para las juntas directivas del centro de salud</a:t>
            </a:r>
            <a:r>
              <a:rPr lang="es-ES" sz="1100" dirty="0">
                <a:solidFill>
                  <a:schemeClr val="tx1"/>
                </a:solidFill>
                <a:ea typeface="Calibri" panose="020F0502020204030204" pitchFamily="34" charset="0"/>
                <a:cs typeface="Times New Roman" panose="02020603050405020304" pitchFamily="18" charset="0"/>
              </a:rPr>
              <a:t> </a:t>
            </a:r>
            <a:r>
              <a:rPr lang="es-ES" sz="1100" dirty="0">
                <a:solidFill>
                  <a:schemeClr val="tx1"/>
                </a:solidFill>
                <a:ea typeface="+mn-ea"/>
                <a:cs typeface="+mn-cs"/>
              </a:rPr>
              <a:t>para obtener más información.</a:t>
            </a:r>
          </a:p>
        </p:txBody>
      </p:sp>
      <p:sp>
        <p:nvSpPr>
          <p:cNvPr id="4" name="Slide Number Placeholder 3"/>
          <p:cNvSpPr>
            <a:spLocks noGrp="1"/>
          </p:cNvSpPr>
          <p:nvPr>
            <p:ph type="sldNum" sz="quarter" idx="5"/>
          </p:nvPr>
        </p:nvSpPr>
        <p:spPr/>
        <p:txBody>
          <a:bodyPr/>
          <a:lstStyle/>
          <a:p>
            <a:fld id="{F5C46209-2136-F44B-918E-10CBFA1D56FB}" type="slidenum">
              <a:rPr lang="en-US" smtClean="0"/>
              <a:t>27</a:t>
            </a:fld>
            <a:endParaRPr lang="en-US"/>
          </a:p>
        </p:txBody>
      </p:sp>
    </p:spTree>
    <p:extLst>
      <p:ext uri="{BB962C8B-B14F-4D97-AF65-F5344CB8AC3E}">
        <p14:creationId xmlns:p14="http://schemas.microsoft.com/office/powerpoint/2010/main" val="3595007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a:t>Notas: Puede animar a los participantes a que hagan preguntas a lo largo de la presentación.  Esta sección de preguntas y respuestas abre la puerta a preguntas de seguimiento adicionales que puedan surgir después de la reunión y que podrían responderse con facilidad. Esto también proporciona un espacio para una cultura de transparencia importante para las juntas.  Asegure a los participantes que continuarán recibiendo toda la capacitación y el apoyo que necesitarán para asumir plenamente estas responsabilidades.</a:t>
            </a:r>
          </a:p>
          <a:p>
            <a:endParaRPr lang="en-US" sz="1100" dirty="0"/>
          </a:p>
          <a:p>
            <a:r>
              <a:rPr lang="es-ES" sz="1100"/>
              <a:t>Si su junta directiva tiene un programa de “compañero de la junta directiva/mentor”, considere la posibilidad de que cada compañero/mentor se comunique con su aprendiz después de cada sesión para hacer un seguimiento y responder cualquier preguntas adicional.</a:t>
            </a:r>
          </a:p>
        </p:txBody>
      </p:sp>
      <p:sp>
        <p:nvSpPr>
          <p:cNvPr id="4" name="Slide Number Placeholder 3"/>
          <p:cNvSpPr>
            <a:spLocks noGrp="1"/>
          </p:cNvSpPr>
          <p:nvPr>
            <p:ph type="sldNum" sz="quarter" idx="5"/>
          </p:nvPr>
        </p:nvSpPr>
        <p:spPr/>
        <p:txBody>
          <a:bodyPr/>
          <a:lstStyle/>
          <a:p>
            <a:fld id="{F5C46209-2136-F44B-918E-10CBFA1D56FB}" type="slidenum">
              <a:rPr lang="en-US" smtClean="0"/>
              <a:t>28</a:t>
            </a:fld>
            <a:endParaRPr lang="en-US"/>
          </a:p>
        </p:txBody>
      </p:sp>
    </p:spTree>
    <p:extLst>
      <p:ext uri="{BB962C8B-B14F-4D97-AF65-F5344CB8AC3E}">
        <p14:creationId xmlns:p14="http://schemas.microsoft.com/office/powerpoint/2010/main" val="1832245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 Este es un programa de muestra para las diapositivas tal como están organizadas en la plantilla. Reorganice las diapositivas del programa, según sea necesario, en función de las diversas agendas de su centro de salud.</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29</a:t>
            </a:fld>
            <a:endParaRPr lang="en-US"/>
          </a:p>
        </p:txBody>
      </p:sp>
    </p:spTree>
    <p:extLst>
      <p:ext uri="{BB962C8B-B14F-4D97-AF65-F5344CB8AC3E}">
        <p14:creationId xmlns:p14="http://schemas.microsoft.com/office/powerpoint/2010/main" val="155840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Notas: Utilice este tiempo para las presentaciones, para agradecer a los nuevos miembros por aceptar servir en la junta directiva y para ayudarlos a conocerse entre sí y a los miembros de la junta directiva y del personal que participan en la orientación. </a:t>
            </a:r>
          </a:p>
          <a:p>
            <a:endParaRPr lang="en-US" sz="1100" dirty="0"/>
          </a:p>
          <a:p>
            <a:r>
              <a:rPr lang="es-ES" sz="1100" dirty="0"/>
              <a:t>La sesión de orientación inicial es un primer paso importante en el ciclo de vida de los miembros de la junta directiva y marca la pauta para la participación futura.  Se debe prestar especial atención al proceso de presentación y al establecimiento de relaciones. En un formato virtual de varias sesiones, considere tener una combinación de miembros sénior del personal ejecutivo junto con uno o dos miembros experimentados de la junta directiva para las sesiones.  También puede ser beneficioso utilizar una relación de “compañero de la junta directiva”/mentor para poner en contacto a los miembros nuevos con miembros de la junta directiva con mayor tiempo de permanencia.</a:t>
            </a:r>
          </a:p>
          <a:p>
            <a:endParaRPr lang="en-US" sz="1100" dirty="0"/>
          </a:p>
          <a:p>
            <a:r>
              <a:rPr lang="es-ES" sz="1100" dirty="0"/>
              <a:t>En la sección “Conociendo a los demás”, considere la posibilidad de explicar por qué los nuevos miembros decidieron formar parte de la junta directiva. Comprender y valorar la conexión personal con la misión ayudará a unir al grupo y permitirá que los nuevos miembros se conecten con el centro y participen más activamente en la gobernanza.</a:t>
            </a:r>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a:t>
            </a:fld>
            <a:endParaRPr lang="en-US"/>
          </a:p>
        </p:txBody>
      </p:sp>
    </p:spTree>
    <p:extLst>
      <p:ext uri="{BB962C8B-B14F-4D97-AF65-F5344CB8AC3E}">
        <p14:creationId xmlns:p14="http://schemas.microsoft.com/office/powerpoint/2010/main" val="1632077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a:t>Nota: El enfoque de la sesión 2, como se desprende de esta plantilla, es principalmente proporcionar más información sobre las funciones de supervisión y las relacionadas con las políticas de la junta directiva.</a:t>
            </a:r>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30</a:t>
            </a:fld>
            <a:endParaRPr lang="en-US"/>
          </a:p>
        </p:txBody>
      </p:sp>
    </p:spTree>
    <p:extLst>
      <p:ext uri="{BB962C8B-B14F-4D97-AF65-F5344CB8AC3E}">
        <p14:creationId xmlns:p14="http://schemas.microsoft.com/office/powerpoint/2010/main" val="4121300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Notas: Si la junta directiva utiliza una herramienta de este tipo, incluya el plan de trabajo o el calendario de planificación de la junta directiva aquí o compártalo como un folleto. Ayude a los nuevos miembros de la junta directiva a comprender que esto ayuda a la junta directiva a mantener un equilibrio entre los elementos de rutina (en especial los elementos requeridos por la HRSA), los problemas estratégicos y las necesidades más urgentes que puedan surgir. Si su junta directiva no usa actualmente un plan de trabajo, consulte el Capítulo 10 y el Apéndice 20 de la </a:t>
            </a:r>
            <a:r>
              <a:rPr lang="es-ES" sz="1100" dirty="0">
                <a:ea typeface="Calibri" panose="020F0502020204030204" pitchFamily="34" charset="0"/>
                <a:cs typeface="Calibri" panose="020F0502020204030204" pitchFamily="34" charset="0"/>
              </a:rPr>
              <a:t>Guía para las juntas directivas del centro de salud</a:t>
            </a:r>
            <a:r>
              <a:rPr lang="es-ES" sz="1100" dirty="0"/>
              <a:t> (https://www.healthcenterinfo.org/details/?id=2302).</a:t>
            </a:r>
          </a:p>
        </p:txBody>
      </p:sp>
      <p:sp>
        <p:nvSpPr>
          <p:cNvPr id="4" name="Slide Number Placeholder 3"/>
          <p:cNvSpPr>
            <a:spLocks noGrp="1"/>
          </p:cNvSpPr>
          <p:nvPr>
            <p:ph type="sldNum" sz="quarter" idx="5"/>
          </p:nvPr>
        </p:nvSpPr>
        <p:spPr/>
        <p:txBody>
          <a:bodyPr/>
          <a:lstStyle/>
          <a:p>
            <a:fld id="{F5C46209-2136-F44B-918E-10CBFA1D56FB}" type="slidenum">
              <a:rPr lang="en-US" smtClean="0"/>
              <a:t>31</a:t>
            </a:fld>
            <a:endParaRPr lang="en-US"/>
          </a:p>
        </p:txBody>
      </p:sp>
    </p:spTree>
    <p:extLst>
      <p:ext uri="{BB962C8B-B14F-4D97-AF65-F5344CB8AC3E}">
        <p14:creationId xmlns:p14="http://schemas.microsoft.com/office/powerpoint/2010/main" val="169483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100">
                <a:latin typeface="Calibri" panose="020F0502020204030204" pitchFamily="34" charset="0"/>
                <a:ea typeface="Calibri" panose="020F0502020204030204" pitchFamily="34" charset="0"/>
                <a:cs typeface="Times New Roman" panose="02020603050405020304" pitchFamily="18" charset="0"/>
              </a:rPr>
              <a:t>Notas: Utilice esta diapositiva para recordarles a los nuevos miembros que el centro debe cumplir con el Programa para centros de salud de la HRSA. Informe a la junta directiva sobre su función en la visita al sitio operativo (OSV). Indique cuándo tuvo lugar la última OSV y cuándo se espera que tenga lugar la próxima (en términos generales). La Asociación de Atención Médica de Nebraska también tiene varios videos disponibles que tal vez desee mostrar sobre este tema (o usar para otro ciclo de educación continua de la junta directiva).</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ES" sz="1100">
                <a:latin typeface="Calibri" panose="020F0502020204030204" pitchFamily="34" charset="0"/>
                <a:ea typeface="Calibri" panose="020F0502020204030204" pitchFamily="34" charset="0"/>
                <a:cs typeface="Times New Roman" panose="02020603050405020304" pitchFamily="18" charset="0"/>
              </a:rPr>
              <a:t>Posibles temas de conversación: La HRSA realiza visitas periódicas a los centros de salud, denominadas visitas al sitio operativo (OSV), como parte de su responsabilidad de supervisión en el marco del Programa para centros de salud. </a:t>
            </a:r>
            <a:r>
              <a:rPr lang="es-ES" sz="11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El Protocolo de visitas al sitio</a:t>
            </a:r>
            <a:r>
              <a:rPr lang="es-ES" sz="1100">
                <a:latin typeface="Calibri" panose="020F0502020204030204" pitchFamily="34" charset="0"/>
                <a:ea typeface="Calibri" panose="020F0502020204030204" pitchFamily="34" charset="0"/>
                <a:cs typeface="Times New Roman" panose="02020603050405020304" pitchFamily="18" charset="0"/>
              </a:rPr>
              <a:t> (SVP) del Programa para centros de salud de la HRSA es la herramienta que se utiliza para evaluar el cumplimiento de los requisitos del Programa para centros de salud durante dichas visitas. El </a:t>
            </a:r>
            <a:r>
              <a:rPr lang="es-ES" sz="1100">
                <a:latin typeface="Calibri" panose="020F0502020204030204" pitchFamily="34" charset="0"/>
                <a:ea typeface="Calibri" panose="020F0502020204030204" pitchFamily="34" charset="0"/>
                <a:cs typeface="Calibri" panose="020F0502020204030204" pitchFamily="34" charset="0"/>
              </a:rPr>
              <a:t>SVP establece una metodología estandarizada para las OSV que se alinea con el Manual de cumplimiento. Durante las OSV, se evalúan varios documentos rectores, como los estatutos y las actas de las reuniones de la junta directiva, y se realizan entrevistas a los miembros de la junta directiva. </a:t>
            </a:r>
            <a:r>
              <a:rPr lang="es-ES" sz="1100">
                <a:latin typeface="Calibri" panose="020F0502020204030204" pitchFamily="34" charset="0"/>
                <a:ea typeface="Calibri" panose="020F0502020204030204" pitchFamily="34" charset="0"/>
                <a:cs typeface="Times New Roman" panose="02020603050405020304" pitchFamily="18" charset="0"/>
              </a:rPr>
              <a:t> Se puede acceder al Protocolo de visitas al sitio de la HRSA en </a:t>
            </a:r>
            <a:r>
              <a:rPr lang="es-ES" sz="11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https://bphc.hrsa.gov/programrequirements/svprotocol.html</a:t>
            </a:r>
            <a:r>
              <a:rPr lang="es-ES" sz="1100">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F5C46209-2136-F44B-918E-10CBFA1D56FB}" type="slidenum">
              <a:rPr lang="en-US" smtClean="0"/>
              <a:t>32</a:t>
            </a:fld>
            <a:endParaRPr lang="en-US"/>
          </a:p>
        </p:txBody>
      </p:sp>
    </p:spTree>
    <p:extLst>
      <p:ext uri="{BB962C8B-B14F-4D97-AF65-F5344CB8AC3E}">
        <p14:creationId xmlns:p14="http://schemas.microsoft.com/office/powerpoint/2010/main" val="2936844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a:latin typeface="+mn-lt"/>
                <a:ea typeface="Calibri" panose="020F0502020204030204" pitchFamily="34" charset="0"/>
                <a:cs typeface="Times New Roman" panose="02020603050405020304" pitchFamily="18" charset="0"/>
              </a:rPr>
              <a:t>Notas: La junta directiva revisa, actualiza y aprueba de manera periódica sus estatutos y diversas políticas, incluida la política de conflictos de intereses, y muchas políticas requeridas por el Manual de cumplimiento del Programa para centros de salud de la HRSA. Utilice este momento para revisar los aspectos más destacados de los estatutos del centro y brindar un ejemplo de cómo la junta directiva revisa y actualiza las políticas.</a:t>
            </a:r>
          </a:p>
        </p:txBody>
      </p:sp>
      <p:sp>
        <p:nvSpPr>
          <p:cNvPr id="4" name="Slide Number Placeholder 3"/>
          <p:cNvSpPr>
            <a:spLocks noGrp="1"/>
          </p:cNvSpPr>
          <p:nvPr>
            <p:ph type="sldNum" sz="quarter" idx="5"/>
          </p:nvPr>
        </p:nvSpPr>
        <p:spPr/>
        <p:txBody>
          <a:bodyPr/>
          <a:lstStyle/>
          <a:p>
            <a:fld id="{F5C46209-2136-F44B-918E-10CBFA1D56FB}" type="slidenum">
              <a:rPr lang="en-US" smtClean="0"/>
              <a:t>33</a:t>
            </a:fld>
            <a:endParaRPr lang="en-US"/>
          </a:p>
        </p:txBody>
      </p:sp>
    </p:spTree>
    <p:extLst>
      <p:ext uri="{BB962C8B-B14F-4D97-AF65-F5344CB8AC3E}">
        <p14:creationId xmlns:p14="http://schemas.microsoft.com/office/powerpoint/2010/main" val="1559468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latin typeface="+mn-lt"/>
              </a:rPr>
              <a:t>Notas: Es importante que los nuevos miembros de la junta directiva sepan que deben divulgarse los conflictos de intereses (en el formulario de divulgación del centro) y cómo divulgarlos y gestionarlos. Revise los procedimientos del centro. Para obtener más información, considere usar el documento “Identificación, divulgación y gestión de los conflictos de intereses de los miembros de la junta directiva (Informe legal de gobernanza 1)” de la NACHC, que también incluye algunos estudios de casos posibles para su discusión (</a:t>
            </a:r>
            <a:r>
              <a:rPr lang="es-ES" sz="1100">
                <a:solidFill>
                  <a:schemeClr val="tx2"/>
                </a:solidFill>
                <a:latin typeface="+mn-lt"/>
                <a:hlinkClick r:id="rId3">
                  <a:extLst>
                    <a:ext uri="{A12FA001-AC4F-418D-AE19-62706E023703}">
                      <ahyp:hlinkClr xmlns:ahyp="http://schemas.microsoft.com/office/drawing/2018/hyperlinkcolor" val="tx"/>
                    </a:ext>
                  </a:extLst>
                </a:hlinkClick>
              </a:rPr>
              <a:t>https://www.healthcenterinfo.org/details/?id=2866</a:t>
            </a:r>
            <a:r>
              <a:rPr lang="es-ES" sz="1100">
                <a:latin typeface="+mn-lt"/>
              </a:rPr>
              <a:t>).</a:t>
            </a:r>
          </a:p>
        </p:txBody>
      </p:sp>
      <p:sp>
        <p:nvSpPr>
          <p:cNvPr id="4" name="Slide Number Placeholder 3"/>
          <p:cNvSpPr>
            <a:spLocks noGrp="1"/>
          </p:cNvSpPr>
          <p:nvPr>
            <p:ph type="sldNum" sz="quarter" idx="5"/>
          </p:nvPr>
        </p:nvSpPr>
        <p:spPr/>
        <p:txBody>
          <a:bodyPr/>
          <a:lstStyle/>
          <a:p>
            <a:fld id="{F5C46209-2136-F44B-918E-10CBFA1D56FB}" type="slidenum">
              <a:rPr lang="en-US" smtClean="0"/>
              <a:t>34</a:t>
            </a:fld>
            <a:endParaRPr lang="en-US"/>
          </a:p>
        </p:txBody>
      </p:sp>
    </p:spTree>
    <p:extLst>
      <p:ext uri="{BB962C8B-B14F-4D97-AF65-F5344CB8AC3E}">
        <p14:creationId xmlns:p14="http://schemas.microsoft.com/office/powerpoint/2010/main" val="4188118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solidFill>
                  <a:schemeClr val="tx1"/>
                </a:solidFill>
                <a:latin typeface="+mn-lt"/>
                <a:ea typeface="+mn-ea"/>
                <a:cs typeface="+mn-cs"/>
              </a:rPr>
              <a:t>Notas: Use esta diapositiva para hablar más sobre cómo la junta directiva supervisa al CEO y cómo la junta directiva y el CEO se asocian para apoyar al centro de salud. Considere la opción de compartir las fechas en las que se llevarán a cabo eventos importantes (por ejemplo, el mes de la evaluación del CEO) y hable un poco sobre qué esperar durante ese proceso.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solidFill>
                  <a:schemeClr val="tx1"/>
                </a:solidFill>
                <a:latin typeface="+mn-lt"/>
                <a:ea typeface="+mn-ea"/>
                <a:cs typeface="+mn-cs"/>
              </a:rPr>
              <a:t>Posibles temas de conversación: </a:t>
            </a:r>
            <a:r>
              <a:rPr lang="es-ES" sz="1100"/>
              <a:t>El CEO, al que se puede llamar director ejecutivo o “director de proyecto”, es el único empleado que es seleccionado por la junta directiva. La junta directiva debe trabajar con el CEO para establecer metas de desempeño anuales y lleva a cabo una evaluación de rutina del desempeño del CEO. También es una buena práctica de gobierno que la junta directiva apruebe la compensación del CEO (el Servicio de Impuestos Internos [IRS] hace preguntas específicas sobre el proceso para determinar dicha compensación en el Formulario 990, que se analiza a continuación), y que planifique la sucesión del CEO (esto incluye la aprobación de un plan de sucesión de emergencia y una política de sucesión).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solidFill>
                  <a:schemeClr val="tx1"/>
                </a:solidFill>
                <a:latin typeface="+mn-lt"/>
                <a:ea typeface="+mn-ea"/>
                <a:cs typeface="+mn-cs"/>
              </a:rPr>
              <a:t>Idealmente, la junta directiva y el CEO tienen una relación sólida de colaboración, ya que ninguno de los dos puede hacer su trabajo de manera eficaz sin el apoyo del otro. Tener confianza y mantener una comunicación abierta es fundamental para garantizar que los problemas en el centro de salud se gestionen de forma eficaz.</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El CEO es responsable de la contratación y supervisión del personal del centro de salud. Los miembros sénior del personal a menudo asisten a las reuniones de la junta directiva o son designados por el CEO para servir como enlace del personal para un comité de la junta directiva. </a:t>
            </a:r>
            <a:r>
              <a:rPr lang="es-ES" sz="1100" b="0"/>
              <a:t>Es importante que tanto la junta directiva como el personal comprendan los parámetros de una comunicación adecuada entre la junta directiva y el personal. </a:t>
            </a:r>
            <a:r>
              <a:rPr lang="es-ES" sz="1100"/>
              <a:t>Además, es fundamental que los miembros de la junta directiva comprendan que las comunicaciones y las solicitudes del personal del centro deben pasar por el CEO y recibir su aprobación con anticipación para que este pueda programar la prioridad.</a:t>
            </a:r>
          </a:p>
        </p:txBody>
      </p:sp>
      <p:sp>
        <p:nvSpPr>
          <p:cNvPr id="4" name="Slide Number Placeholder 3"/>
          <p:cNvSpPr>
            <a:spLocks noGrp="1"/>
          </p:cNvSpPr>
          <p:nvPr>
            <p:ph type="sldNum" sz="quarter" idx="5"/>
          </p:nvPr>
        </p:nvSpPr>
        <p:spPr/>
        <p:txBody>
          <a:bodyPr/>
          <a:lstStyle/>
          <a:p>
            <a:fld id="{F5C46209-2136-F44B-918E-10CBFA1D56FB}" type="slidenum">
              <a:rPr lang="en-US" smtClean="0"/>
              <a:t>35</a:t>
            </a:fld>
            <a:endParaRPr lang="en-US"/>
          </a:p>
        </p:txBody>
      </p:sp>
    </p:spTree>
    <p:extLst>
      <p:ext uri="{BB962C8B-B14F-4D97-AF65-F5344CB8AC3E}">
        <p14:creationId xmlns:p14="http://schemas.microsoft.com/office/powerpoint/2010/main" val="644584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Este es un buen momento para hablar con más detalle sobre cómo la junta directiva proporciona supervisión financiera. Como una opción, considere mostrar el Módulo 1: La función de la junta directiva en la supervisión financiera. Como alternativa, se señalan algunos temas de conversación generales a continuación.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Posibles temas de conversación: Los miembros de la junta directiva son administradores de las finanzas del centro de salud y deben actuar con cuidado para evitar daños al centro de salud y a la inversión de dólares públicos en la organización. A veces, los miembros de la junta directiva asumen que garantizar la salud financiera es responsabilidad del CEO, del CFO o del tesorero y del Comité de finanzas. Sin embargo, esa suposición no es correcta.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Al aprender los conceptos básicos de las finanzas de los centros de salud, los miembros de la junta directiva pueden proporcionar una supervisión adecuada para garantizar el futuro del centro de salud.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La junta directiva debe aprobar los presupuestos del centro, monitorear los informes financieros de manera regular, aprobar diversas políticas financieras, contratar al auditor y aprobar la auditoría, y aprobar el Formulario 990 del IRS del centro.</a:t>
            </a:r>
          </a:p>
        </p:txBody>
      </p:sp>
      <p:sp>
        <p:nvSpPr>
          <p:cNvPr id="4" name="Slide Number Placeholder 3"/>
          <p:cNvSpPr>
            <a:spLocks noGrp="1"/>
          </p:cNvSpPr>
          <p:nvPr>
            <p:ph type="sldNum" sz="quarter" idx="5"/>
          </p:nvPr>
        </p:nvSpPr>
        <p:spPr/>
        <p:txBody>
          <a:bodyPr/>
          <a:lstStyle/>
          <a:p>
            <a:fld id="{F5C46209-2136-F44B-918E-10CBFA1D56FB}" type="slidenum">
              <a:rPr lang="en-US" smtClean="0"/>
              <a:t>36</a:t>
            </a:fld>
            <a:endParaRPr lang="en-US"/>
          </a:p>
        </p:txBody>
      </p:sp>
    </p:spTree>
    <p:extLst>
      <p:ext uri="{BB962C8B-B14F-4D97-AF65-F5344CB8AC3E}">
        <p14:creationId xmlns:p14="http://schemas.microsoft.com/office/powerpoint/2010/main" val="3431825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b="0"/>
              <a:t>Notas: Considere la opción de proporcionar algunos aspectos destacados del presupuesto en esta diapositiva y revisar el presupuesto con los participantes. </a:t>
            </a:r>
          </a:p>
          <a:p>
            <a:endParaRPr lang="en-US" sz="1100" b="1" dirty="0"/>
          </a:p>
          <a:p>
            <a:r>
              <a:rPr lang="es-ES" sz="1100" b="0"/>
              <a:t>Posibles temas de conversación: La junta directiva es responsable de revisar y aprobar el presupuesto operativo anual de la organización,</a:t>
            </a:r>
            <a:r>
              <a:rPr lang="es-ES" sz="1100"/>
              <a:t> que es el plan financiero del centro de salud para lograr su programa de servicios de salud y sus metas financieras. Es importante que el presupuesto se alinee con las prioridades generales y el plan estratégico del centro.</a:t>
            </a:r>
          </a:p>
          <a:p>
            <a:pPr marL="0" indent="0">
              <a:buNone/>
            </a:pPr>
            <a:endParaRPr lang="en-US" sz="1100" dirty="0"/>
          </a:p>
          <a:p>
            <a:r>
              <a:rPr lang="es-ES" sz="1100" b="0"/>
              <a:t>El presupuesto operativo del centro de salud debe ser aprobado por la junta directiva. Además, debe ser revisado a lo largo del año y ajustado, según sea necesario, por la gerencia del centro y la junta directiva. </a:t>
            </a:r>
          </a:p>
          <a:p>
            <a:endParaRPr lang="en-US" sz="1100" dirty="0"/>
          </a:p>
          <a:p>
            <a:r>
              <a:rPr lang="es-ES" sz="1100"/>
              <a:t>Al revisar y aprobar el presupuesto, una junta directiva considera elementos tales como los resultados esperados del año en curso, los cambios anticipados en la financiación, los cambios en los gastos, así como las vacantes de proveedores y los cambios anticipados en el volumen de pacientes.</a:t>
            </a:r>
          </a:p>
        </p:txBody>
      </p:sp>
      <p:sp>
        <p:nvSpPr>
          <p:cNvPr id="4" name="Slide Number Placeholder 3"/>
          <p:cNvSpPr>
            <a:spLocks noGrp="1"/>
          </p:cNvSpPr>
          <p:nvPr>
            <p:ph type="sldNum" sz="quarter" idx="5"/>
          </p:nvPr>
        </p:nvSpPr>
        <p:spPr/>
        <p:txBody>
          <a:bodyPr/>
          <a:lstStyle/>
          <a:p>
            <a:fld id="{F5C46209-2136-F44B-918E-10CBFA1D56FB}" type="slidenum">
              <a:rPr lang="en-US" smtClean="0"/>
              <a:t>37</a:t>
            </a:fld>
            <a:endParaRPr lang="en-US"/>
          </a:p>
        </p:txBody>
      </p:sp>
    </p:spTree>
    <p:extLst>
      <p:ext uri="{BB962C8B-B14F-4D97-AF65-F5344CB8AC3E}">
        <p14:creationId xmlns:p14="http://schemas.microsoft.com/office/powerpoint/2010/main" val="3480313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Esta diapositiva orienta a los nuevos miembros en relación con los tipos de informes financieros supervisados por la junta directiva. La siguiente diapositiva contiene varios módulos que brindan una descripción general más profunda de cada uno. Considere si es necesario dedicar una sesión adicional de profundización para observar más de cerca y comprender los informes financieros. También considere la posibilidad de revisar los informes financieros de su centro (al brindar documentos adicionales o insertar ejemplos de los informes financieros del centro en las próximas diapositivas).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Posibles temas de conversación generales: </a:t>
            </a:r>
            <a:r>
              <a:rPr lang="es-ES" sz="1100">
                <a:solidFill>
                  <a:schemeClr val="tx1"/>
                </a:solidFill>
                <a:latin typeface="+mn-lt"/>
                <a:ea typeface="+mn-ea"/>
                <a:cs typeface="+mn-cs"/>
              </a:rPr>
              <a:t>La junta directiva es responsable del monitoreo continuo del estado financiero del centro a través de la revisión regular del balance general, del estado de resultados y del estado de flujo de efectivo, así como de la evaluación de otras medidas de desempeño financiero. Las juntas directivas revisan estas fuentes de información en conjunto para obtener una “imagen” general de la situación financiera del centro. </a:t>
            </a:r>
          </a:p>
        </p:txBody>
      </p:sp>
      <p:sp>
        <p:nvSpPr>
          <p:cNvPr id="4" name="Slide Number Placeholder 3"/>
          <p:cNvSpPr>
            <a:spLocks noGrp="1"/>
          </p:cNvSpPr>
          <p:nvPr>
            <p:ph type="sldNum" sz="quarter" idx="5"/>
          </p:nvPr>
        </p:nvSpPr>
        <p:spPr/>
        <p:txBody>
          <a:bodyPr/>
          <a:lstStyle/>
          <a:p>
            <a:fld id="{F5C46209-2136-F44B-918E-10CBFA1D56FB}" type="slidenum">
              <a:rPr lang="en-US" smtClean="0"/>
              <a:t>38</a:t>
            </a:fld>
            <a:endParaRPr lang="en-US"/>
          </a:p>
        </p:txBody>
      </p:sp>
    </p:spTree>
    <p:extLst>
      <p:ext uri="{BB962C8B-B14F-4D97-AF65-F5344CB8AC3E}">
        <p14:creationId xmlns:p14="http://schemas.microsoft.com/office/powerpoint/2010/main" val="1610418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a:t>Notas: Hay varios módulos disponibles para ayudar a los nuevos miembros de la junta directiva a comprender los informes financieros comunes. Puede incorporarlos en esta u otras capacitaciones o animar a los nuevos miembros a que los revisen en su tiempo libre.</a:t>
            </a:r>
          </a:p>
        </p:txBody>
      </p:sp>
      <p:sp>
        <p:nvSpPr>
          <p:cNvPr id="4" name="Slide Number Placeholder 3"/>
          <p:cNvSpPr>
            <a:spLocks noGrp="1"/>
          </p:cNvSpPr>
          <p:nvPr>
            <p:ph type="sldNum" sz="quarter" idx="5"/>
          </p:nvPr>
        </p:nvSpPr>
        <p:spPr/>
        <p:txBody>
          <a:bodyPr/>
          <a:lstStyle/>
          <a:p>
            <a:fld id="{F5C46209-2136-F44B-918E-10CBFA1D56FB}" type="slidenum">
              <a:rPr lang="en-US" smtClean="0"/>
              <a:t>39</a:t>
            </a:fld>
            <a:endParaRPr lang="en-US"/>
          </a:p>
        </p:txBody>
      </p:sp>
    </p:spTree>
    <p:extLst>
      <p:ext uri="{BB962C8B-B14F-4D97-AF65-F5344CB8AC3E}">
        <p14:creationId xmlns:p14="http://schemas.microsoft.com/office/powerpoint/2010/main" val="4111600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Notas: Comprender la historia del centro puede ser útil para los nuevos miembros. Considere la posibilidad de incluir una línea cronológica de hitos importantes en la historia de su centro de salud, como la fecha en que el FQHC recibió su condición, adiciones de líneas de servicio, expansiones del sitio, subvenciones New Access Point y fechas clave de apoyo filantrópico.</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4</a:t>
            </a:fld>
            <a:endParaRPr lang="en-US"/>
          </a:p>
        </p:txBody>
      </p:sp>
    </p:spTree>
    <p:extLst>
      <p:ext uri="{BB962C8B-B14F-4D97-AF65-F5344CB8AC3E}">
        <p14:creationId xmlns:p14="http://schemas.microsoft.com/office/powerpoint/2010/main" val="613981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Considere insertar aquí el balance general del centro y hablar sobre él o profundizar en este informe financiero.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Posibles temas de conversación generales: El balance general enumera los activos (lo que posee el centro de salud, generalmente efectivo, subvenciones por cobrar, cuentas por cobrar de pacientes, equipos y bienes que sean propiedad del centro de salud) y pasivos (lo que el centro debe o deudas, como una línea de crédito o un hipoteca sobre el establecimiento). Proporciona una instantánea de la salud financiera del centro de salud en un momento determinado. </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40</a:t>
            </a:fld>
            <a:endParaRPr lang="en-US"/>
          </a:p>
        </p:txBody>
      </p:sp>
    </p:spTree>
    <p:extLst>
      <p:ext uri="{BB962C8B-B14F-4D97-AF65-F5344CB8AC3E}">
        <p14:creationId xmlns:p14="http://schemas.microsoft.com/office/powerpoint/2010/main" val="1612675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Considere insertar aquí el estado de resultados del centro y hablar sobre él o profundizar en este informe financiero.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Posibles temas de conversación generales: El estado de resultados identifica los ingresos y los gastos durante un período de tiempo. El informe debe incluir una comparación con los montos presupuestados y con los resultados reales del mismo período del año anterior. Si los ingresos son superiores a los gastos, hay una ganancia; si son menores, hay una perdida </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41</a:t>
            </a:fld>
            <a:endParaRPr lang="en-US"/>
          </a:p>
        </p:txBody>
      </p:sp>
    </p:spTree>
    <p:extLst>
      <p:ext uri="{BB962C8B-B14F-4D97-AF65-F5344CB8AC3E}">
        <p14:creationId xmlns:p14="http://schemas.microsoft.com/office/powerpoint/2010/main" val="1786249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Considere insertar aquí el estado de flujos de efectivo del centro y hablar sobre él o profundizar en este informe financiero.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Posibles temas de conversación generales: El estado de flujo de efectivo registra los montos de dinero en efectivo que ingresan, como los pagos por servicios (que se muestran como un número positivo) y los montos de dinero en efectivo que salen del centro de salud, como el pago de salarios (que se muestran como un número negativo). Si el resultado final es positivo, la organización tiene efectivo disponible o activos líquidos, lo que significa que puede vender activos rápidamente para obtener dinero en efectivo. </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42</a:t>
            </a:fld>
            <a:endParaRPr lang="en-US"/>
          </a:p>
        </p:txBody>
      </p:sp>
    </p:spTree>
    <p:extLst>
      <p:ext uri="{BB962C8B-B14F-4D97-AF65-F5344CB8AC3E}">
        <p14:creationId xmlns:p14="http://schemas.microsoft.com/office/powerpoint/2010/main" val="4206351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Use la información en esta diapositiva para familiarizar a los nuevos miembros con algunos de los coeficientes financieros que una junta directiva puede tener que revisar.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Posibles temas de conversación: Un coeficiente es una forma de expresar la relación entre una medida y otra. Cuando se analizan a lo largo de un período de tiempo, los coeficientes financieros son útiles para evaluar la situación financiera de una organización y si el panorama financiero está mejorando o empeorando. La HRSA también requiere varias medidas de costo/viabilidad financieros, que incluyen el costo total por paciente, el costo médico por visita médica y los costos de subvención del Programa para centros de salud por paciente.</a:t>
            </a:r>
          </a:p>
        </p:txBody>
      </p:sp>
      <p:sp>
        <p:nvSpPr>
          <p:cNvPr id="4" name="Slide Number Placeholder 3"/>
          <p:cNvSpPr>
            <a:spLocks noGrp="1"/>
          </p:cNvSpPr>
          <p:nvPr>
            <p:ph type="sldNum" sz="quarter" idx="5"/>
          </p:nvPr>
        </p:nvSpPr>
        <p:spPr/>
        <p:txBody>
          <a:bodyPr/>
          <a:lstStyle/>
          <a:p>
            <a:fld id="{F5C46209-2136-F44B-918E-10CBFA1D56FB}" type="slidenum">
              <a:rPr lang="en-US" smtClean="0"/>
              <a:t>43</a:t>
            </a:fld>
            <a:endParaRPr lang="en-US"/>
          </a:p>
        </p:txBody>
      </p:sp>
    </p:spTree>
    <p:extLst>
      <p:ext uri="{BB962C8B-B14F-4D97-AF65-F5344CB8AC3E}">
        <p14:creationId xmlns:p14="http://schemas.microsoft.com/office/powerpoint/2010/main" val="3612078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a:t>Notas: Dedique este momento a hablar sobre los coeficientes que observa su junta directiva y proporcionar un tablero o informe actual. Hay un módulo disponible para ayudar a los nuevos miembros de la junta directiva a comprender los informes financieros comunes. Puede incorporarlos en esta u otras capacitaciones o animar a los nuevos miembros a que los revisen en su tiempo libre.</a:t>
            </a:r>
          </a:p>
        </p:txBody>
      </p:sp>
      <p:sp>
        <p:nvSpPr>
          <p:cNvPr id="4" name="Slide Number Placeholder 3"/>
          <p:cNvSpPr>
            <a:spLocks noGrp="1"/>
          </p:cNvSpPr>
          <p:nvPr>
            <p:ph type="sldNum" sz="quarter" idx="5"/>
          </p:nvPr>
        </p:nvSpPr>
        <p:spPr/>
        <p:txBody>
          <a:bodyPr/>
          <a:lstStyle/>
          <a:p>
            <a:fld id="{F5C46209-2136-F44B-918E-10CBFA1D56FB}" type="slidenum">
              <a:rPr lang="en-US" smtClean="0"/>
              <a:t>44</a:t>
            </a:fld>
            <a:endParaRPr lang="en-US"/>
          </a:p>
        </p:txBody>
      </p:sp>
    </p:spTree>
    <p:extLst>
      <p:ext uri="{BB962C8B-B14F-4D97-AF65-F5344CB8AC3E}">
        <p14:creationId xmlns:p14="http://schemas.microsoft.com/office/powerpoint/2010/main" val="1834546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Use esta diapositiva para hablar sobre la función de la junta directiva en relación con las auditorías y el Formulario 990 del IRS. Considere compartir la auditoría y el Formulario 990 más recientes del centro de salud.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Posibles temas de conversación: La auditoría es un paso fundamental para validar la información que se encuentra en los informes financieros del centro. Los centros de salud deben contratar a una empresa de auditoría para realizar una auditoría independiente anual de conformidad con los requisitos de auditoría federales. </a:t>
            </a:r>
            <a:r>
              <a:rPr lang="es-ES" sz="1100" b="0"/>
              <a:t>La función de la junta directiva en la auditoría es: seleccionar al auditor, quien debe realizar la auditoría de conformidad con los requisitos federales; revisar la auditoría; hacer preguntas al auditor; y aprobar la auditoría. </a:t>
            </a:r>
            <a:r>
              <a:rPr lang="es-ES" sz="1100"/>
              <a:t>Si se producen hallazgos o se detectan debilidades materiales, la junta directiva tiene la responsabilidad de asegurar que el CEO y el personal desarrollen e implementen un plan de acción correctiva.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r>
              <a:rPr lang="es-ES" sz="1100" b="0"/>
              <a:t>El Servicio de Impuestos Internos (IRS) requiere que la mayoría de las organizaciones exentas de impuestos federales presenten cada año el Formulario 990. </a:t>
            </a:r>
            <a:r>
              <a:rPr lang="es-ES" sz="1100"/>
              <a:t>El Formulario 990 proporciona información que le permite al IRS determinar si una organización continúa cumpliendo o no con los requisitos para su condición de exenta de impuestos. La supervisión específica de la finalización del Formulario 990 generalmente es responsabilidad del Comité de finanzas o del Comité de auditoría de la junta directiva; sin embargo, el Formulario incluye preguntas relacionadas con toda la junta directiva. </a:t>
            </a:r>
            <a:r>
              <a:rPr lang="es-ES" sz="1100" b="0"/>
              <a:t>Por lo general, la junta directiva revisa el Formulario 990 antes de que el centro de salud lo presente.</a:t>
            </a:r>
          </a:p>
        </p:txBody>
      </p:sp>
      <p:sp>
        <p:nvSpPr>
          <p:cNvPr id="4" name="Slide Number Placeholder 3"/>
          <p:cNvSpPr>
            <a:spLocks noGrp="1"/>
          </p:cNvSpPr>
          <p:nvPr>
            <p:ph type="sldNum" sz="quarter" idx="5"/>
          </p:nvPr>
        </p:nvSpPr>
        <p:spPr/>
        <p:txBody>
          <a:bodyPr/>
          <a:lstStyle/>
          <a:p>
            <a:fld id="{F5C46209-2136-F44B-918E-10CBFA1D56FB}" type="slidenum">
              <a:rPr lang="en-US" smtClean="0"/>
              <a:t>45</a:t>
            </a:fld>
            <a:endParaRPr lang="en-US"/>
          </a:p>
        </p:txBody>
      </p:sp>
    </p:spTree>
    <p:extLst>
      <p:ext uri="{BB962C8B-B14F-4D97-AF65-F5344CB8AC3E}">
        <p14:creationId xmlns:p14="http://schemas.microsoft.com/office/powerpoint/2010/main" val="623194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0293" y="4902320"/>
            <a:ext cx="7084907" cy="378047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solidFill>
                  <a:schemeClr val="tx1"/>
                </a:solidFill>
                <a:latin typeface="+mn-lt"/>
                <a:ea typeface="+mn-ea"/>
                <a:cs typeface="+mn-cs"/>
              </a:rPr>
              <a:t>Notas: Utilice esta diapositiva para proporcionar una descripción más detallada de la función de la junta directiva en relación con la supervisión de la calidad.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latin typeface="+mn-lt"/>
                <a:ea typeface="+mn-ea"/>
                <a:cs typeface="+mn-cs"/>
              </a:rPr>
              <a:t>Posibles temas de conversación: Brindar servicios de atención médica de calidad es fundamental para mejorar la salud de los pacientes y la comunidad. Lograr una mejor salud de la comunidad y del paciente implica prestar atención a las medidas de calidad y mejorar la excelencia de la atención al paciente y las operaciones organizativas. La junta directiva:</a:t>
            </a:r>
          </a:p>
          <a:p>
            <a:pPr marL="171450" indent="-171450">
              <a:buFont typeface="Arial" panose="020B0604020202020204" pitchFamily="34" charset="0"/>
              <a:buChar char="•"/>
            </a:pPr>
            <a:r>
              <a:rPr lang="es-ES" sz="1100" dirty="0"/>
              <a:t>Aprueba y actualiza de manera periódica las políticas de mejora y aseguramiento de la calidad que abordan elementos como: </a:t>
            </a:r>
          </a:p>
          <a:p>
            <a:pPr lvl="1"/>
            <a:r>
              <a:rPr lang="es-ES" sz="1100" dirty="0">
                <a:ea typeface="Tahoma" charset="0"/>
                <a:cs typeface="Tahoma" charset="0"/>
              </a:rPr>
              <a:t>- La calidad y utilización de los servicios del centro de salud. </a:t>
            </a:r>
          </a:p>
          <a:p>
            <a:pPr lvl="1"/>
            <a:r>
              <a:rPr lang="es-ES" sz="1100" dirty="0">
                <a:ea typeface="Tahoma" charset="0"/>
                <a:cs typeface="Tahoma" charset="0"/>
              </a:rPr>
              <a:t>- Los procesos de satisfacción y reclamación del paciente. </a:t>
            </a:r>
          </a:p>
          <a:p>
            <a:pPr lvl="1"/>
            <a:r>
              <a:rPr lang="es-ES" sz="1100" dirty="0">
                <a:ea typeface="Tahoma" charset="0"/>
                <a:cs typeface="Tahoma" charset="0"/>
              </a:rPr>
              <a:t>- La seguridad del paciente, incluidos los eventos adversos. </a:t>
            </a:r>
          </a:p>
          <a:p>
            <a:pPr marL="171450" indent="-171450">
              <a:buFont typeface="Arial" panose="020B0604020202020204" pitchFamily="34" charset="0"/>
              <a:buChar char="•"/>
            </a:pPr>
            <a:r>
              <a:rPr lang="es-ES" sz="1100" dirty="0"/>
              <a:t>Monitorea los indicadores de calidad y seguridad y el progreso en la consecución de las metas de desempeño. El uso de tableros puede ser una herramienta útil para supervisar las métricas. </a:t>
            </a:r>
          </a:p>
          <a:p>
            <a:pPr marL="171450" indent="-171450">
              <a:buFont typeface="Arial" panose="020B0604020202020204" pitchFamily="34" charset="0"/>
              <a:buChar char="•"/>
            </a:pPr>
            <a:r>
              <a:rPr lang="es-ES" sz="1100" dirty="0"/>
              <a:t>Coloca la seguridad y la calidad de la atención del paciente en la agenda de las reuniones de la junta directiva con frecuencia (por ejemplo, cada mes, cada 2 meses). </a:t>
            </a:r>
          </a:p>
          <a:p>
            <a:pPr marL="171450" indent="-171450">
              <a:buFont typeface="Arial" panose="020B0604020202020204" pitchFamily="34" charset="0"/>
              <a:buChar char="•"/>
            </a:pPr>
            <a:r>
              <a:rPr lang="es-ES" sz="1100" dirty="0"/>
              <a:t>Revisa las medidas de calidad, analiza puntos de referencia y planes de acción correctiva para eventos adversos o de mala calidad. </a:t>
            </a:r>
          </a:p>
          <a:p>
            <a:pPr marL="171450" indent="-171450">
              <a:buFont typeface="Arial" panose="020B0604020202020204" pitchFamily="34" charset="0"/>
              <a:buChar char="•"/>
            </a:pPr>
            <a:r>
              <a:rPr lang="es-ES" sz="1100" dirty="0"/>
              <a:t>Garantiza que se tomen las acciones de seguimiento apropiadas e incluye la deliberación sobre las acciones de seguimiento en las actas de las reuniones de la junta directiva. </a:t>
            </a:r>
          </a:p>
          <a:p>
            <a:pPr marL="171450" indent="-171450">
              <a:buFont typeface="Arial" panose="020B0604020202020204" pitchFamily="34" charset="0"/>
              <a:buChar char="•"/>
            </a:pPr>
            <a:r>
              <a:rPr lang="es-ES" sz="1100" dirty="0"/>
              <a:t>Analiza los estándares de calidad y seguridad relacionados con el personal y las instalaciones, además de los servicios.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dirty="0">
                <a:latin typeface="+mn-lt"/>
                <a:ea typeface="+mn-ea"/>
                <a:cs typeface="+mn-cs"/>
              </a:rPr>
              <a:t>[Adaptar este contenido a la función que desempeña su junta directiva] Ya no es un requisito del Programa para centros de salud que la junta directiva deba tener autoridad para aprobar las credenciales de cada médico y otorgarle o negarle prerrogativas. Sin embargo, es posible que una junta directiva aún desee considerar qué función quiere desempeñar en este proceso. Por ejemplo, la junta directiva puede considerar mantener esta práctica tal como está, ya que muchas juntas de organizaciones de prestación de servicios de salud consideran que es una práctica buena e importante. Además, o como alternativa, la junta directiva puede optar por aprobar una política de acreditación y otorgamiento de prerrogativas de manera periódica (por ejemplo, cada 3 años).</a:t>
            </a:r>
          </a:p>
        </p:txBody>
      </p:sp>
      <p:sp>
        <p:nvSpPr>
          <p:cNvPr id="4" name="Slide Number Placeholder 3"/>
          <p:cNvSpPr>
            <a:spLocks noGrp="1"/>
          </p:cNvSpPr>
          <p:nvPr>
            <p:ph type="sldNum" sz="quarter" idx="5"/>
          </p:nvPr>
        </p:nvSpPr>
        <p:spPr/>
        <p:txBody>
          <a:bodyPr/>
          <a:lstStyle/>
          <a:p>
            <a:fld id="{F5C46209-2136-F44B-918E-10CBFA1D56FB}" type="slidenum">
              <a:rPr lang="en-US" smtClean="0"/>
              <a:t>46</a:t>
            </a:fld>
            <a:endParaRPr lang="en-US"/>
          </a:p>
        </p:txBody>
      </p:sp>
    </p:spTree>
    <p:extLst>
      <p:ext uri="{BB962C8B-B14F-4D97-AF65-F5344CB8AC3E}">
        <p14:creationId xmlns:p14="http://schemas.microsoft.com/office/powerpoint/2010/main" val="1747471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a:t>Notas: Utilice esta diapositiva o momento para revisar un informe de calidad reciente y hablar con los nuevos miembros de la junta directiva sobre algunos de los datos que la junta revisa.</a:t>
            </a:r>
          </a:p>
        </p:txBody>
      </p:sp>
      <p:sp>
        <p:nvSpPr>
          <p:cNvPr id="4" name="Slide Number Placeholder 3"/>
          <p:cNvSpPr>
            <a:spLocks noGrp="1"/>
          </p:cNvSpPr>
          <p:nvPr>
            <p:ph type="sldNum" sz="quarter" idx="5"/>
          </p:nvPr>
        </p:nvSpPr>
        <p:spPr/>
        <p:txBody>
          <a:bodyPr/>
          <a:lstStyle/>
          <a:p>
            <a:fld id="{F5C46209-2136-F44B-918E-10CBFA1D56FB}" type="slidenum">
              <a:rPr lang="en-US" smtClean="0"/>
              <a:t>47</a:t>
            </a:fld>
            <a:endParaRPr lang="en-US"/>
          </a:p>
        </p:txBody>
      </p:sp>
    </p:spTree>
    <p:extLst>
      <p:ext uri="{BB962C8B-B14F-4D97-AF65-F5344CB8AC3E}">
        <p14:creationId xmlns:p14="http://schemas.microsoft.com/office/powerpoint/2010/main" val="2769570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620577"/>
            <a:ext cx="6629400" cy="3780473"/>
          </a:xfrm>
        </p:spPr>
        <p:txBody>
          <a:bodyPr/>
          <a:lstStyle/>
          <a:p>
            <a:pPr marL="0" marR="0" lvl="0" indent="0">
              <a:lnSpc>
                <a:spcPct val="107000"/>
              </a:lnSpc>
              <a:spcBef>
                <a:spcPts val="0"/>
              </a:spcBef>
              <a:spcAft>
                <a:spcPts val="0"/>
              </a:spcAft>
              <a:buFont typeface="Symbol" panose="05050102010706020507" pitchFamily="18" charset="2"/>
              <a:buNone/>
            </a:pPr>
            <a:r>
              <a:rPr lang="es-ES" sz="1100" dirty="0">
                <a:latin typeface="Calibri" panose="020F0502020204030204" pitchFamily="34" charset="0"/>
                <a:ea typeface="Calibri" panose="020F0502020204030204" pitchFamily="34" charset="0"/>
                <a:cs typeface="Times New Roman" panose="02020603050405020304" pitchFamily="18" charset="0"/>
              </a:rPr>
              <a:t>Notas: Use esta diapositiva para revisar la función de la junta directiva en relación con la gestión de riesgos.</a:t>
            </a:r>
          </a:p>
          <a:p>
            <a:pPr marL="0" marR="0" lvl="0" indent="0">
              <a:lnSpc>
                <a:spcPct val="107000"/>
              </a:lnSpc>
              <a:spcBef>
                <a:spcPts val="0"/>
              </a:spcBef>
              <a:spcAft>
                <a:spcPts val="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ES" sz="1100" dirty="0">
                <a:latin typeface="Calibri" panose="020F0502020204030204" pitchFamily="34" charset="0"/>
                <a:ea typeface="Calibri" panose="020F0502020204030204" pitchFamily="34" charset="0"/>
                <a:cs typeface="Times New Roman" panose="02020603050405020304" pitchFamily="18" charset="0"/>
              </a:rPr>
              <a:t>Posibles temas de conversación: Un programa de gestión de riesgos protege los activos del centro de salud al tener un sistema estructurado y procedimientos para reducir los riesgos que pueden dar como resultado pérdidas, como la pérdida de recursos financieros o tiempo del personal.  Los riesgos pueden relacionarse con muchas áreas, como la negligencia médica, el incumplimiento de leyes y regulaciones federales y estatales, la seguridad de los pacientes y empleados o los cargos del personal por discriminación y acoso.   Algunos ejemplos de cómo una junta directiva puede cumplir con su responsabilidad de supervisión de la gestión de riesgos son: </a:t>
            </a:r>
          </a:p>
          <a:p>
            <a:pPr marL="0" marR="0" lvl="0" indent="0">
              <a:lnSpc>
                <a:spcPct val="107000"/>
              </a:lnSpc>
              <a:spcBef>
                <a:spcPts val="0"/>
              </a:spcBef>
              <a:spcAft>
                <a:spcPts val="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ES" sz="1100" dirty="0">
                <a:latin typeface="Calibri" panose="020F0502020204030204" pitchFamily="34" charset="0"/>
                <a:ea typeface="Calibri" panose="020F0502020204030204" pitchFamily="34" charset="0"/>
                <a:cs typeface="Times New Roman" panose="02020603050405020304" pitchFamily="18" charset="0"/>
              </a:rPr>
              <a:t>Si la FTCA lo establece, asegurarse de cumplir con los requisitos para la solicitud de consideración, los requisitos asociados con la visita al sitio operativo y, según corresponda, con los requisitos del Protocolo de visitas al sitio de la FTCA. Esto puede incluir, por ejemplo, llevar a cabo actividades de gestión de riesgos asociadas con la FTCA (antes discutidas), lo que comprende asegurarse de que la junta directiva considere cada año un informe sobre las actividades de gestión de riesgos de la atención médica, mantenga actualizadas las políticas de mejora y aseguramiento de la calidad, evalúe informes sobre la mejora y el aseguramiento de la calidad, y conserve las actas de las reuniones de la junta directiva que demuestran esta actividad.</a:t>
            </a:r>
          </a:p>
          <a:p>
            <a:pPr marL="342900" marR="0" lvl="0" indent="-342900">
              <a:lnSpc>
                <a:spcPct val="107000"/>
              </a:lnSpc>
              <a:spcBef>
                <a:spcPts val="0"/>
              </a:spcBef>
              <a:spcAft>
                <a:spcPts val="0"/>
              </a:spcAft>
              <a:buFont typeface="Symbol" panose="05050102010706020507" pitchFamily="18" charset="2"/>
              <a:buChar char=""/>
            </a:pPr>
            <a:r>
              <a:rPr lang="es-ES" sz="1100" dirty="0">
                <a:latin typeface="Calibri" panose="020F0502020204030204" pitchFamily="34" charset="0"/>
                <a:ea typeface="Calibri" panose="020F0502020204030204" pitchFamily="34" charset="0"/>
                <a:cs typeface="Times New Roman" panose="02020603050405020304" pitchFamily="18" charset="0"/>
              </a:rPr>
              <a:t>Revisar y aprobar el programa de gestión de riesgos del centro de salud. Este programa puede incluir protocolos de evaluación de riesgos y pasos para administrar o eliminar riesgos, como hacer que la instalación sea revisada al menos una vez al año para detectar riesgos de incendio y seguridad y tener una revisión independiente de la cobertura de seguro del centro de salud. </a:t>
            </a:r>
          </a:p>
          <a:p>
            <a:pPr marL="342900" marR="0" lvl="0" indent="-342900">
              <a:lnSpc>
                <a:spcPct val="107000"/>
              </a:lnSpc>
              <a:spcBef>
                <a:spcPts val="0"/>
              </a:spcBef>
              <a:spcAft>
                <a:spcPts val="0"/>
              </a:spcAft>
              <a:buFont typeface="Symbol" panose="05050102010706020507" pitchFamily="18" charset="2"/>
              <a:buChar char=""/>
            </a:pPr>
            <a:r>
              <a:rPr lang="es-ES" sz="1100" dirty="0">
                <a:latin typeface="Calibri" panose="020F0502020204030204" pitchFamily="34" charset="0"/>
                <a:ea typeface="Calibri" panose="020F0502020204030204" pitchFamily="34" charset="0"/>
                <a:cs typeface="Times New Roman" panose="02020603050405020304" pitchFamily="18" charset="0"/>
              </a:rPr>
              <a:t>Asegurar la comunicación efectiva mediante el establecimiento de un sistema para que el personal (una persona designada, el “gerente de riesgos”) informe a la junta directiva sobre el programa de gestión de riesgos y el progreso hacia la mejora y para que la junta directiva se comunique con el CEO sobre las expectativas clave.</a:t>
            </a:r>
          </a:p>
        </p:txBody>
      </p:sp>
      <p:sp>
        <p:nvSpPr>
          <p:cNvPr id="4" name="Slide Number Placeholder 3"/>
          <p:cNvSpPr>
            <a:spLocks noGrp="1"/>
          </p:cNvSpPr>
          <p:nvPr>
            <p:ph type="sldNum" sz="quarter" idx="5"/>
          </p:nvPr>
        </p:nvSpPr>
        <p:spPr/>
        <p:txBody>
          <a:bodyPr/>
          <a:lstStyle/>
          <a:p>
            <a:fld id="{F5C46209-2136-F44B-918E-10CBFA1D56FB}" type="slidenum">
              <a:rPr lang="en-US" smtClean="0"/>
              <a:t>48</a:t>
            </a:fld>
            <a:endParaRPr lang="en-US"/>
          </a:p>
        </p:txBody>
      </p:sp>
    </p:spTree>
    <p:extLst>
      <p:ext uri="{BB962C8B-B14F-4D97-AF65-F5344CB8AC3E}">
        <p14:creationId xmlns:p14="http://schemas.microsoft.com/office/powerpoint/2010/main" val="25120092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Utilice esta diapositiva o momento para revisar el plan de gestión de riesgos.</a:t>
            </a:r>
          </a:p>
          <a:p>
            <a:endParaRPr lang="en-US" sz="1100" dirty="0"/>
          </a:p>
        </p:txBody>
      </p:sp>
      <p:sp>
        <p:nvSpPr>
          <p:cNvPr id="4" name="Slide Number Placeholder 3"/>
          <p:cNvSpPr>
            <a:spLocks noGrp="1"/>
          </p:cNvSpPr>
          <p:nvPr>
            <p:ph type="sldNum" sz="quarter" idx="5"/>
          </p:nvPr>
        </p:nvSpPr>
        <p:spPr/>
        <p:txBody>
          <a:bodyPr/>
          <a:lstStyle/>
          <a:p>
            <a:fld id="{F5C46209-2136-F44B-918E-10CBFA1D56FB}" type="slidenum">
              <a:rPr lang="en-US" smtClean="0"/>
              <a:t>49</a:t>
            </a:fld>
            <a:endParaRPr lang="en-US"/>
          </a:p>
        </p:txBody>
      </p:sp>
    </p:spTree>
    <p:extLst>
      <p:ext uri="{BB962C8B-B14F-4D97-AF65-F5344CB8AC3E}">
        <p14:creationId xmlns:p14="http://schemas.microsoft.com/office/powerpoint/2010/main" val="125529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620577"/>
            <a:ext cx="6934200" cy="44988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Notas: También puede ser útil para los nuevos miembros comprender que el centro de salud y la junta directiva son parte de un movimiento de centros de salud más amplio. A continuación se muestran algunos ejemplos de temas de conversación. Para obtener historia adicional sobre el movimiento de los centros de salud, incluidos videos cortos, consulte https://www.chcchronicles.org/stories/community-health-centers-chronicling-their-history-and-broader-meaning.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Posibles temas de conversación: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Los centros de salud de Estados Unidos deben su existencia a un giro notable de los acontecimientos en la historia de los Estados Unidos y a varios activistas decididos de la salud comunitaria y los derechos civiles que lucharon por mejorar las vidas de los estadounidenses que viven en la pobreza extrema y necesitan atención médica. Hace más de cincuenta y cinco años, en un proyecto de viviendas públicas urbanas en Boston y en la zona rural del Delta del Mississippi, los dos primeros centros comunitarios de salud abrieron sus puertas. </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Los primeros centros de salud comunitarios (originalmente denominados centros de salud del vecindario) fueron financiados como un proyecto de demostración bajo la Oficina Federal de Oportunidades Económicas, la agencia federal líder en la “guerra contra la pobreza” del presidente Lyndon Johnson. Estos centros de salud fortalecieron a las comunidades locales a través de juntas directivas, compuestas en su mayoría por pacientes, para dirigir los servicios de salud mediante una combinación de recursos locales y fondos federales.</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El modelo de centro de salud comunitario se diseñó para eliminar las barreras tradicionales a la atención (entre las que se incluyen la falta de transporte, el idioma, la alfabetización y la raza) y brindar servicios en comunidades en las que, de otra manera, las personas no tendrían acceso a médicos, atención primaria y otros servicios de salud esenciales.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Los centros de salud comunitarios también fueron de los primeros en ir más allá de las cuatro paredes de la medicina para abordar las causas de las condiciones de salud crónicas y deficientes, como la nutrición y la inseguridad alimentaria, la falta de vivienda, las condiciones ambientales peligrosas, el desempleo,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5</a:t>
            </a:fld>
            <a:endParaRPr lang="en-US"/>
          </a:p>
        </p:txBody>
      </p:sp>
    </p:spTree>
    <p:extLst>
      <p:ext uri="{BB962C8B-B14F-4D97-AF65-F5344CB8AC3E}">
        <p14:creationId xmlns:p14="http://schemas.microsoft.com/office/powerpoint/2010/main" val="37692103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100">
                <a:latin typeface="+mn-lt"/>
                <a:ea typeface="Calibri" panose="020F0502020204030204" pitchFamily="34" charset="0"/>
                <a:cs typeface="Times New Roman" panose="02020603050405020304" pitchFamily="18" charset="0"/>
              </a:rPr>
              <a:t>Notas: Presente el programa de cumplimiento corporativo del centro y la función de la junta directiva.</a:t>
            </a:r>
          </a:p>
          <a:p>
            <a:pPr marL="0" marR="0">
              <a:lnSpc>
                <a:spcPct val="107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ES" sz="1100">
                <a:latin typeface="+mn-lt"/>
                <a:ea typeface="Calibri" panose="020F0502020204030204" pitchFamily="34" charset="0"/>
                <a:cs typeface="Times New Roman" panose="02020603050405020304" pitchFamily="18" charset="0"/>
              </a:rPr>
              <a:t>Temas de conversación: Con la implementación de la Ley de Atención Médica Asequible (reforma de la atención médica), los centros de salud y otros proveedores de atención médica deben implementar un programa de cumplimiento corporativo como condición para su inscripción en Medicare, Medicaid y el Programa de seguro médico para niños (Children’s Health Insurance Program, CHIP).  La implementación de un programa de cumplimiento sólido ayuda a garantizar que la junta directiva cumpla con su obligación (establecida en las regulaciones de implementación de la Sección 330) de asegurarse de que el centro de salud esté operando de conformidad con las leyes federales, estatales y locales aplicables. Existen varios elementos con los que un programa de cumplimiento debe contar, entre ellos:</a:t>
            </a:r>
            <a:r>
              <a:rPr lang="es-ES" sz="1100" baseline="30000">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ES" sz="1100">
                <a:latin typeface="+mn-lt"/>
                <a:ea typeface="Calibri" panose="020F0502020204030204" pitchFamily="34" charset="0"/>
                <a:cs typeface="Times New Roman" panose="02020603050405020304" pitchFamily="18" charset="0"/>
              </a:rPr>
              <a:t> </a:t>
            </a:r>
          </a:p>
          <a:p>
            <a:pPr marL="342900" marR="0" lvl="0" indent="-342900">
              <a:lnSpc>
                <a:spcPct val="107000"/>
              </a:lnSpc>
              <a:spcBef>
                <a:spcPts val="15"/>
              </a:spcBef>
              <a:spcAft>
                <a:spcPts val="0"/>
              </a:spcAft>
              <a:buFont typeface="+mj-lt"/>
              <a:buAutoNum type="arabicPeriod"/>
            </a:pPr>
            <a:r>
              <a:rPr lang="es-ES" sz="1100">
                <a:latin typeface="+mn-lt"/>
                <a:ea typeface="Calibri" panose="020F0502020204030204" pitchFamily="34" charset="0"/>
                <a:cs typeface="Calibri" panose="020F0502020204030204" pitchFamily="34" charset="0"/>
              </a:rPr>
              <a:t>Designar un funcionario o contacto de cumplimiento.</a:t>
            </a:r>
          </a:p>
          <a:p>
            <a:pPr marL="342900" marR="0" lvl="0" indent="-342900">
              <a:lnSpc>
                <a:spcPct val="107000"/>
              </a:lnSpc>
              <a:spcBef>
                <a:spcPts val="15"/>
              </a:spcBef>
              <a:spcAft>
                <a:spcPts val="0"/>
              </a:spcAft>
              <a:buFont typeface="+mj-lt"/>
              <a:buAutoNum type="arabicPeriod"/>
            </a:pPr>
            <a:r>
              <a:rPr lang="es-ES" sz="1100">
                <a:latin typeface="+mn-lt"/>
                <a:ea typeface="Calibri" panose="020F0502020204030204" pitchFamily="34" charset="0"/>
                <a:cs typeface="Calibri" panose="020F0502020204030204" pitchFamily="34" charset="0"/>
              </a:rPr>
              <a:t>Realizar seguimientos y auditorías internos. </a:t>
            </a:r>
          </a:p>
          <a:p>
            <a:pPr marL="342900" marR="0" lvl="0" indent="-342900">
              <a:lnSpc>
                <a:spcPct val="107000"/>
              </a:lnSpc>
              <a:spcBef>
                <a:spcPts val="15"/>
              </a:spcBef>
              <a:spcAft>
                <a:spcPts val="0"/>
              </a:spcAft>
              <a:buFont typeface="+mj-lt"/>
              <a:buAutoNum type="arabicPeriod"/>
            </a:pPr>
            <a:r>
              <a:rPr lang="es-ES" sz="1100">
                <a:latin typeface="+mn-lt"/>
                <a:ea typeface="Calibri" panose="020F0502020204030204" pitchFamily="34" charset="0"/>
                <a:cs typeface="Calibri" panose="020F0502020204030204" pitchFamily="34" charset="0"/>
              </a:rPr>
              <a:t>Desarrollar normas y políticas escritas para implementar el programa de cumplimiento y regular las operaciones del centro de salud.</a:t>
            </a:r>
          </a:p>
          <a:p>
            <a:pPr marL="342900" marR="0" lvl="0" indent="-342900">
              <a:lnSpc>
                <a:spcPct val="107000"/>
              </a:lnSpc>
              <a:spcBef>
                <a:spcPts val="15"/>
              </a:spcBef>
              <a:spcAft>
                <a:spcPts val="0"/>
              </a:spcAft>
              <a:buFont typeface="+mj-lt"/>
              <a:buAutoNum type="arabicPeriod"/>
            </a:pPr>
            <a:r>
              <a:rPr lang="es-ES" sz="1100">
                <a:latin typeface="+mn-lt"/>
                <a:ea typeface="Calibri" panose="020F0502020204030204" pitchFamily="34" charset="0"/>
                <a:cs typeface="Calibri" panose="020F0502020204030204" pitchFamily="34" charset="0"/>
              </a:rPr>
              <a:t>Llevar a cabo programas de formación y educación cultural y lingüísticamente competentes. </a:t>
            </a:r>
          </a:p>
          <a:p>
            <a:pPr marL="342900" marR="0" lvl="0" indent="-342900">
              <a:lnSpc>
                <a:spcPct val="107000"/>
              </a:lnSpc>
              <a:spcBef>
                <a:spcPts val="15"/>
              </a:spcBef>
              <a:spcAft>
                <a:spcPts val="0"/>
              </a:spcAft>
              <a:buFont typeface="+mj-lt"/>
              <a:buAutoNum type="arabicPeriod"/>
            </a:pPr>
            <a:r>
              <a:rPr lang="es-ES" sz="1100">
                <a:latin typeface="+mn-lt"/>
                <a:ea typeface="Calibri" panose="020F0502020204030204" pitchFamily="34" charset="0"/>
                <a:cs typeface="Calibri" panose="020F0502020204030204" pitchFamily="34" charset="0"/>
              </a:rPr>
              <a:t>Desarrollar líneas de comunicación abiertas, claras y efectivas entre el personal de cumplimiento y del centro de salud. Deben implementarse una política de puertas abiertas y una política de prohibición de represalias.</a:t>
            </a:r>
          </a:p>
          <a:p>
            <a:pPr marL="342900" marR="0" lvl="0" indent="-342900">
              <a:lnSpc>
                <a:spcPct val="107000"/>
              </a:lnSpc>
              <a:spcBef>
                <a:spcPts val="15"/>
              </a:spcBef>
              <a:spcAft>
                <a:spcPts val="0"/>
              </a:spcAft>
              <a:buFont typeface="+mj-lt"/>
              <a:buAutoNum type="arabicPeriod"/>
            </a:pPr>
            <a:r>
              <a:rPr lang="es-ES" sz="1100">
                <a:latin typeface="+mn-lt"/>
                <a:ea typeface="Calibri" panose="020F0502020204030204" pitchFamily="34" charset="0"/>
                <a:cs typeface="Calibri" panose="020F0502020204030204" pitchFamily="34" charset="0"/>
              </a:rPr>
              <a:t>Investigar los problemas detectados y desarrollar acciones correctivas.</a:t>
            </a:r>
          </a:p>
          <a:p>
            <a:pPr marL="342900" marR="0" lvl="0" indent="-342900">
              <a:lnSpc>
                <a:spcPct val="107000"/>
              </a:lnSpc>
              <a:spcBef>
                <a:spcPts val="15"/>
              </a:spcBef>
              <a:spcAft>
                <a:spcPts val="0"/>
              </a:spcAft>
              <a:buFont typeface="+mj-lt"/>
              <a:buAutoNum type="arabicPeriod"/>
            </a:pPr>
            <a:r>
              <a:rPr lang="es-ES" sz="1100">
                <a:latin typeface="+mn-lt"/>
                <a:ea typeface="Calibri" panose="020F0502020204030204" pitchFamily="34" charset="0"/>
                <a:cs typeface="Calibri" panose="020F0502020204030204" pitchFamily="34" charset="0"/>
              </a:rPr>
              <a:t>Dar a conocer y hacer cumplir normas disciplinarias.</a:t>
            </a:r>
          </a:p>
        </p:txBody>
      </p:sp>
      <p:sp>
        <p:nvSpPr>
          <p:cNvPr id="4" name="Slide Number Placeholder 3"/>
          <p:cNvSpPr>
            <a:spLocks noGrp="1"/>
          </p:cNvSpPr>
          <p:nvPr>
            <p:ph type="sldNum" sz="quarter" idx="5"/>
          </p:nvPr>
        </p:nvSpPr>
        <p:spPr/>
        <p:txBody>
          <a:bodyPr/>
          <a:lstStyle/>
          <a:p>
            <a:fld id="{F5C46209-2136-F44B-918E-10CBFA1D56FB}" type="slidenum">
              <a:rPr lang="en-US" smtClean="0"/>
              <a:t>50</a:t>
            </a:fld>
            <a:endParaRPr lang="en-US"/>
          </a:p>
        </p:txBody>
      </p:sp>
    </p:spTree>
    <p:extLst>
      <p:ext uri="{BB962C8B-B14F-4D97-AF65-F5344CB8AC3E}">
        <p14:creationId xmlns:p14="http://schemas.microsoft.com/office/powerpoint/2010/main" val="2781032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a:t>Notas: Es posible que los participantes hagan preguntas a lo largo de la presentación.  Esta sección de preguntas y respuestas abre la puerta a preguntas de seguimiento que puedan surgir después de la reunión y que podrían responderse fácilmente en un intervalo. Esto también proporciona el espacio necesario para una cultura de investigación y transparencia importante para las juntas directivas.</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Si su junta directiva tiene un programa de “compañero de la junta directiva/mentor”, considere la posibilidad de que cada compañero/mentor se comunique con su aprendiz después de cada sesión para hacer un seguimiento y responder cualquier preguntas adicional.</a:t>
            </a:r>
          </a:p>
        </p:txBody>
      </p:sp>
      <p:sp>
        <p:nvSpPr>
          <p:cNvPr id="4" name="Slide Number Placeholder 3"/>
          <p:cNvSpPr>
            <a:spLocks noGrp="1"/>
          </p:cNvSpPr>
          <p:nvPr>
            <p:ph type="sldNum" sz="quarter" idx="5"/>
          </p:nvPr>
        </p:nvSpPr>
        <p:spPr/>
        <p:txBody>
          <a:bodyPr/>
          <a:lstStyle/>
          <a:p>
            <a:fld id="{F5C46209-2136-F44B-918E-10CBFA1D56FB}" type="slidenum">
              <a:rPr lang="en-US" smtClean="0"/>
              <a:t>51</a:t>
            </a:fld>
            <a:endParaRPr lang="en-US"/>
          </a:p>
        </p:txBody>
      </p:sp>
    </p:spTree>
    <p:extLst>
      <p:ext uri="{BB962C8B-B14F-4D97-AF65-F5344CB8AC3E}">
        <p14:creationId xmlns:p14="http://schemas.microsoft.com/office/powerpoint/2010/main" val="75873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 Este es un programa de muestra para las diapositivas tal como están organizadas en la plantilla. Reorganice las diapositivas del programa, según sea necesario, en función de las diversas agendas de su centro de salud. Aunque esta sección no tiene tantas diapositivas, aproveche el tiempo para proporcionar antecedentes sobre temas importantes para su centro y su gobierno.</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52</a:t>
            </a:fld>
            <a:endParaRPr lang="en-US"/>
          </a:p>
        </p:txBody>
      </p:sp>
    </p:spTree>
    <p:extLst>
      <p:ext uri="{BB962C8B-B14F-4D97-AF65-F5344CB8AC3E}">
        <p14:creationId xmlns:p14="http://schemas.microsoft.com/office/powerpoint/2010/main" val="1985982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La planificación estratégica es el esfuerzo que la junta directiva y el equipo de administración realizan para construir el futuro del centro de salud, lograr su visión, impulsar su misión y ejercer cierta influencia sobre un futuro incierto. </a:t>
            </a:r>
            <a:r>
              <a:rPr lang="es-ES" sz="1100" b="0"/>
              <a:t>Es una buena práctica de gobernanza tener un plan estratégico establecido, así como un requisito del Programa para centros de salud. Utilice esta diapositiva para proporcionar antecedentes sobre el plan estratégico actual del centro de salud, y asegúrese de describir la participación de la junta directiva en el proceso de planificación y en la supervisión de la implementación del plan. </a:t>
            </a:r>
          </a:p>
        </p:txBody>
      </p:sp>
      <p:sp>
        <p:nvSpPr>
          <p:cNvPr id="4" name="Slide Number Placeholder 3"/>
          <p:cNvSpPr>
            <a:spLocks noGrp="1"/>
          </p:cNvSpPr>
          <p:nvPr>
            <p:ph type="sldNum" sz="quarter" idx="5"/>
          </p:nvPr>
        </p:nvSpPr>
        <p:spPr/>
        <p:txBody>
          <a:bodyPr/>
          <a:lstStyle/>
          <a:p>
            <a:fld id="{F5C46209-2136-F44B-918E-10CBFA1D56FB}" type="slidenum">
              <a:rPr lang="en-US" smtClean="0"/>
              <a:t>53</a:t>
            </a:fld>
            <a:endParaRPr lang="en-US"/>
          </a:p>
        </p:txBody>
      </p:sp>
    </p:spTree>
    <p:extLst>
      <p:ext uri="{BB962C8B-B14F-4D97-AF65-F5344CB8AC3E}">
        <p14:creationId xmlns:p14="http://schemas.microsoft.com/office/powerpoint/2010/main" val="16772127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a:t>Notas: Utilice esta diapositiva para proporcionar una lista de otros factores internos o externos que afectan al centro. Un ejemplo podría ser asegurarse de que los nuevos miembros comprendan la transición de “volumen” a “valor”. Hay una publicación disponible de la NACHC para los miembros de la junta directiva sobre este tema (Fundamentos de la reforma de pago para las juntas directivas de los centros de salud, https://conferences.nachc.org/nachc/articles/163/view). </a:t>
            </a:r>
          </a:p>
        </p:txBody>
      </p:sp>
      <p:sp>
        <p:nvSpPr>
          <p:cNvPr id="4" name="Slide Number Placeholder 3"/>
          <p:cNvSpPr>
            <a:spLocks noGrp="1"/>
          </p:cNvSpPr>
          <p:nvPr>
            <p:ph type="sldNum" sz="quarter" idx="5"/>
          </p:nvPr>
        </p:nvSpPr>
        <p:spPr/>
        <p:txBody>
          <a:bodyPr/>
          <a:lstStyle/>
          <a:p>
            <a:fld id="{F5C46209-2136-F44B-918E-10CBFA1D56FB}" type="slidenum">
              <a:rPr lang="en-US" smtClean="0"/>
              <a:t>54</a:t>
            </a:fld>
            <a:endParaRPr lang="en-US"/>
          </a:p>
        </p:txBody>
      </p:sp>
    </p:spTree>
    <p:extLst>
      <p:ext uri="{BB962C8B-B14F-4D97-AF65-F5344CB8AC3E}">
        <p14:creationId xmlns:p14="http://schemas.microsoft.com/office/powerpoint/2010/main" val="3230692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Notas: Esta sección podría incluir una línea de tiempo que detalle eventos y decisiones de la junta directiva importantes, junto con su impacto. Nota: La NACHC tiene una serie de artículos que analizan cómo diversos componentes de la gobernanza de los centros de salud se vieron afectados por la pandemia: https://www.healthcenterinfo.org/priority-topics/covid-19/covid-19-resources-governance/.</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55</a:t>
            </a:fld>
            <a:endParaRPr lang="en-US"/>
          </a:p>
        </p:txBody>
      </p:sp>
    </p:spTree>
    <p:extLst>
      <p:ext uri="{BB962C8B-B14F-4D97-AF65-F5344CB8AC3E}">
        <p14:creationId xmlns:p14="http://schemas.microsoft.com/office/powerpoint/2010/main" val="4179844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a:t>Nota: </a:t>
            </a:r>
            <a:r>
              <a:rPr lang="es-ES" sz="1100">
                <a:solidFill>
                  <a:srgbClr val="202124"/>
                </a:solidFill>
                <a:ea typeface="Calibri" panose="020F0502020204030204" pitchFamily="34" charset="0"/>
              </a:rPr>
              <a:t>Las preguntas estratégicas orientan a la organización desde el estado actual al futuro en colaboración con el CEO. Si bien una junta directiva a menudo se involucra en estas discusiones durante la planificación estratégica, no se reservan únicamente para ese proceso. La pandemia, por ejemplo, presentó la necesidad de hacer preguntas estratégicas como las siguientes de manera continua: ¿Qué modelo de negocio tiene sentido para nuestros pacientes (atención presencial frente a telesalud, etc.)? ¿Qué papel jugará la telesalud en el futuro a medio y largo plazo para nuestro centro? ¿Necesitamos evaluar nuestros sitios y la forma en la que atendemos a los pacientes?  Las preguntas generativas se plantean cuando la junta directiva reflexiona sobre el futuro y aborda cuestiones fundamentales de su misión, visión y valores. Algunos ejemplos de estas preguntas son: ¿Ha afectado la pandemia la misión y la visión del centro? Las respuestas a las preguntas generativas a menudo ayudan a dar forma a la supervisión fiduciaria y la estrategia del centro de salud.</a:t>
            </a:r>
            <a:r>
              <a:rPr lang="es-ES" sz="1100">
                <a:ea typeface="Calibri" panose="020F0502020204030204" pitchFamily="34" charset="0"/>
                <a:cs typeface="Times New Roman" panose="02020603050405020304" pitchFamily="18" charset="0"/>
              </a:rPr>
              <a:t> </a:t>
            </a:r>
          </a:p>
          <a:p>
            <a:endParaRPr lang="en-US" sz="1100" dirty="0"/>
          </a:p>
          <a:p>
            <a:r>
              <a:rPr lang="es-ES" sz="1100"/>
              <a:t>Esta diapositiva ofrece la oportunidad de discutir cómo su junta directiva se involucra en el pensamiento estratégico y la discusión firme de forma rutinaria. Además, puede preparar la escena para los debates que se avecinan y ayudar a los nuevos miembros a familiarizarse.</a:t>
            </a:r>
          </a:p>
        </p:txBody>
      </p:sp>
      <p:sp>
        <p:nvSpPr>
          <p:cNvPr id="4" name="Slide Number Placeholder 3"/>
          <p:cNvSpPr>
            <a:spLocks noGrp="1"/>
          </p:cNvSpPr>
          <p:nvPr>
            <p:ph type="sldNum" sz="quarter" idx="5"/>
          </p:nvPr>
        </p:nvSpPr>
        <p:spPr/>
        <p:txBody>
          <a:bodyPr/>
          <a:lstStyle/>
          <a:p>
            <a:fld id="{F5C46209-2136-F44B-918E-10CBFA1D56FB}" type="slidenum">
              <a:rPr lang="en-US" smtClean="0"/>
              <a:t>56</a:t>
            </a:fld>
            <a:endParaRPr lang="en-US"/>
          </a:p>
        </p:txBody>
      </p:sp>
    </p:spTree>
    <p:extLst>
      <p:ext uri="{BB962C8B-B14F-4D97-AF65-F5344CB8AC3E}">
        <p14:creationId xmlns:p14="http://schemas.microsoft.com/office/powerpoint/2010/main" val="23518797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Nota: Esta diapositiva aborda la función de la junta directiva en la recaudación de fondos, la promoción y otras áreas según corresponda para su junta directiva. Por ejemplo, ¿la junta directiva participa en la promoción permitida? ¿Cómo? ¿La junta directiva recauda fondos o el centro tiene una fundación asociada? ¿Qué necesitan saber los nuevos miembros de la junta directiva?</a:t>
            </a:r>
          </a:p>
        </p:txBody>
      </p:sp>
      <p:sp>
        <p:nvSpPr>
          <p:cNvPr id="4" name="Slide Number Placeholder 3"/>
          <p:cNvSpPr>
            <a:spLocks noGrp="1"/>
          </p:cNvSpPr>
          <p:nvPr>
            <p:ph type="sldNum" sz="quarter" idx="5"/>
          </p:nvPr>
        </p:nvSpPr>
        <p:spPr/>
        <p:txBody>
          <a:bodyPr/>
          <a:lstStyle/>
          <a:p>
            <a:fld id="{F5C46209-2136-F44B-918E-10CBFA1D56FB}" type="slidenum">
              <a:rPr lang="en-US" smtClean="0"/>
              <a:t>57</a:t>
            </a:fld>
            <a:endParaRPr lang="en-US"/>
          </a:p>
        </p:txBody>
      </p:sp>
    </p:spTree>
    <p:extLst>
      <p:ext uri="{BB962C8B-B14F-4D97-AF65-F5344CB8AC3E}">
        <p14:creationId xmlns:p14="http://schemas.microsoft.com/office/powerpoint/2010/main" val="3062787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a:t>Notas: Es posible que los participantes hagan preguntas a lo largo de la presentación.  Esta sección de preguntas y respuestas abre la puerta a preguntas de seguimiento que puedan surgir después de la reunión y que podrían responderse fácilmente en un intervalo. Esto también proporciona el espacio necesario para una cultura de investigación y transparencia importante para las juntas directivas.</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a:t>Si su junta directiva tiene un programa de “compañero de la junta directiva/mentor”, considere la posibilidad de que cada compañero/mentor se comunique con su aprendiz después de cada sesión para hacer un seguimiento y responder cualquier preguntas adicional. </a:t>
            </a:r>
          </a:p>
        </p:txBody>
      </p:sp>
      <p:sp>
        <p:nvSpPr>
          <p:cNvPr id="4" name="Slide Number Placeholder 3"/>
          <p:cNvSpPr>
            <a:spLocks noGrp="1"/>
          </p:cNvSpPr>
          <p:nvPr>
            <p:ph type="sldNum" sz="quarter" idx="5"/>
          </p:nvPr>
        </p:nvSpPr>
        <p:spPr/>
        <p:txBody>
          <a:bodyPr/>
          <a:lstStyle/>
          <a:p>
            <a:fld id="{F5C46209-2136-F44B-918E-10CBFA1D56FB}" type="slidenum">
              <a:rPr lang="en-US" smtClean="0"/>
              <a:t>58</a:t>
            </a:fld>
            <a:endParaRPr lang="en-US"/>
          </a:p>
        </p:txBody>
      </p:sp>
    </p:spTree>
    <p:extLst>
      <p:ext uri="{BB962C8B-B14F-4D97-AF65-F5344CB8AC3E}">
        <p14:creationId xmlns:p14="http://schemas.microsoft.com/office/powerpoint/2010/main" val="3024811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Notas: Quizás desee animar a los miembros de la junta directiva a aprender más sobre sus funciones generales leyendo partes de la </a:t>
            </a:r>
            <a:r>
              <a:rPr lang="es-ES" sz="1100" dirty="0">
                <a:ea typeface="Calibri" panose="020F0502020204030204" pitchFamily="34" charset="0"/>
                <a:cs typeface="Calibri" panose="020F0502020204030204" pitchFamily="34" charset="0"/>
              </a:rPr>
              <a:t>Guía para las juntas directivas del centro de salud</a:t>
            </a:r>
            <a:r>
              <a:rPr lang="es-ES" sz="1100" dirty="0"/>
              <a:t> de la NACHC</a:t>
            </a:r>
          </a:p>
          <a:p>
            <a:r>
              <a:rPr lang="es-ES" sz="1100" dirty="0"/>
              <a:t>(https://www.healthcenterinfo.org/details/?id=2302). También es posible que desee añadir más información sobre el cumplimiento del Programa para centros de salud y la visita al sitio operativo. La Asociación de Atención Primaria de Nebraska tiene una serie de videos de varias partes disponible para las juntas (https://www.healthcenterinfo.org/details/?id=2912). Además, el Centro de información de recursos para centros de salud contiene una amplia biblioteca de juegos de herramientas, artículos, videos y módulos adicionales para asistir a las juntas directivas de los centros de salud. </a:t>
            </a:r>
          </a:p>
        </p:txBody>
      </p:sp>
      <p:sp>
        <p:nvSpPr>
          <p:cNvPr id="4" name="Slide Number Placeholder 3"/>
          <p:cNvSpPr>
            <a:spLocks noGrp="1"/>
          </p:cNvSpPr>
          <p:nvPr>
            <p:ph type="sldNum" sz="quarter" idx="5"/>
          </p:nvPr>
        </p:nvSpPr>
        <p:spPr/>
        <p:txBody>
          <a:bodyPr/>
          <a:lstStyle/>
          <a:p>
            <a:fld id="{F5C46209-2136-F44B-918E-10CBFA1D56FB}" type="slidenum">
              <a:rPr lang="en-US" smtClean="0"/>
              <a:t>59</a:t>
            </a:fld>
            <a:endParaRPr lang="en-US"/>
          </a:p>
        </p:txBody>
      </p:sp>
    </p:spTree>
    <p:extLst>
      <p:ext uri="{BB962C8B-B14F-4D97-AF65-F5344CB8AC3E}">
        <p14:creationId xmlns:p14="http://schemas.microsoft.com/office/powerpoint/2010/main" val="391709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Notas: Esta diapositiva comparte datos recientes sobre los centros de salud en general. La información proviene del documento </a:t>
            </a:r>
            <a:r>
              <a:rPr lang="es-ES" sz="1100" dirty="0" err="1"/>
              <a:t>Community</a:t>
            </a:r>
            <a:r>
              <a:rPr lang="es-ES" sz="1100" dirty="0"/>
              <a:t> </a:t>
            </a:r>
            <a:r>
              <a:rPr lang="es-ES" sz="1100" dirty="0" err="1"/>
              <a:t>Health</a:t>
            </a:r>
            <a:r>
              <a:rPr lang="es-ES" sz="1100" dirty="0"/>
              <a:t> Center </a:t>
            </a:r>
            <a:r>
              <a:rPr lang="es-ES" sz="1100" dirty="0" err="1"/>
              <a:t>Chartbook</a:t>
            </a:r>
            <a:r>
              <a:rPr lang="es-ES" sz="1100" dirty="0"/>
              <a:t> 2021 (https://www.nachc.org/research-and-data/research-fact-sheets-and-infographics/2021-community-health-center-chartbook/), que se actualiza cada año. También puede considerar la opción de comunicarse con su Asociación de Atención Primaria (PCA) estatal o regional para obtener datos adicionales sobre su estado o región. Para averiguar qué PCA presta servicios en su región, visite el directorio en https://www.nachc.org/about-nachc/state-affiliates/state-regional-pca-listing/.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Posibles temas de conversación: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En la actualidad, los centros de salud comunitarios son el sistema de atención primaria más grande y exitoso de Estados Unidos, y brindan acceso a servicios de atención médica, dental, de la salud del comportamiento y de la vista de calidad, asequibles y preventivos a más de </a:t>
            </a:r>
            <a:r>
              <a:rPr lang="es-ES" b="0" i="0" dirty="0">
                <a:solidFill>
                  <a:schemeClr val="bg1"/>
                </a:solidFill>
              </a:rPr>
              <a:t>30 millones de estadounidenses a través de más de 12 000 ubicaciones de prestación de servicios. </a:t>
            </a:r>
            <a:r>
              <a:rPr lang="es-ES" sz="1200" dirty="0">
                <a:solidFill>
                  <a:schemeClr val="bg1"/>
                </a:solidFill>
              </a:rPr>
              <a:t>Los centros de salud:</a:t>
            </a:r>
          </a:p>
          <a:p>
            <a:pPr marL="285750" indent="-285750">
              <a:buFont typeface="Arial" panose="020B0604020202020204" pitchFamily="34" charset="0"/>
              <a:buChar char="•"/>
            </a:pPr>
            <a:r>
              <a:rPr lang="es-ES" sz="1200" dirty="0">
                <a:solidFill>
                  <a:schemeClr val="bg1"/>
                </a:solidFill>
              </a:rPr>
              <a:t>Ahorran, en promedio, un 24 % por paciente de Medicaid en comparación con otros proveedores.</a:t>
            </a:r>
          </a:p>
          <a:p>
            <a:pPr marL="285750" indent="-285750">
              <a:buFont typeface="Arial" panose="020B0604020202020204" pitchFamily="34" charset="0"/>
              <a:buChar char="•"/>
            </a:pPr>
            <a:r>
              <a:rPr lang="es-ES" sz="1200" dirty="0">
                <a:solidFill>
                  <a:schemeClr val="bg1"/>
                </a:solidFill>
              </a:rPr>
              <a:t>Han tenido un apoyo político bipartidista de larga data por parte de los formuladores de políticas en todos los niveles, incluidos los funcionarios locales y estatales, el Congreso y el Poder Ejecutivo.</a:t>
            </a:r>
          </a:p>
          <a:p>
            <a:pPr marL="285750" indent="-285750">
              <a:buFont typeface="Arial" panose="020B0604020202020204" pitchFamily="34" charset="0"/>
              <a:buChar char="•"/>
            </a:pPr>
            <a:r>
              <a:rPr lang="es-ES" sz="1200" dirty="0">
                <a:solidFill>
                  <a:schemeClr val="bg1"/>
                </a:solidFill>
              </a:rPr>
              <a:t>El modelo de la junta directiva compuesta por una mayoría de consumidores permanece en el corazón de los centros de salud hoy.</a:t>
            </a:r>
          </a:p>
        </p:txBody>
      </p:sp>
      <p:sp>
        <p:nvSpPr>
          <p:cNvPr id="4" name="Slide Number Placeholder 3"/>
          <p:cNvSpPr>
            <a:spLocks noGrp="1"/>
          </p:cNvSpPr>
          <p:nvPr>
            <p:ph type="sldNum" sz="quarter" idx="5"/>
          </p:nvPr>
        </p:nvSpPr>
        <p:spPr/>
        <p:txBody>
          <a:bodyPr/>
          <a:lstStyle/>
          <a:p>
            <a:fld id="{F5C46209-2136-F44B-918E-10CBFA1D56FB}" type="slidenum">
              <a:rPr lang="en-US" smtClean="0"/>
              <a:t>6</a:t>
            </a:fld>
            <a:endParaRPr lang="en-US"/>
          </a:p>
        </p:txBody>
      </p:sp>
    </p:spTree>
    <p:extLst>
      <p:ext uri="{BB962C8B-B14F-4D97-AF65-F5344CB8AC3E}">
        <p14:creationId xmlns:p14="http://schemas.microsoft.com/office/powerpoint/2010/main" val="35914887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C46209-2136-F44B-918E-10CBFA1D56FB}" type="slidenum">
              <a:rPr lang="en-US" smtClean="0"/>
              <a:t>60</a:t>
            </a:fld>
            <a:endParaRPr lang="en-US"/>
          </a:p>
        </p:txBody>
      </p:sp>
    </p:spTree>
    <p:extLst>
      <p:ext uri="{BB962C8B-B14F-4D97-AF65-F5344CB8AC3E}">
        <p14:creationId xmlns:p14="http://schemas.microsoft.com/office/powerpoint/2010/main" val="226074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Notas: Adapte esta diapositiva para incluir la misión, la visión y los valores del centro. Estos elementos fundamentales deben proporcionarse a los miembros de la junta directiva para que los revisen al principio del proceso de orientación.  Hará referencia a estos elementos importantes y podrá consultarlos a lo largo de las sesiones.  </a:t>
            </a:r>
          </a:p>
        </p:txBody>
      </p:sp>
      <p:sp>
        <p:nvSpPr>
          <p:cNvPr id="4" name="Slide Number Placeholder 3"/>
          <p:cNvSpPr>
            <a:spLocks noGrp="1"/>
          </p:cNvSpPr>
          <p:nvPr>
            <p:ph type="sldNum" sz="quarter" idx="5"/>
          </p:nvPr>
        </p:nvSpPr>
        <p:spPr/>
        <p:txBody>
          <a:bodyPr/>
          <a:lstStyle/>
          <a:p>
            <a:fld id="{F5C46209-2136-F44B-918E-10CBFA1D56FB}" type="slidenum">
              <a:rPr lang="en-US" smtClean="0"/>
              <a:t>7</a:t>
            </a:fld>
            <a:endParaRPr lang="en-US"/>
          </a:p>
        </p:txBody>
      </p:sp>
    </p:spTree>
    <p:extLst>
      <p:ext uri="{BB962C8B-B14F-4D97-AF65-F5344CB8AC3E}">
        <p14:creationId xmlns:p14="http://schemas.microsoft.com/office/powerpoint/2010/main" val="223762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Notas: Utilice esta diapositiva para proporcionar una descripción general de alto nivel de las estadísticas operativas clave del centro de salud.</a:t>
            </a:r>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8</a:t>
            </a:fld>
            <a:endParaRPr lang="en-US"/>
          </a:p>
        </p:txBody>
      </p:sp>
    </p:spTree>
    <p:extLst>
      <p:ext uri="{BB962C8B-B14F-4D97-AF65-F5344CB8AC3E}">
        <p14:creationId xmlns:p14="http://schemas.microsoft.com/office/powerpoint/2010/main" val="1770602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Notas: En esta diapositiva se pueden proporcionar ubicaciones e imágenes de sitios para que los miembros de la junta directiva las conozcan.</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9</a:t>
            </a:fld>
            <a:endParaRPr lang="en-US"/>
          </a:p>
        </p:txBody>
      </p:sp>
    </p:spTree>
    <p:extLst>
      <p:ext uri="{BB962C8B-B14F-4D97-AF65-F5344CB8AC3E}">
        <p14:creationId xmlns:p14="http://schemas.microsoft.com/office/powerpoint/2010/main" val="543890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08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6244482" y="826158"/>
            <a:ext cx="4652117" cy="2961586"/>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6244377" y="3776859"/>
            <a:ext cx="4652117" cy="2965841"/>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7162800" y="4199860"/>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7010400" y="1390960"/>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30" name="Прямоугольник 19">
            <a:extLst>
              <a:ext uri="{FF2B5EF4-FFF2-40B4-BE49-F238E27FC236}">
                <a16:creationId xmlns:a16="http://schemas.microsoft.com/office/drawing/2014/main" id="{4B4D1459-27E3-0947-A308-088C7290BAEE}"/>
              </a:ext>
            </a:extLst>
          </p:cNvPr>
          <p:cNvSpPr/>
          <p:nvPr userDrawn="1"/>
        </p:nvSpPr>
        <p:spPr>
          <a:xfrm flipH="1">
            <a:off x="491825" y="854901"/>
            <a:ext cx="4799206" cy="2965841"/>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1" name="Прямоугольник 18">
            <a:extLst>
              <a:ext uri="{FF2B5EF4-FFF2-40B4-BE49-F238E27FC236}">
                <a16:creationId xmlns:a16="http://schemas.microsoft.com/office/drawing/2014/main" id="{C7078C5C-756F-7C4F-92C6-1BAC1790B151}"/>
              </a:ext>
            </a:extLst>
          </p:cNvPr>
          <p:cNvSpPr/>
          <p:nvPr userDrawn="1"/>
        </p:nvSpPr>
        <p:spPr>
          <a:xfrm flipH="1">
            <a:off x="491825" y="3820742"/>
            <a:ext cx="4918374" cy="2961586"/>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1445171" y="4222057"/>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33" name="Текст 3">
            <a:extLst>
              <a:ext uri="{FF2B5EF4-FFF2-40B4-BE49-F238E27FC236}">
                <a16:creationId xmlns:a16="http://schemas.microsoft.com/office/drawing/2014/main" id="{3C4A345F-4B46-4F4F-AF41-26C760D86133}"/>
              </a:ext>
            </a:extLst>
          </p:cNvPr>
          <p:cNvSpPr>
            <a:spLocks noGrp="1"/>
          </p:cNvSpPr>
          <p:nvPr>
            <p:ph type="body" sz="quarter" idx="26" hasCustomPrompt="1"/>
          </p:nvPr>
        </p:nvSpPr>
        <p:spPr>
          <a:xfrm>
            <a:off x="1199919" y="122836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177161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239450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2345649"/>
            <a:ext cx="6099952" cy="451235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a:xfrm>
            <a:off x="4907868" y="6356350"/>
            <a:ext cx="2376264" cy="365125"/>
          </a:xfrm>
          <a:prstGeom prst="rect">
            <a:avLst/>
          </a:prstGeom>
        </p:spPr>
        <p:txBody>
          <a:bodyPr/>
          <a:lstStyle/>
          <a:p>
            <a:r>
              <a:rPr lang="en-US" dirty="0"/>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2"/>
            <a:ext cx="12192000" cy="2345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1" name="Footer Placeholder 5">
            <a:extLst>
              <a:ext uri="{FF2B5EF4-FFF2-40B4-BE49-F238E27FC236}">
                <a16:creationId xmlns:a16="http://schemas.microsoft.com/office/drawing/2014/main" id="{FD33AEB5-517B-4F8E-8B5F-A0F91A05E092}"/>
              </a:ext>
            </a:extLst>
          </p:cNvPr>
          <p:cNvSpPr txBox="1">
            <a:spLocks/>
          </p:cNvSpPr>
          <p:nvPr userDrawn="1"/>
        </p:nvSpPr>
        <p:spPr>
          <a:xfrm>
            <a:off x="2895600" y="6356350"/>
            <a:ext cx="5562600" cy="365125"/>
          </a:xfrm>
          <a:prstGeom prst="rect">
            <a:avLst/>
          </a:prstGeom>
        </p:spPr>
        <p:txBody>
          <a:bodyPr/>
          <a:lstStyle>
            <a:defPPr>
              <a:defRPr lang="en-US"/>
            </a:defPPr>
            <a:lvl1pPr marL="0" algn="ct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Board Member Orientation</a:t>
            </a:r>
          </a:p>
          <a:p>
            <a:r>
              <a:rPr lang="en-US"/>
              <a:t>Template designed by the National Association of Community Health Centers</a:t>
            </a:r>
            <a:endParaRPr lang="en-US" dirty="0"/>
          </a:p>
        </p:txBody>
      </p:sp>
    </p:spTree>
    <p:extLst>
      <p:ext uri="{BB962C8B-B14F-4D97-AF65-F5344CB8AC3E}">
        <p14:creationId xmlns:p14="http://schemas.microsoft.com/office/powerpoint/2010/main" val="238337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a:xfrm>
            <a:off x="4907868" y="6356350"/>
            <a:ext cx="2376264" cy="365125"/>
          </a:xfrm>
          <a:prstGeom prst="rect">
            <a:avLst/>
          </a:prstGeom>
        </p:spPr>
        <p:txBody>
          <a:bodyPr/>
          <a:lstStyle/>
          <a:p>
            <a:r>
              <a:rPr lang="en-US" dirty="0"/>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5873160" y="23856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a:solidFill>
                  <a:schemeClr val="tx2"/>
                </a:solidFill>
              </a:rPr>
              <a:t>www.healthcenterinfo.org</a:t>
            </a: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5909735" y="3505200"/>
            <a:ext cx="5401729" cy="1295400"/>
          </a:xfrm>
          <a:prstGeom prst="rect">
            <a:avLst/>
          </a:prstGeom>
        </p:spPr>
      </p:pic>
    </p:spTree>
    <p:extLst>
      <p:ext uri="{BB962C8B-B14F-4D97-AF65-F5344CB8AC3E}">
        <p14:creationId xmlns:p14="http://schemas.microsoft.com/office/powerpoint/2010/main" val="38694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961753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734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64636" y="329989"/>
            <a:ext cx="8589164" cy="845668"/>
          </a:xfrm>
          <a:prstGeom prst="rect">
            <a:avLst/>
          </a:prstGeom>
        </p:spPr>
        <p:txBody>
          <a:bodyPr/>
          <a:lstStyle/>
          <a:p>
            <a:r>
              <a:rPr lang="en-US"/>
              <a:t>Click to edit Master title style</a:t>
            </a:r>
            <a:endParaRPr lang="en-US" dirty="0"/>
          </a:p>
        </p:txBody>
      </p:sp>
      <p:sp>
        <p:nvSpPr>
          <p:cNvPr id="3" name="Text Placeholder 2"/>
          <p:cNvSpPr>
            <a:spLocks noGrp="1"/>
          </p:cNvSpPr>
          <p:nvPr>
            <p:ph idx="1"/>
          </p:nvPr>
        </p:nvSpPr>
        <p:spPr>
          <a:xfrm>
            <a:off x="838200" y="1464906"/>
            <a:ext cx="10515600" cy="47120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a:extLst>
              <a:ext uri="{FF2B5EF4-FFF2-40B4-BE49-F238E27FC236}">
                <a16:creationId xmlns:a16="http://schemas.microsoft.com/office/drawing/2014/main" id="{90FD05ED-B1A6-48B5-B03A-314C725C1BBD}"/>
              </a:ext>
            </a:extLst>
          </p:cNvPr>
          <p:cNvSpPr>
            <a:spLocks noGrp="1"/>
          </p:cNvSpPr>
          <p:nvPr>
            <p:ph type="ftr" sz="quarter" idx="11"/>
          </p:nvPr>
        </p:nvSpPr>
        <p:spPr>
          <a:xfrm>
            <a:off x="2895600" y="6356350"/>
            <a:ext cx="5562600" cy="365125"/>
          </a:xfrm>
          <a:prstGeom prst="rect">
            <a:avLst/>
          </a:prstGeom>
        </p:spPr>
        <p:txBody>
          <a:bodyPr/>
          <a:lstStyle>
            <a:lvl1pPr>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149244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FA70DE-067A-4EF6-A5B7-AF1CB0BF58B9}"/>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4" name="Footer Placeholder 5">
            <a:extLst>
              <a:ext uri="{FF2B5EF4-FFF2-40B4-BE49-F238E27FC236}">
                <a16:creationId xmlns:a16="http://schemas.microsoft.com/office/drawing/2014/main" id="{2624F0CA-3E47-4A97-AA7F-52BC30C0A4B7}"/>
              </a:ext>
            </a:extLst>
          </p:cNvPr>
          <p:cNvSpPr>
            <a:spLocks noGrp="1"/>
          </p:cNvSpPr>
          <p:nvPr>
            <p:ph type="ftr" sz="quarter" idx="12"/>
          </p:nvPr>
        </p:nvSpPr>
        <p:spPr>
          <a:xfrm>
            <a:off x="2895600" y="6356350"/>
            <a:ext cx="5562600" cy="365125"/>
          </a:xfrm>
          <a:prstGeom prst="rect">
            <a:avLst/>
          </a:prstGeom>
        </p:spPr>
        <p:txBody>
          <a:bodyPr/>
          <a:lstStyle>
            <a:lvl1pPr>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1916370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03365" y="812467"/>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66407"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5">
            <a:extLst>
              <a:ext uri="{FF2B5EF4-FFF2-40B4-BE49-F238E27FC236}">
                <a16:creationId xmlns:a16="http://schemas.microsoft.com/office/drawing/2014/main" id="{AF943523-5118-4D54-8B1E-24796BF8A01A}"/>
              </a:ext>
            </a:extLst>
          </p:cNvPr>
          <p:cNvSpPr>
            <a:spLocks noGrp="1"/>
          </p:cNvSpPr>
          <p:nvPr>
            <p:ph type="ftr" sz="quarter" idx="3"/>
          </p:nvPr>
        </p:nvSpPr>
        <p:spPr>
          <a:xfrm>
            <a:off x="5217236" y="6250138"/>
            <a:ext cx="5562600" cy="365125"/>
          </a:xfrm>
          <a:prstGeom prst="rect">
            <a:avLst/>
          </a:prstGeom>
        </p:spPr>
        <p:txBody>
          <a:bodyPr/>
          <a:lstStyle>
            <a:lvl1pPr algn="ctr">
              <a:defRPr sz="1200">
                <a:solidFill>
                  <a:schemeClr val="tx1">
                    <a:lumMod val="50000"/>
                    <a:lumOff val="50000"/>
                  </a:schemeClr>
                </a:solidFill>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303152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2203591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11310" y="247570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63117" y="239172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773510" y="2627457"/>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5948827" y="2627457"/>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773510" y="3697974"/>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773510" y="4835399"/>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7" name="Text Placeholder 2">
            <a:extLst>
              <a:ext uri="{FF2B5EF4-FFF2-40B4-BE49-F238E27FC236}">
                <a16:creationId xmlns:a16="http://schemas.microsoft.com/office/drawing/2014/main" id="{B398982D-2938-1F4D-A07F-AFF9A0D73273}"/>
              </a:ext>
            </a:extLst>
          </p:cNvPr>
          <p:cNvSpPr>
            <a:spLocks noGrp="1"/>
          </p:cNvSpPr>
          <p:nvPr>
            <p:ph type="body" idx="30" hasCustomPrompt="1"/>
          </p:nvPr>
        </p:nvSpPr>
        <p:spPr>
          <a:xfrm>
            <a:off x="5948827" y="3720276"/>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D69CB4D8-FE6D-994D-BAFE-A467D8B78071}"/>
              </a:ext>
            </a:extLst>
          </p:cNvPr>
          <p:cNvSpPr>
            <a:spLocks noGrp="1"/>
          </p:cNvSpPr>
          <p:nvPr>
            <p:ph type="body" idx="31" hasCustomPrompt="1"/>
          </p:nvPr>
        </p:nvSpPr>
        <p:spPr>
          <a:xfrm>
            <a:off x="5948827" y="4857700"/>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9" name="Footer Placeholder 5">
            <a:extLst>
              <a:ext uri="{FF2B5EF4-FFF2-40B4-BE49-F238E27FC236}">
                <a16:creationId xmlns:a16="http://schemas.microsoft.com/office/drawing/2014/main" id="{198B80C7-1A34-47BC-876C-7D7DE29C2AFB}"/>
              </a:ext>
            </a:extLst>
          </p:cNvPr>
          <p:cNvSpPr>
            <a:spLocks noGrp="1"/>
          </p:cNvSpPr>
          <p:nvPr>
            <p:ph type="ftr" sz="quarter" idx="32"/>
          </p:nvPr>
        </p:nvSpPr>
        <p:spPr>
          <a:xfrm>
            <a:off x="2895600" y="6356350"/>
            <a:ext cx="5562600" cy="365125"/>
          </a:xfrm>
          <a:prstGeom prst="rect">
            <a:avLst/>
          </a:prstGeom>
        </p:spPr>
        <p:txBody>
          <a:bodyPr/>
          <a:lstStyle>
            <a:lvl1pPr>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75983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13" name="Footer Placeholder 5">
            <a:extLst>
              <a:ext uri="{FF2B5EF4-FFF2-40B4-BE49-F238E27FC236}">
                <a16:creationId xmlns:a16="http://schemas.microsoft.com/office/drawing/2014/main" id="{72BD3D30-435D-4F86-B23A-4D4E4FCC39EC}"/>
              </a:ext>
            </a:extLst>
          </p:cNvPr>
          <p:cNvSpPr>
            <a:spLocks noGrp="1"/>
          </p:cNvSpPr>
          <p:nvPr>
            <p:ph type="ftr" sz="quarter" idx="3"/>
          </p:nvPr>
        </p:nvSpPr>
        <p:spPr>
          <a:xfrm>
            <a:off x="5422268" y="6233021"/>
            <a:ext cx="5562600" cy="365125"/>
          </a:xfrm>
          <a:prstGeom prst="rect">
            <a:avLst/>
          </a:prstGeom>
        </p:spPr>
        <p:txBody>
          <a:bodyPr/>
          <a:lstStyle>
            <a:lvl1pPr algn="ctr">
              <a:defRPr sz="1200">
                <a:solidFill>
                  <a:schemeClr val="tx1">
                    <a:lumMod val="50000"/>
                    <a:lumOff val="50000"/>
                  </a:schemeClr>
                </a:solidFill>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342064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895600" y="6356350"/>
            <a:ext cx="5562600" cy="365125"/>
          </a:xfrm>
          <a:prstGeom prst="rect">
            <a:avLst/>
          </a:prstGeom>
        </p:spPr>
        <p:txBody>
          <a:bodyPr/>
          <a:lstStyle>
            <a:lvl1pPr>
              <a:defRPr/>
            </a:lvl1pPr>
          </a:lstStyle>
          <a:p>
            <a:r>
              <a:rPr lang="en-US" dirty="0"/>
              <a:t>Board Member Orientation</a:t>
            </a:r>
          </a:p>
          <a:p>
            <a:r>
              <a:rPr lang="en-US" dirty="0"/>
              <a:t>Template designed by the National Association of Community Health Centers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79436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980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Tree>
    <p:extLst>
      <p:ext uri="{BB962C8B-B14F-4D97-AF65-F5344CB8AC3E}">
        <p14:creationId xmlns:p14="http://schemas.microsoft.com/office/powerpoint/2010/main" val="348948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
        <p:nvSpPr>
          <p:cNvPr id="10" name="Footer Placeholder 5">
            <a:extLst>
              <a:ext uri="{FF2B5EF4-FFF2-40B4-BE49-F238E27FC236}">
                <a16:creationId xmlns:a16="http://schemas.microsoft.com/office/drawing/2014/main" id="{547E75FF-08B9-4AA7-BAEE-B31C70313395}"/>
              </a:ext>
            </a:extLst>
          </p:cNvPr>
          <p:cNvSpPr>
            <a:spLocks noGrp="1"/>
          </p:cNvSpPr>
          <p:nvPr>
            <p:ph type="ftr" sz="quarter" idx="3"/>
          </p:nvPr>
        </p:nvSpPr>
        <p:spPr>
          <a:xfrm>
            <a:off x="2895600" y="6356350"/>
            <a:ext cx="5562600" cy="365125"/>
          </a:xfrm>
          <a:prstGeom prst="rect">
            <a:avLst/>
          </a:prstGeom>
        </p:spPr>
        <p:txBody>
          <a:bodyPr/>
          <a:lstStyle>
            <a:lvl1pPr algn="ctr">
              <a:defRPr sz="1200">
                <a:solidFill>
                  <a:schemeClr val="tx1">
                    <a:lumMod val="50000"/>
                    <a:lumOff val="50000"/>
                  </a:schemeClr>
                </a:solidFill>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130079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9"/>
          <a:stretch>
            <a:fillRect/>
          </a:stretch>
        </p:blipFill>
        <p:spPr>
          <a:xfrm>
            <a:off x="838200" y="6353489"/>
            <a:ext cx="1387613" cy="367986"/>
          </a:xfrm>
          <a:prstGeom prst="rect">
            <a:avLst/>
          </a:prstGeom>
        </p:spPr>
      </p:pic>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20"/>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
        <p:nvSpPr>
          <p:cNvPr id="11" name="Footer Placeholder 5">
            <a:extLst>
              <a:ext uri="{FF2B5EF4-FFF2-40B4-BE49-F238E27FC236}">
                <a16:creationId xmlns:a16="http://schemas.microsoft.com/office/drawing/2014/main" id="{BA24FFF4-EA01-4FDC-A8C5-D295B641904D}"/>
              </a:ext>
            </a:extLst>
          </p:cNvPr>
          <p:cNvSpPr>
            <a:spLocks noGrp="1"/>
          </p:cNvSpPr>
          <p:nvPr>
            <p:ph type="ftr" sz="quarter" idx="3"/>
          </p:nvPr>
        </p:nvSpPr>
        <p:spPr>
          <a:xfrm>
            <a:off x="2895600" y="6356350"/>
            <a:ext cx="5562600" cy="365125"/>
          </a:xfrm>
          <a:prstGeom prst="rect">
            <a:avLst/>
          </a:prstGeom>
        </p:spPr>
        <p:txBody>
          <a:bodyPr/>
          <a:lstStyle>
            <a:lvl1pPr algn="ctr">
              <a:defRPr sz="1200">
                <a:solidFill>
                  <a:schemeClr val="tx1">
                    <a:lumMod val="50000"/>
                    <a:lumOff val="50000"/>
                  </a:schemeClr>
                </a:solidFill>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63" r:id="rId4"/>
    <p:sldLayoutId id="2147483666" r:id="rId5"/>
    <p:sldLayoutId id="2147483664" r:id="rId6"/>
    <p:sldLayoutId id="2147483665" r:id="rId7"/>
    <p:sldLayoutId id="2147483671" r:id="rId8"/>
    <p:sldLayoutId id="2147483667" r:id="rId9"/>
    <p:sldLayoutId id="2147483668" r:id="rId10"/>
    <p:sldLayoutId id="2147483669" r:id="rId11"/>
    <p:sldLayoutId id="2147483670" r:id="rId12"/>
    <p:sldLayoutId id="2147483673" r:id="rId13"/>
    <p:sldLayoutId id="2147483672" r:id="rId14"/>
    <p:sldLayoutId id="2147483674" r:id="rId15"/>
    <p:sldLayoutId id="2147483677" r:id="rId16"/>
    <p:sldLayoutId id="2147483681" r:id="rId17"/>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0.em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hyperlink" Target="https://www.healthcenterinfo.org/details/?id=2302" TargetMode="External"/><Relationship Id="rId3" Type="http://schemas.openxmlformats.org/officeDocument/2006/relationships/image" Target="../media/image21.emf"/><Relationship Id="rId7" Type="http://schemas.openxmlformats.org/officeDocument/2006/relationships/diagramColors" Target="../diagrams/colors1.xml"/><Relationship Id="rId12"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image" Target="../media/image23.emf"/><Relationship Id="rId5" Type="http://schemas.openxmlformats.org/officeDocument/2006/relationships/diagramLayout" Target="../diagrams/layout1.xml"/><Relationship Id="rId10" Type="http://schemas.openxmlformats.org/officeDocument/2006/relationships/hyperlink" Target="https://bphc.hrsa.gov/" TargetMode="External"/><Relationship Id="rId4" Type="http://schemas.openxmlformats.org/officeDocument/2006/relationships/diagramData" Target="../diagrams/data1.xm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www.healthcenterinfo.org/details/?id=2668"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bphc.hrsa.gov/programrequirements/compliancemanual/chapter-19.html#titletop"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bphc.hrsa.gov/programrequirements/compliancemanual/chapter-20.html#titletop"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healthcenterinfo.org/details/?id=2302"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healthcenterinfo.org/details/?id=2912"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conferences.nachc.org/nachc/articles/3879/view"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hyperlink" Target="https://www.healthcenterinfo.org/details/?id=2866"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healthcenterinfo.org/details/?id=2152"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hyperlink" Target="https://www.healthcenterinfo.org/details/?id=3048"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healthcenterinfo.org/details/?id=2302" TargetMode="External"/><Relationship Id="rId7" Type="http://schemas.openxmlformats.org/officeDocument/2006/relationships/diagramColors" Target="../diagrams/colors4.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9.xml.rels><?xml version="1.0" encoding="UTF-8" standalone="yes"?>
<Relationships xmlns="http://schemas.openxmlformats.org/package/2006/relationships"><Relationship Id="rId3" Type="http://schemas.openxmlformats.org/officeDocument/2006/relationships/hyperlink" Target="https://www.healthcenterinfo.org/details/?id=2152" TargetMode="External"/><Relationship Id="rId7"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healthcenterinfo.org/details/?id=3048"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healthcenterinfo.org/details/?id=2152"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hyperlink" Target="https://www.healthcenterinfo.org/details/?id=3048"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www.healthcenterinfo.org/details/?id=2302" TargetMode="External"/><Relationship Id="rId7"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hyperlink" Target="https://www.healthcenterinfo.org/details/?id=2912" TargetMode="External"/><Relationship Id="rId5" Type="http://schemas.openxmlformats.org/officeDocument/2006/relationships/image" Target="../media/image21.emf"/><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nachc.org/research-and-data/research-fact-sheets-and-infographics/2021-community-health-center-chartbook/"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hyperlink" Target="mailto:trainings@nachc.or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073FFBC-1AF0-4C6D-8FBD-BCF99F7B68E4}"/>
              </a:ext>
            </a:extLst>
          </p:cNvPr>
          <p:cNvSpPr>
            <a:spLocks noGrp="1"/>
          </p:cNvSpPr>
          <p:nvPr>
            <p:ph type="subTitle" idx="1"/>
          </p:nvPr>
        </p:nvSpPr>
        <p:spPr>
          <a:xfrm>
            <a:off x="5181600" y="4826000"/>
            <a:ext cx="5610999" cy="1655762"/>
          </a:xfrm>
        </p:spPr>
        <p:txBody>
          <a:bodyPr>
            <a:normAutofit fontScale="92500" lnSpcReduction="20000"/>
          </a:bodyPr>
          <a:lstStyle/>
          <a:p>
            <a:r>
              <a:rPr lang="es-ES" dirty="0"/>
              <a:t>Plantilla de PowerPoint</a:t>
            </a:r>
          </a:p>
          <a:p>
            <a:endParaRPr lang="en-US" dirty="0"/>
          </a:p>
          <a:p>
            <a:r>
              <a:rPr lang="es-ES" dirty="0"/>
              <a:t>Nota: Los centros de salud pueden adaptar esta plantilla para la orientación de los nuevos miembros de la junta directiva. </a:t>
            </a:r>
          </a:p>
        </p:txBody>
      </p:sp>
      <p:sp>
        <p:nvSpPr>
          <p:cNvPr id="3" name="Title 2">
            <a:extLst>
              <a:ext uri="{FF2B5EF4-FFF2-40B4-BE49-F238E27FC236}">
                <a16:creationId xmlns:a16="http://schemas.microsoft.com/office/drawing/2014/main" id="{D11CCA8E-1978-44B9-8667-C5593115F209}"/>
              </a:ext>
            </a:extLst>
          </p:cNvPr>
          <p:cNvSpPr>
            <a:spLocks noGrp="1"/>
          </p:cNvSpPr>
          <p:nvPr>
            <p:ph type="ctrTitle"/>
          </p:nvPr>
        </p:nvSpPr>
        <p:spPr>
          <a:xfrm>
            <a:off x="5181600" y="2438400"/>
            <a:ext cx="6780618" cy="2387600"/>
          </a:xfrm>
        </p:spPr>
        <p:txBody>
          <a:bodyPr>
            <a:normAutofit fontScale="90000"/>
          </a:bodyPr>
          <a:lstStyle/>
          <a:p>
            <a:r>
              <a:rPr lang="es-ES" dirty="0"/>
              <a:t>Orientación para nuevos miembros de la junta directiva</a:t>
            </a:r>
          </a:p>
        </p:txBody>
      </p:sp>
      <p:sp>
        <p:nvSpPr>
          <p:cNvPr id="4" name="TextBox 3">
            <a:extLst>
              <a:ext uri="{FF2B5EF4-FFF2-40B4-BE49-F238E27FC236}">
                <a16:creationId xmlns:a16="http://schemas.microsoft.com/office/drawing/2014/main" id="{708BB5A2-3989-4F78-A827-C1FE9940B878}"/>
              </a:ext>
            </a:extLst>
          </p:cNvPr>
          <p:cNvSpPr txBox="1"/>
          <p:nvPr/>
        </p:nvSpPr>
        <p:spPr>
          <a:xfrm>
            <a:off x="304800" y="304800"/>
            <a:ext cx="3048000" cy="369332"/>
          </a:xfrm>
          <a:prstGeom prst="rect">
            <a:avLst/>
          </a:prstGeom>
          <a:noFill/>
        </p:spPr>
        <p:txBody>
          <a:bodyPr wrap="square" rtlCol="0">
            <a:spAutoFit/>
          </a:bodyPr>
          <a:lstStyle/>
          <a:p>
            <a:r>
              <a:rPr lang="es-ES">
                <a:solidFill>
                  <a:schemeClr val="bg1"/>
                </a:solidFill>
              </a:rPr>
              <a:t>Plantilla desarrollada por</a:t>
            </a:r>
          </a:p>
        </p:txBody>
      </p:sp>
    </p:spTree>
    <p:extLst>
      <p:ext uri="{BB962C8B-B14F-4D97-AF65-F5344CB8AC3E}">
        <p14:creationId xmlns:p14="http://schemas.microsoft.com/office/powerpoint/2010/main" val="190389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F2FB4C-E117-4210-BDB5-1241845959CB}"/>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D3E1F0E7-5435-4E32-962A-F07D90EF4FDF}"/>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10</a:t>
            </a:fld>
            <a:endParaRPr lang="en-US">
              <a:solidFill>
                <a:schemeClr val="tx2"/>
              </a:solidFill>
            </a:endParaRPr>
          </a:p>
        </p:txBody>
      </p:sp>
      <p:sp>
        <p:nvSpPr>
          <p:cNvPr id="6" name="Content Placeholder 2">
            <a:extLst>
              <a:ext uri="{FF2B5EF4-FFF2-40B4-BE49-F238E27FC236}">
                <a16:creationId xmlns:a16="http://schemas.microsoft.com/office/drawing/2014/main" id="{0290909E-AF99-4200-8FB6-47678C89FDC7}"/>
              </a:ext>
            </a:extLst>
          </p:cNvPr>
          <p:cNvSpPr txBox="1">
            <a:spLocks/>
          </p:cNvSpPr>
          <p:nvPr/>
        </p:nvSpPr>
        <p:spPr>
          <a:xfrm>
            <a:off x="944880" y="1942460"/>
            <a:ext cx="9723119" cy="402336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solidFill>
                  <a:schemeClr val="tx2"/>
                </a:solidFill>
              </a:rPr>
              <a:t>Medicina familiar</a:t>
            </a:r>
          </a:p>
          <a:p>
            <a:r>
              <a:rPr lang="es-ES" dirty="0">
                <a:solidFill>
                  <a:schemeClr val="tx2"/>
                </a:solidFill>
              </a:rPr>
              <a:t>Pediatría y salud adolescente</a:t>
            </a:r>
          </a:p>
          <a:p>
            <a:r>
              <a:rPr lang="es-ES" dirty="0">
                <a:solidFill>
                  <a:schemeClr val="tx2"/>
                </a:solidFill>
              </a:rPr>
              <a:t>Ginecología y obstetricia</a:t>
            </a:r>
          </a:p>
          <a:p>
            <a:r>
              <a:rPr lang="es-ES" dirty="0">
                <a:solidFill>
                  <a:schemeClr val="tx2"/>
                </a:solidFill>
              </a:rPr>
              <a:t>Cuidado de personas mayores</a:t>
            </a:r>
          </a:p>
          <a:p>
            <a:r>
              <a:rPr lang="es-ES" dirty="0">
                <a:solidFill>
                  <a:schemeClr val="tx2"/>
                </a:solidFill>
              </a:rPr>
              <a:t>Salud conductual integrada</a:t>
            </a:r>
          </a:p>
          <a:p>
            <a:r>
              <a:rPr lang="es-ES" dirty="0">
                <a:solidFill>
                  <a:schemeClr val="tx2"/>
                </a:solidFill>
              </a:rPr>
              <a:t>Odontología general</a:t>
            </a:r>
          </a:p>
          <a:p>
            <a:r>
              <a:rPr lang="es-ES" dirty="0">
                <a:solidFill>
                  <a:schemeClr val="tx2"/>
                </a:solidFill>
              </a:rPr>
              <a:t>Visión</a:t>
            </a:r>
          </a:p>
          <a:p>
            <a:r>
              <a:rPr lang="es-ES" dirty="0">
                <a:solidFill>
                  <a:schemeClr val="tx2"/>
                </a:solidFill>
              </a:rPr>
              <a:t>Farmacia</a:t>
            </a:r>
          </a:p>
          <a:p>
            <a:r>
              <a:rPr lang="es-ES" dirty="0">
                <a:solidFill>
                  <a:schemeClr val="tx2"/>
                </a:solidFill>
              </a:rPr>
              <a:t>Acceso a derivaciones de atención especializada</a:t>
            </a:r>
          </a:p>
        </p:txBody>
      </p:sp>
      <p:sp>
        <p:nvSpPr>
          <p:cNvPr id="7" name="Title 1">
            <a:extLst>
              <a:ext uri="{FF2B5EF4-FFF2-40B4-BE49-F238E27FC236}">
                <a16:creationId xmlns:a16="http://schemas.microsoft.com/office/drawing/2014/main" id="{20075F18-5C64-48A2-9F95-82BEB4FB19F5}"/>
              </a:ext>
            </a:extLst>
          </p:cNvPr>
          <p:cNvSpPr>
            <a:spLocks noGrp="1"/>
          </p:cNvSpPr>
          <p:nvPr>
            <p:ph type="title"/>
          </p:nvPr>
        </p:nvSpPr>
        <p:spPr>
          <a:xfrm>
            <a:off x="944880" y="1239885"/>
            <a:ext cx="10058400" cy="733500"/>
          </a:xfrm>
        </p:spPr>
        <p:txBody>
          <a:bodyPr>
            <a:normAutofit/>
          </a:bodyPr>
          <a:lstStyle/>
          <a:p>
            <a:r>
              <a:rPr lang="es-ES" sz="3200" b="1" dirty="0">
                <a:solidFill>
                  <a:schemeClr val="accent6"/>
                </a:solidFill>
              </a:rPr>
              <a:t>Servicios</a:t>
            </a:r>
          </a:p>
        </p:txBody>
      </p:sp>
      <p:sp>
        <p:nvSpPr>
          <p:cNvPr id="8" name="Title 5">
            <a:extLst>
              <a:ext uri="{FF2B5EF4-FFF2-40B4-BE49-F238E27FC236}">
                <a16:creationId xmlns:a16="http://schemas.microsoft.com/office/drawing/2014/main" id="{14D8040A-5C38-4EA6-8F54-E64281045B76}"/>
              </a:ext>
            </a:extLst>
          </p:cNvPr>
          <p:cNvSpPr txBox="1">
            <a:spLocks/>
          </p:cNvSpPr>
          <p:nvPr/>
        </p:nvSpPr>
        <p:spPr>
          <a:xfrm>
            <a:off x="944880" y="319552"/>
            <a:ext cx="6598250" cy="733500"/>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s-ES" sz="4400" b="1" dirty="0">
                <a:solidFill>
                  <a:schemeClr val="tx2"/>
                </a:solidFill>
              </a:rPr>
              <a:t>Descripción general del centro de salud</a:t>
            </a:r>
          </a:p>
        </p:txBody>
      </p:sp>
      <p:sp>
        <p:nvSpPr>
          <p:cNvPr id="9" name="TextBox 8">
            <a:extLst>
              <a:ext uri="{FF2B5EF4-FFF2-40B4-BE49-F238E27FC236}">
                <a16:creationId xmlns:a16="http://schemas.microsoft.com/office/drawing/2014/main" id="{A59596A0-33B3-414D-9625-DBE2BF21BD4F}"/>
              </a:ext>
            </a:extLst>
          </p:cNvPr>
          <p:cNvSpPr txBox="1"/>
          <p:nvPr/>
        </p:nvSpPr>
        <p:spPr>
          <a:xfrm>
            <a:off x="8610600" y="457200"/>
            <a:ext cx="28956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76448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05E171-F654-4684-97DF-D17D3EAD9202}"/>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84EE479C-2F03-41CE-97E9-208E6004918B}"/>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11</a:t>
            </a:fld>
            <a:endParaRPr lang="en-US">
              <a:solidFill>
                <a:schemeClr val="tx2"/>
              </a:solidFill>
            </a:endParaRPr>
          </a:p>
        </p:txBody>
      </p:sp>
      <p:sp>
        <p:nvSpPr>
          <p:cNvPr id="6" name="Title 1">
            <a:extLst>
              <a:ext uri="{FF2B5EF4-FFF2-40B4-BE49-F238E27FC236}">
                <a16:creationId xmlns:a16="http://schemas.microsoft.com/office/drawing/2014/main" id="{572F0574-B55E-48DC-AE3F-5CA6F82F6EBC}"/>
              </a:ext>
            </a:extLst>
          </p:cNvPr>
          <p:cNvSpPr>
            <a:spLocks noGrp="1"/>
          </p:cNvSpPr>
          <p:nvPr>
            <p:ph type="title"/>
          </p:nvPr>
        </p:nvSpPr>
        <p:spPr>
          <a:xfrm>
            <a:off x="948193" y="2473045"/>
            <a:ext cx="10515600" cy="558875"/>
          </a:xfrm>
        </p:spPr>
        <p:txBody>
          <a:bodyPr>
            <a:normAutofit/>
          </a:bodyPr>
          <a:lstStyle/>
          <a:p>
            <a:r>
              <a:rPr lang="es-ES" sz="3200" b="1" dirty="0">
                <a:solidFill>
                  <a:schemeClr val="accent6"/>
                </a:solidFill>
              </a:rPr>
              <a:t>Servicios de facilitación</a:t>
            </a:r>
          </a:p>
        </p:txBody>
      </p:sp>
      <p:sp>
        <p:nvSpPr>
          <p:cNvPr id="7" name="Content Placeholder 2">
            <a:extLst>
              <a:ext uri="{FF2B5EF4-FFF2-40B4-BE49-F238E27FC236}">
                <a16:creationId xmlns:a16="http://schemas.microsoft.com/office/drawing/2014/main" id="{234F720C-ACD5-4B49-A39F-8137104EFCA1}"/>
              </a:ext>
            </a:extLst>
          </p:cNvPr>
          <p:cNvSpPr txBox="1">
            <a:spLocks/>
          </p:cNvSpPr>
          <p:nvPr/>
        </p:nvSpPr>
        <p:spPr>
          <a:xfrm>
            <a:off x="914400" y="3251390"/>
            <a:ext cx="10515600" cy="25677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solidFill>
                  <a:schemeClr val="tx2"/>
                </a:solidFill>
              </a:rPr>
              <a:t>Coordinación de cuidados/gestión de casos</a:t>
            </a:r>
          </a:p>
          <a:p>
            <a:r>
              <a:rPr lang="es-ES" sz="2400" dirty="0">
                <a:solidFill>
                  <a:schemeClr val="tx2"/>
                </a:solidFill>
              </a:rPr>
              <a:t>Asistencia para la determinación de la elegibilidad del seguro y la inscripción destinada a los pacientes</a:t>
            </a:r>
          </a:p>
          <a:p>
            <a:r>
              <a:rPr lang="es-ES" sz="2400" dirty="0">
                <a:solidFill>
                  <a:schemeClr val="tx2"/>
                </a:solidFill>
              </a:rPr>
              <a:t>Educación para la salud</a:t>
            </a:r>
          </a:p>
          <a:p>
            <a:r>
              <a:rPr lang="es-ES" sz="2400" dirty="0">
                <a:solidFill>
                  <a:schemeClr val="tx2"/>
                </a:solidFill>
              </a:rPr>
              <a:t>Traducción e interpretación para pacientes en varios idiomas</a:t>
            </a:r>
          </a:p>
          <a:p>
            <a:endParaRPr lang="en-US" dirty="0"/>
          </a:p>
        </p:txBody>
      </p:sp>
      <p:sp>
        <p:nvSpPr>
          <p:cNvPr id="8" name="Title 5">
            <a:extLst>
              <a:ext uri="{FF2B5EF4-FFF2-40B4-BE49-F238E27FC236}">
                <a16:creationId xmlns:a16="http://schemas.microsoft.com/office/drawing/2014/main" id="{40742574-57CB-4721-B0BC-0341AA395299}"/>
              </a:ext>
            </a:extLst>
          </p:cNvPr>
          <p:cNvSpPr txBox="1">
            <a:spLocks/>
          </p:cNvSpPr>
          <p:nvPr/>
        </p:nvSpPr>
        <p:spPr>
          <a:xfrm>
            <a:off x="914400" y="1038850"/>
            <a:ext cx="6598250" cy="73043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s-ES" sz="4800" b="1" dirty="0">
                <a:solidFill>
                  <a:schemeClr val="tx2"/>
                </a:solidFill>
              </a:rPr>
              <a:t>Descripción general del centro de salud</a:t>
            </a:r>
          </a:p>
        </p:txBody>
      </p:sp>
      <p:sp>
        <p:nvSpPr>
          <p:cNvPr id="9" name="TextBox 8">
            <a:extLst>
              <a:ext uri="{FF2B5EF4-FFF2-40B4-BE49-F238E27FC236}">
                <a16:creationId xmlns:a16="http://schemas.microsoft.com/office/drawing/2014/main" id="{703F004B-9D84-43C3-B574-CAC7B2CB2ECD}"/>
              </a:ext>
            </a:extLst>
          </p:cNvPr>
          <p:cNvSpPr txBox="1"/>
          <p:nvPr/>
        </p:nvSpPr>
        <p:spPr>
          <a:xfrm>
            <a:off x="8610599" y="457200"/>
            <a:ext cx="2853193"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4216343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0DF3F4-8711-4CA5-8EF4-1E3E060EB3D4}"/>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081DBE44-56B7-43E7-BA08-26736C9150F2}"/>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12</a:t>
            </a:fld>
            <a:endParaRPr lang="en-US">
              <a:solidFill>
                <a:schemeClr val="tx2"/>
              </a:solidFill>
            </a:endParaRPr>
          </a:p>
        </p:txBody>
      </p:sp>
      <p:sp>
        <p:nvSpPr>
          <p:cNvPr id="4" name="Title 3">
            <a:extLst>
              <a:ext uri="{FF2B5EF4-FFF2-40B4-BE49-F238E27FC236}">
                <a16:creationId xmlns:a16="http://schemas.microsoft.com/office/drawing/2014/main" id="{2DCCED86-04CB-495B-B2CF-18A67BE02889}"/>
              </a:ext>
            </a:extLst>
          </p:cNvPr>
          <p:cNvSpPr>
            <a:spLocks noGrp="1"/>
          </p:cNvSpPr>
          <p:nvPr>
            <p:ph type="title"/>
          </p:nvPr>
        </p:nvSpPr>
        <p:spPr/>
        <p:txBody>
          <a:bodyPr/>
          <a:lstStyle/>
          <a:p>
            <a:r>
              <a:rPr lang="es-ES"/>
              <a:t>Descripción general del centro de salud</a:t>
            </a:r>
          </a:p>
        </p:txBody>
      </p:sp>
      <p:sp>
        <p:nvSpPr>
          <p:cNvPr id="5" name="Text Placeholder 4">
            <a:extLst>
              <a:ext uri="{FF2B5EF4-FFF2-40B4-BE49-F238E27FC236}">
                <a16:creationId xmlns:a16="http://schemas.microsoft.com/office/drawing/2014/main" id="{18494463-DF88-4CC3-9C38-97C2A950406E}"/>
              </a:ext>
            </a:extLst>
          </p:cNvPr>
          <p:cNvSpPr>
            <a:spLocks noGrp="1"/>
          </p:cNvSpPr>
          <p:nvPr>
            <p:ph type="body" sz="quarter" idx="21"/>
          </p:nvPr>
        </p:nvSpPr>
        <p:spPr/>
        <p:txBody>
          <a:bodyPr>
            <a:normAutofit/>
          </a:bodyPr>
          <a:lstStyle/>
          <a:p>
            <a:r>
              <a:rPr lang="es-ES" sz="2400" dirty="0"/>
              <a:t>[Insertar un organigrama de alto nivel]</a:t>
            </a:r>
          </a:p>
        </p:txBody>
      </p:sp>
      <p:sp>
        <p:nvSpPr>
          <p:cNvPr id="6" name="TextBox 5">
            <a:extLst>
              <a:ext uri="{FF2B5EF4-FFF2-40B4-BE49-F238E27FC236}">
                <a16:creationId xmlns:a16="http://schemas.microsoft.com/office/drawing/2014/main" id="{7B85A93F-3512-4D41-A006-35BBD63B2324}"/>
              </a:ext>
            </a:extLst>
          </p:cNvPr>
          <p:cNvSpPr txBox="1"/>
          <p:nvPr/>
        </p:nvSpPr>
        <p:spPr>
          <a:xfrm>
            <a:off x="8610600" y="457200"/>
            <a:ext cx="29718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
        <p:nvSpPr>
          <p:cNvPr id="7" name="Title 1">
            <a:extLst>
              <a:ext uri="{FF2B5EF4-FFF2-40B4-BE49-F238E27FC236}">
                <a16:creationId xmlns:a16="http://schemas.microsoft.com/office/drawing/2014/main" id="{C9A48132-6D6D-41F3-9E9D-67B26ED55534}"/>
              </a:ext>
            </a:extLst>
          </p:cNvPr>
          <p:cNvSpPr txBox="1">
            <a:spLocks/>
          </p:cNvSpPr>
          <p:nvPr/>
        </p:nvSpPr>
        <p:spPr>
          <a:xfrm>
            <a:off x="773511" y="1973481"/>
            <a:ext cx="10515600" cy="730430"/>
          </a:xfrm>
          <a:prstGeom prst="rect">
            <a:avLst/>
          </a:prstGeom>
        </p:spPr>
        <p:txBody>
          <a:bodyPr vert="horz" lIns="91440" tIns="45720" rIns="91440" bIns="45720" rtlCol="0" anchor="t">
            <a:norm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s-ES" sz="3200" dirty="0">
                <a:solidFill>
                  <a:schemeClr val="accent6"/>
                </a:solidFill>
              </a:rPr>
              <a:t>Organigrama</a:t>
            </a:r>
          </a:p>
        </p:txBody>
      </p:sp>
    </p:spTree>
    <p:extLst>
      <p:ext uri="{BB962C8B-B14F-4D97-AF65-F5344CB8AC3E}">
        <p14:creationId xmlns:p14="http://schemas.microsoft.com/office/powerpoint/2010/main" val="2692010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E772C0-E0EB-4598-B9ED-793246E9C35A}"/>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AB92E4DE-F177-46D3-B0FF-BA6A919F1060}"/>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13</a:t>
            </a:fld>
            <a:endParaRPr lang="en-US">
              <a:solidFill>
                <a:schemeClr val="tx2"/>
              </a:solidFill>
            </a:endParaRPr>
          </a:p>
        </p:txBody>
      </p:sp>
      <p:sp>
        <p:nvSpPr>
          <p:cNvPr id="6" name="Content Placeholder 2">
            <a:extLst>
              <a:ext uri="{FF2B5EF4-FFF2-40B4-BE49-F238E27FC236}">
                <a16:creationId xmlns:a16="http://schemas.microsoft.com/office/drawing/2014/main" id="{62FAA3A4-D832-4FDE-9844-546CD97AD428}"/>
              </a:ext>
            </a:extLst>
          </p:cNvPr>
          <p:cNvSpPr txBox="1">
            <a:spLocks/>
          </p:cNvSpPr>
          <p:nvPr/>
        </p:nvSpPr>
        <p:spPr>
          <a:xfrm>
            <a:off x="914400" y="2828427"/>
            <a:ext cx="10515600" cy="31413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solidFill>
                  <a:schemeClr val="tx2"/>
                </a:solidFill>
              </a:rPr>
              <a:t>[Insertar descripción general del plan estratégico]</a:t>
            </a:r>
          </a:p>
          <a:p>
            <a:endParaRPr lang="en-US" dirty="0"/>
          </a:p>
        </p:txBody>
      </p:sp>
      <p:sp>
        <p:nvSpPr>
          <p:cNvPr id="7" name="Title 1">
            <a:extLst>
              <a:ext uri="{FF2B5EF4-FFF2-40B4-BE49-F238E27FC236}">
                <a16:creationId xmlns:a16="http://schemas.microsoft.com/office/drawing/2014/main" id="{48613769-D4F7-45B9-B8F5-A7898A6EC66A}"/>
              </a:ext>
            </a:extLst>
          </p:cNvPr>
          <p:cNvSpPr>
            <a:spLocks noGrp="1"/>
          </p:cNvSpPr>
          <p:nvPr>
            <p:ph type="title"/>
          </p:nvPr>
        </p:nvSpPr>
        <p:spPr>
          <a:xfrm>
            <a:off x="914400" y="1883410"/>
            <a:ext cx="10515600" cy="730430"/>
          </a:xfrm>
        </p:spPr>
        <p:txBody>
          <a:bodyPr>
            <a:normAutofit/>
          </a:bodyPr>
          <a:lstStyle/>
          <a:p>
            <a:r>
              <a:rPr lang="es-ES" sz="3200" b="1" dirty="0">
                <a:solidFill>
                  <a:schemeClr val="accent6"/>
                </a:solidFill>
              </a:rPr>
              <a:t>Plan estratégico</a:t>
            </a:r>
          </a:p>
        </p:txBody>
      </p:sp>
      <p:sp>
        <p:nvSpPr>
          <p:cNvPr id="8" name="Title 5">
            <a:extLst>
              <a:ext uri="{FF2B5EF4-FFF2-40B4-BE49-F238E27FC236}">
                <a16:creationId xmlns:a16="http://schemas.microsoft.com/office/drawing/2014/main" id="{4560A1D1-615B-48F4-9EA7-A1AF888962EB}"/>
              </a:ext>
            </a:extLst>
          </p:cNvPr>
          <p:cNvSpPr txBox="1">
            <a:spLocks/>
          </p:cNvSpPr>
          <p:nvPr/>
        </p:nvSpPr>
        <p:spPr>
          <a:xfrm>
            <a:off x="914400" y="938393"/>
            <a:ext cx="6598250" cy="73043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s-ES" sz="4800" b="1" dirty="0">
                <a:solidFill>
                  <a:schemeClr val="tx2"/>
                </a:solidFill>
              </a:rPr>
              <a:t>Descripción general del centro de salud</a:t>
            </a:r>
          </a:p>
        </p:txBody>
      </p:sp>
      <p:sp>
        <p:nvSpPr>
          <p:cNvPr id="9" name="TextBox 8">
            <a:extLst>
              <a:ext uri="{FF2B5EF4-FFF2-40B4-BE49-F238E27FC236}">
                <a16:creationId xmlns:a16="http://schemas.microsoft.com/office/drawing/2014/main" id="{0E9FB573-3D28-4A14-AB4A-E3DC32F82785}"/>
              </a:ext>
            </a:extLst>
          </p:cNvPr>
          <p:cNvSpPr txBox="1"/>
          <p:nvPr/>
        </p:nvSpPr>
        <p:spPr>
          <a:xfrm>
            <a:off x="8610600" y="457200"/>
            <a:ext cx="28194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3329561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ACFC7C-892E-4073-ADAB-27A668598DE2}"/>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9131867C-9EE7-4252-ADB3-FFF8A9D2566F}"/>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14</a:t>
            </a:fld>
            <a:endParaRPr lang="en-US">
              <a:solidFill>
                <a:schemeClr val="tx2"/>
              </a:solidFill>
            </a:endParaRPr>
          </a:p>
        </p:txBody>
      </p:sp>
      <p:sp>
        <p:nvSpPr>
          <p:cNvPr id="6" name="Title 3">
            <a:extLst>
              <a:ext uri="{FF2B5EF4-FFF2-40B4-BE49-F238E27FC236}">
                <a16:creationId xmlns:a16="http://schemas.microsoft.com/office/drawing/2014/main" id="{FF2ABC66-A660-490A-A7BD-4C96092BB071}"/>
              </a:ext>
            </a:extLst>
          </p:cNvPr>
          <p:cNvSpPr>
            <a:spLocks noGrp="1"/>
          </p:cNvSpPr>
          <p:nvPr>
            <p:ph type="title"/>
          </p:nvPr>
        </p:nvSpPr>
        <p:spPr>
          <a:xfrm>
            <a:off x="914400" y="361599"/>
            <a:ext cx="11201400" cy="1475672"/>
          </a:xfrm>
        </p:spPr>
        <p:txBody>
          <a:bodyPr>
            <a:normAutofit fontScale="90000"/>
          </a:bodyPr>
          <a:lstStyle/>
          <a:p>
            <a:r>
              <a:rPr lang="es-ES" dirty="0"/>
              <a:t>Programa para los centros de salud de la Administración de Recursos y</a:t>
            </a:r>
            <a:br>
              <a:rPr lang="es-ES" dirty="0"/>
            </a:br>
            <a:r>
              <a:rPr lang="es-ES" dirty="0"/>
              <a:t> Servicios de Salud (HRSA)  </a:t>
            </a:r>
          </a:p>
        </p:txBody>
      </p:sp>
      <p:sp>
        <p:nvSpPr>
          <p:cNvPr id="7" name="Text Placeholder 8">
            <a:extLst>
              <a:ext uri="{FF2B5EF4-FFF2-40B4-BE49-F238E27FC236}">
                <a16:creationId xmlns:a16="http://schemas.microsoft.com/office/drawing/2014/main" id="{80452E77-B523-48D8-83A9-D7C477C4B315}"/>
              </a:ext>
            </a:extLst>
          </p:cNvPr>
          <p:cNvSpPr>
            <a:spLocks noGrp="1"/>
          </p:cNvSpPr>
          <p:nvPr>
            <p:ph type="body" sz="quarter" idx="21"/>
          </p:nvPr>
        </p:nvSpPr>
        <p:spPr>
          <a:xfrm>
            <a:off x="805375" y="4495800"/>
            <a:ext cx="10580289" cy="1475672"/>
          </a:xfrm>
        </p:spPr>
        <p:txBody>
          <a:bodyPr>
            <a:normAutofit fontScale="77500" lnSpcReduction="20000"/>
          </a:bodyPr>
          <a:lstStyle/>
          <a:p>
            <a:pPr marL="0" lvl="0" indent="0">
              <a:buNone/>
              <a:defRPr/>
            </a:pPr>
            <a:r>
              <a:rPr lang="es-ES" sz="2800" dirty="0"/>
              <a:t>Como condición para recibir financiamiento en virtud del Programa para los centros de salud de la Administración de Recursos y Servicios de Salud, </a:t>
            </a:r>
            <a:r>
              <a:rPr lang="es-ES" sz="2800" b="1" dirty="0"/>
              <a:t>las juntas de los centros de salud también deben cumplir con varios requisitos establecidos para ese programa que se encuentran en el Manual de cumplimiento del Programa para los centros de salud y el Protocolo de visitas al sitio operativo,</a:t>
            </a:r>
            <a:r>
              <a:rPr lang="es-ES" sz="2800" dirty="0"/>
              <a:t> que están disponibles en el sitio web de la HRSA.</a:t>
            </a:r>
          </a:p>
          <a:p>
            <a:pPr marL="0" indent="0">
              <a:buNone/>
            </a:pPr>
            <a:endParaRPr lang="en-US" sz="2800" dirty="0"/>
          </a:p>
          <a:p>
            <a:endParaRPr lang="en-US" dirty="0"/>
          </a:p>
        </p:txBody>
      </p:sp>
      <p:pic>
        <p:nvPicPr>
          <p:cNvPr id="8" name="Picture 2" descr="Health Resources &amp; Services Administration">
            <a:extLst>
              <a:ext uri="{FF2B5EF4-FFF2-40B4-BE49-F238E27FC236}">
                <a16:creationId xmlns:a16="http://schemas.microsoft.com/office/drawing/2014/main" id="{8697D962-1A05-4376-B68F-4FA0682A8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75797"/>
            <a:ext cx="22860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6B0027D-7927-42A2-A1C6-85D23EDEAC54}"/>
              </a:ext>
            </a:extLst>
          </p:cNvPr>
          <p:cNvPicPr>
            <a:picLocks noChangeAspect="1"/>
          </p:cNvPicPr>
          <p:nvPr/>
        </p:nvPicPr>
        <p:blipFill rotWithShape="1">
          <a:blip r:embed="rId4"/>
          <a:srcRect l="46875" t="18889" r="28132" b="22222"/>
          <a:stretch/>
        </p:blipFill>
        <p:spPr>
          <a:xfrm>
            <a:off x="8991600" y="1180397"/>
            <a:ext cx="1954704" cy="2590800"/>
          </a:xfrm>
          <a:prstGeom prst="rect">
            <a:avLst/>
          </a:prstGeom>
          <a:ln>
            <a:solidFill>
              <a:schemeClr val="tx1"/>
            </a:solidFill>
          </a:ln>
        </p:spPr>
      </p:pic>
      <p:pic>
        <p:nvPicPr>
          <p:cNvPr id="10" name="Picture 9">
            <a:extLst>
              <a:ext uri="{FF2B5EF4-FFF2-40B4-BE49-F238E27FC236}">
                <a16:creationId xmlns:a16="http://schemas.microsoft.com/office/drawing/2014/main" id="{9A4F67DA-8849-43AA-878A-E770858517D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1728167"/>
            <a:ext cx="2057472" cy="2350351"/>
          </a:xfrm>
          <a:prstGeom prst="rect">
            <a:avLst/>
          </a:prstGeom>
          <a:noFill/>
          <a:ln>
            <a:solidFill>
              <a:schemeClr val="tx1"/>
            </a:solidFill>
          </a:ln>
        </p:spPr>
      </p:pic>
    </p:spTree>
    <p:extLst>
      <p:ext uri="{BB962C8B-B14F-4D97-AF65-F5344CB8AC3E}">
        <p14:creationId xmlns:p14="http://schemas.microsoft.com/office/powerpoint/2010/main" val="3510087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4C25D7-BCF8-4187-9440-F0B8F5878660}"/>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C47ACFF3-4021-4721-8FDE-D28221CCA794}"/>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15</a:t>
            </a:fld>
            <a:endParaRPr lang="en-US">
              <a:solidFill>
                <a:schemeClr val="tx2"/>
              </a:solidFill>
            </a:endParaRPr>
          </a:p>
        </p:txBody>
      </p:sp>
      <p:pic>
        <p:nvPicPr>
          <p:cNvPr id="6" name="Picture 5">
            <a:extLst>
              <a:ext uri="{FF2B5EF4-FFF2-40B4-BE49-F238E27FC236}">
                <a16:creationId xmlns:a16="http://schemas.microsoft.com/office/drawing/2014/main" id="{50AC8F92-BFCB-4222-9736-15A75E111DA1}"/>
              </a:ext>
            </a:extLst>
          </p:cNvPr>
          <p:cNvPicPr>
            <a:picLocks noChangeAspect="1"/>
          </p:cNvPicPr>
          <p:nvPr/>
        </p:nvPicPr>
        <p:blipFill>
          <a:blip r:embed="rId3"/>
          <a:stretch>
            <a:fillRect/>
          </a:stretch>
        </p:blipFill>
        <p:spPr>
          <a:xfrm>
            <a:off x="9739720" y="936157"/>
            <a:ext cx="2222136" cy="2729449"/>
          </a:xfrm>
          <a:prstGeom prst="rect">
            <a:avLst/>
          </a:prstGeom>
        </p:spPr>
      </p:pic>
      <p:graphicFrame>
        <p:nvGraphicFramePr>
          <p:cNvPr id="7" name="Content Placeholder 4">
            <a:extLst>
              <a:ext uri="{FF2B5EF4-FFF2-40B4-BE49-F238E27FC236}">
                <a16:creationId xmlns:a16="http://schemas.microsoft.com/office/drawing/2014/main" id="{F4C67109-5576-4FB0-9A2A-6DE131581298}"/>
              </a:ext>
            </a:extLst>
          </p:cNvPr>
          <p:cNvGraphicFramePr>
            <a:graphicFrameLocks/>
          </p:cNvGraphicFramePr>
          <p:nvPr>
            <p:extLst>
              <p:ext uri="{D42A27DB-BD31-4B8C-83A1-F6EECF244321}">
                <p14:modId xmlns:p14="http://schemas.microsoft.com/office/powerpoint/2010/main" val="2374907727"/>
              </p:ext>
            </p:extLst>
          </p:nvPr>
        </p:nvGraphicFramePr>
        <p:xfrm>
          <a:off x="799067" y="762000"/>
          <a:ext cx="10972800" cy="4759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4724B2BA-4FB8-4A94-B6A4-D55C994C42DA}"/>
              </a:ext>
            </a:extLst>
          </p:cNvPr>
          <p:cNvPicPr/>
          <p:nvPr/>
        </p:nvPicPr>
        <p:blipFill rotWithShape="1">
          <a:blip r:embed="rId9"/>
          <a:srcRect l="16346" t="15382" r="67628" b="13976"/>
          <a:stretch/>
        </p:blipFill>
        <p:spPr bwMode="auto">
          <a:xfrm>
            <a:off x="1808914" y="2668674"/>
            <a:ext cx="1951046" cy="2350351"/>
          </a:xfrm>
          <a:prstGeom prst="rect">
            <a:avLst/>
          </a:prstGeom>
          <a:ln>
            <a:solidFill>
              <a:schemeClr val="tx1"/>
            </a:solidFill>
          </a:ln>
          <a:extLst>
            <a:ext uri="{53640926-AAD7-44D8-BBD7-CCE9431645EC}">
              <a14:shadowObscured xmlns:a14="http://schemas.microsoft.com/office/drawing/2010/main"/>
            </a:ext>
          </a:extLst>
        </p:spPr>
      </p:pic>
      <p:cxnSp>
        <p:nvCxnSpPr>
          <p:cNvPr id="9" name="Straight Arrow Connector 8">
            <a:extLst>
              <a:ext uri="{FF2B5EF4-FFF2-40B4-BE49-F238E27FC236}">
                <a16:creationId xmlns:a16="http://schemas.microsoft.com/office/drawing/2014/main" id="{3D4D7655-FDB6-4231-B834-70DE829066ED}"/>
              </a:ext>
            </a:extLst>
          </p:cNvPr>
          <p:cNvCxnSpPr/>
          <p:nvPr/>
        </p:nvCxnSpPr>
        <p:spPr>
          <a:xfrm>
            <a:off x="2784437" y="4342873"/>
            <a:ext cx="139065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06CC5EA-6120-4CC2-9666-1AC7BD154404}"/>
              </a:ext>
            </a:extLst>
          </p:cNvPr>
          <p:cNvSpPr txBox="1"/>
          <p:nvPr/>
        </p:nvSpPr>
        <p:spPr>
          <a:xfrm>
            <a:off x="821045" y="5158691"/>
            <a:ext cx="2303410" cy="338554"/>
          </a:xfrm>
          <a:prstGeom prst="rect">
            <a:avLst/>
          </a:prstGeom>
          <a:noFill/>
        </p:spPr>
        <p:txBody>
          <a:bodyPr wrap="square" rtlCol="0">
            <a:spAutoFit/>
          </a:bodyPr>
          <a:lstStyle/>
          <a:p>
            <a:r>
              <a:rPr lang="es-ES" sz="1600">
                <a:hlinkClick r:id="rId10"/>
              </a:rPr>
              <a:t>https://bphc.hrsa.gov/</a:t>
            </a:r>
          </a:p>
        </p:txBody>
      </p:sp>
      <p:pic>
        <p:nvPicPr>
          <p:cNvPr id="11" name="Picture 10">
            <a:extLst>
              <a:ext uri="{FF2B5EF4-FFF2-40B4-BE49-F238E27FC236}">
                <a16:creationId xmlns:a16="http://schemas.microsoft.com/office/drawing/2014/main" id="{ED4258E1-DF07-40D9-8FA8-E4D2BA9E808C}"/>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59903" y="2300882"/>
            <a:ext cx="2187990" cy="2456156"/>
          </a:xfrm>
          <a:prstGeom prst="rect">
            <a:avLst/>
          </a:prstGeom>
          <a:noFill/>
          <a:ln>
            <a:noFill/>
          </a:ln>
        </p:spPr>
      </p:pic>
      <p:pic>
        <p:nvPicPr>
          <p:cNvPr id="12" name="Picture 11">
            <a:extLst>
              <a:ext uri="{FF2B5EF4-FFF2-40B4-BE49-F238E27FC236}">
                <a16:creationId xmlns:a16="http://schemas.microsoft.com/office/drawing/2014/main" id="{F0AA6198-FCC5-4D93-A89C-6C58307D3B56}"/>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0144" y="1872297"/>
            <a:ext cx="2057472" cy="2350351"/>
          </a:xfrm>
          <a:prstGeom prst="rect">
            <a:avLst/>
          </a:prstGeom>
          <a:noFill/>
          <a:ln>
            <a:solidFill>
              <a:schemeClr val="tx1"/>
            </a:solidFill>
          </a:ln>
        </p:spPr>
      </p:pic>
      <p:sp>
        <p:nvSpPr>
          <p:cNvPr id="13" name="Rectangle 12">
            <a:extLst>
              <a:ext uri="{FF2B5EF4-FFF2-40B4-BE49-F238E27FC236}">
                <a16:creationId xmlns:a16="http://schemas.microsoft.com/office/drawing/2014/main" id="{D7BDA005-CA4F-49D4-AF15-23E8DD648573}"/>
              </a:ext>
            </a:extLst>
          </p:cNvPr>
          <p:cNvSpPr/>
          <p:nvPr/>
        </p:nvSpPr>
        <p:spPr>
          <a:xfrm>
            <a:off x="8915400" y="4959614"/>
            <a:ext cx="3276600" cy="1323439"/>
          </a:xfrm>
          <a:prstGeom prst="rect">
            <a:avLst/>
          </a:prstGeom>
        </p:spPr>
        <p:txBody>
          <a:bodyPr wrap="square">
            <a:spAutoFit/>
          </a:bodyPr>
          <a:lstStyle/>
          <a:p>
            <a:pPr marL="0" indent="0">
              <a:buNone/>
            </a:pPr>
            <a:r>
              <a:rPr lang="es-ES" sz="1600" b="1" dirty="0">
                <a:solidFill>
                  <a:schemeClr val="tx2"/>
                </a:solidFill>
                <a:hlinkClick r:id="rId13">
                  <a:extLst>
                    <a:ext uri="{A12FA001-AC4F-418D-AE19-62706E023703}">
                      <ahyp:hlinkClr xmlns:ahyp="http://schemas.microsoft.com/office/drawing/2018/hyperlinkcolor" val="tx"/>
                    </a:ext>
                  </a:extLst>
                </a:hlinkClick>
              </a:rPr>
              <a:t>Se puede encontrar información sobre buena gobernanza en los documentos </a:t>
            </a:r>
            <a:r>
              <a:rPr lang="es-ES" sz="1600" b="1" dirty="0" err="1">
                <a:solidFill>
                  <a:schemeClr val="tx2"/>
                </a:solidFill>
                <a:hlinkClick r:id="rId13">
                  <a:extLst>
                    <a:ext uri="{A12FA001-AC4F-418D-AE19-62706E023703}">
                      <ahyp:hlinkClr xmlns:ahyp="http://schemas.microsoft.com/office/drawing/2018/hyperlinkcolor" val="tx"/>
                    </a:ext>
                  </a:extLst>
                </a:hlinkClick>
              </a:rPr>
              <a:t>Governance</a:t>
            </a:r>
            <a:r>
              <a:rPr lang="es-ES" sz="1600" b="1" dirty="0">
                <a:solidFill>
                  <a:schemeClr val="tx2"/>
                </a:solidFill>
                <a:hlinkClick r:id="rId13">
                  <a:extLst>
                    <a:ext uri="{A12FA001-AC4F-418D-AE19-62706E023703}">
                      <ahyp:hlinkClr xmlns:ahyp="http://schemas.microsoft.com/office/drawing/2018/hyperlinkcolor" val="tx"/>
                    </a:ext>
                  </a:extLst>
                </a:hlinkClick>
              </a:rPr>
              <a:t> </a:t>
            </a:r>
            <a:r>
              <a:rPr lang="es-ES" sz="1600" b="1" dirty="0" err="1">
                <a:solidFill>
                  <a:schemeClr val="tx2"/>
                </a:solidFill>
                <a:hlinkClick r:id="rId13">
                  <a:extLst>
                    <a:ext uri="{A12FA001-AC4F-418D-AE19-62706E023703}">
                      <ahyp:hlinkClr xmlns:ahyp="http://schemas.microsoft.com/office/drawing/2018/hyperlinkcolor" val="tx"/>
                    </a:ext>
                  </a:extLst>
                </a:hlinkClick>
              </a:rPr>
              <a:t>Guide</a:t>
            </a:r>
            <a:r>
              <a:rPr lang="es-ES" sz="1600" b="1" dirty="0">
                <a:solidFill>
                  <a:schemeClr val="tx2"/>
                </a:solidFill>
                <a:hlinkClick r:id="rId13">
                  <a:extLst>
                    <a:ext uri="{A12FA001-AC4F-418D-AE19-62706E023703}">
                      <ahyp:hlinkClr xmlns:ahyp="http://schemas.microsoft.com/office/drawing/2018/hyperlinkcolor" val="tx"/>
                    </a:ext>
                  </a:extLst>
                </a:hlinkClick>
              </a:rPr>
              <a:t> </a:t>
            </a:r>
            <a:r>
              <a:rPr lang="es-ES" sz="1600" b="1" dirty="0" err="1">
                <a:solidFill>
                  <a:schemeClr val="tx2"/>
                </a:solidFill>
                <a:hlinkClick r:id="rId13">
                  <a:extLst>
                    <a:ext uri="{A12FA001-AC4F-418D-AE19-62706E023703}">
                      <ahyp:hlinkClr xmlns:ahyp="http://schemas.microsoft.com/office/drawing/2018/hyperlinkcolor" val="tx"/>
                    </a:ext>
                  </a:extLst>
                </a:hlinkClick>
              </a:rPr>
              <a:t>for</a:t>
            </a:r>
            <a:r>
              <a:rPr lang="es-ES" sz="1600" b="1" dirty="0">
                <a:solidFill>
                  <a:schemeClr val="tx2"/>
                </a:solidFill>
                <a:hlinkClick r:id="rId13">
                  <a:extLst>
                    <a:ext uri="{A12FA001-AC4F-418D-AE19-62706E023703}">
                      <ahyp:hlinkClr xmlns:ahyp="http://schemas.microsoft.com/office/drawing/2018/hyperlinkcolor" val="tx"/>
                    </a:ext>
                  </a:extLst>
                </a:hlinkClick>
              </a:rPr>
              <a:t> </a:t>
            </a:r>
            <a:r>
              <a:rPr lang="es-ES" sz="1600" b="1" dirty="0" err="1">
                <a:solidFill>
                  <a:schemeClr val="tx2"/>
                </a:solidFill>
                <a:hlinkClick r:id="rId13">
                  <a:extLst>
                    <a:ext uri="{A12FA001-AC4F-418D-AE19-62706E023703}">
                      <ahyp:hlinkClr xmlns:ahyp="http://schemas.microsoft.com/office/drawing/2018/hyperlinkcolor" val="tx"/>
                    </a:ext>
                  </a:extLst>
                </a:hlinkClick>
              </a:rPr>
              <a:t>Health</a:t>
            </a:r>
            <a:r>
              <a:rPr lang="es-ES" sz="1600" b="1" dirty="0">
                <a:solidFill>
                  <a:schemeClr val="tx2"/>
                </a:solidFill>
                <a:hlinkClick r:id="rId13">
                  <a:extLst>
                    <a:ext uri="{A12FA001-AC4F-418D-AE19-62706E023703}">
                      <ahyp:hlinkClr xmlns:ahyp="http://schemas.microsoft.com/office/drawing/2018/hyperlinkcolor" val="tx"/>
                    </a:ext>
                  </a:extLst>
                </a:hlinkClick>
              </a:rPr>
              <a:t> Center </a:t>
            </a:r>
            <a:r>
              <a:rPr lang="es-ES" sz="1600" b="1" dirty="0" err="1">
                <a:solidFill>
                  <a:schemeClr val="tx2"/>
                </a:solidFill>
                <a:hlinkClick r:id="rId13">
                  <a:extLst>
                    <a:ext uri="{A12FA001-AC4F-418D-AE19-62706E023703}">
                      <ahyp:hlinkClr xmlns:ahyp="http://schemas.microsoft.com/office/drawing/2018/hyperlinkcolor" val="tx"/>
                    </a:ext>
                  </a:extLst>
                </a:hlinkClick>
              </a:rPr>
              <a:t>Boards</a:t>
            </a:r>
            <a:r>
              <a:rPr lang="es-ES" sz="1600" b="1" dirty="0">
                <a:solidFill>
                  <a:schemeClr val="tx2"/>
                </a:solidFill>
                <a:hlinkClick r:id="rId13">
                  <a:extLst>
                    <a:ext uri="{A12FA001-AC4F-418D-AE19-62706E023703}">
                      <ahyp:hlinkClr xmlns:ahyp="http://schemas.microsoft.com/office/drawing/2018/hyperlinkcolor" val="tx"/>
                    </a:ext>
                  </a:extLst>
                </a:hlinkClick>
              </a:rPr>
              <a:t>/</a:t>
            </a:r>
            <a:r>
              <a:rPr lang="es-ES" sz="1600" b="1" i="0" u="sng" dirty="0">
                <a:solidFill>
                  <a:schemeClr val="tx2"/>
                </a:solidFill>
                <a:hlinkClick r:id="rId13">
                  <a:extLst>
                    <a:ext uri="{A12FA001-AC4F-418D-AE19-62706E023703}">
                      <ahyp:hlinkClr xmlns:ahyp="http://schemas.microsoft.com/office/drawing/2018/hyperlinkcolor" val="tx"/>
                    </a:ext>
                  </a:extLst>
                </a:hlinkClick>
              </a:rPr>
              <a:t>Guía para las juntas directivas del centro de salud</a:t>
            </a:r>
          </a:p>
        </p:txBody>
      </p:sp>
      <p:cxnSp>
        <p:nvCxnSpPr>
          <p:cNvPr id="14" name="Straight Arrow Connector 13">
            <a:extLst>
              <a:ext uri="{FF2B5EF4-FFF2-40B4-BE49-F238E27FC236}">
                <a16:creationId xmlns:a16="http://schemas.microsoft.com/office/drawing/2014/main" id="{7BF2B25B-7F3C-41C1-B88D-B629FBBD758D}"/>
              </a:ext>
            </a:extLst>
          </p:cNvPr>
          <p:cNvCxnSpPr>
            <a:cxnSpLocks/>
          </p:cNvCxnSpPr>
          <p:nvPr/>
        </p:nvCxnSpPr>
        <p:spPr>
          <a:xfrm flipH="1">
            <a:off x="8382000" y="4114273"/>
            <a:ext cx="14478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3007859-676B-4276-9FB5-ACCD329EA85F}"/>
              </a:ext>
            </a:extLst>
          </p:cNvPr>
          <p:cNvSpPr>
            <a:spLocks noGrp="1"/>
          </p:cNvSpPr>
          <p:nvPr>
            <p:ph type="title"/>
          </p:nvPr>
        </p:nvSpPr>
        <p:spPr>
          <a:xfrm>
            <a:off x="559843" y="116132"/>
            <a:ext cx="8673981" cy="962797"/>
          </a:xfrm>
        </p:spPr>
        <p:txBody>
          <a:bodyPr>
            <a:normAutofit/>
          </a:bodyPr>
          <a:lstStyle/>
          <a:p>
            <a:r>
              <a:rPr lang="es-ES" sz="4800" b="1">
                <a:solidFill>
                  <a:schemeClr val="tx2"/>
                </a:solidFill>
              </a:rPr>
              <a:t>Gobernanza del centro de salud</a:t>
            </a:r>
          </a:p>
        </p:txBody>
      </p:sp>
      <p:sp>
        <p:nvSpPr>
          <p:cNvPr id="16" name="TextBox 15">
            <a:extLst>
              <a:ext uri="{FF2B5EF4-FFF2-40B4-BE49-F238E27FC236}">
                <a16:creationId xmlns:a16="http://schemas.microsoft.com/office/drawing/2014/main" id="{EF25CE63-A5BE-4F73-B730-D04FF6ADE259}"/>
              </a:ext>
            </a:extLst>
          </p:cNvPr>
          <p:cNvSpPr txBox="1"/>
          <p:nvPr/>
        </p:nvSpPr>
        <p:spPr>
          <a:xfrm>
            <a:off x="3874509" y="5931551"/>
            <a:ext cx="4648200" cy="307777"/>
          </a:xfrm>
          <a:prstGeom prst="rect">
            <a:avLst/>
          </a:prstGeom>
          <a:noFill/>
        </p:spPr>
        <p:txBody>
          <a:bodyPr wrap="square" rtlCol="0">
            <a:spAutoFit/>
          </a:bodyPr>
          <a:lstStyle/>
          <a:p>
            <a:r>
              <a:rPr kumimoji="0" lang="es-ES" sz="1400" b="0" i="0" u="none" strike="noStrike" cap="none" normalizeH="0" baseline="0" noProof="0">
                <a:ln>
                  <a:noFill/>
                </a:ln>
                <a:solidFill>
                  <a:schemeClr val="tx2"/>
                </a:solidFill>
                <a:uLnTx/>
                <a:uFillTx/>
                <a:ea typeface="Open Sans" panose="020B0606030504020204" pitchFamily="34" charset="0"/>
                <a:cs typeface="Open Sans" panose="020B0606030504020204" pitchFamily="34" charset="0"/>
              </a:rPr>
              <a:t>© 2021 National Association of Community Health Centers </a:t>
            </a:r>
          </a:p>
        </p:txBody>
      </p:sp>
    </p:spTree>
    <p:extLst>
      <p:ext uri="{BB962C8B-B14F-4D97-AF65-F5344CB8AC3E}">
        <p14:creationId xmlns:p14="http://schemas.microsoft.com/office/powerpoint/2010/main" val="3584725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54F9AB-92B5-4E7B-B862-B6DD03185757}"/>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AA689A73-7324-4E84-B8D9-41BD5AA885CA}"/>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16</a:t>
            </a:fld>
            <a:endParaRPr lang="en-US">
              <a:solidFill>
                <a:schemeClr val="tx2"/>
              </a:solidFill>
            </a:endParaRPr>
          </a:p>
        </p:txBody>
      </p:sp>
      <p:sp>
        <p:nvSpPr>
          <p:cNvPr id="6" name="Title 3">
            <a:extLst>
              <a:ext uri="{FF2B5EF4-FFF2-40B4-BE49-F238E27FC236}">
                <a16:creationId xmlns:a16="http://schemas.microsoft.com/office/drawing/2014/main" id="{29F86EF2-ECDB-49F2-AD4B-B0C36F588930}"/>
              </a:ext>
            </a:extLst>
          </p:cNvPr>
          <p:cNvSpPr>
            <a:spLocks noGrp="1"/>
          </p:cNvSpPr>
          <p:nvPr>
            <p:ph type="title"/>
          </p:nvPr>
        </p:nvSpPr>
        <p:spPr>
          <a:xfrm>
            <a:off x="453887" y="403171"/>
            <a:ext cx="11433313" cy="601396"/>
          </a:xfrm>
        </p:spPr>
        <p:txBody>
          <a:bodyPr/>
          <a:lstStyle/>
          <a:p>
            <a:pPr algn="ctr"/>
            <a:r>
              <a:rPr lang="es-ES" dirty="0"/>
              <a:t>Funciones de la junta directiva de un centro de salud: video</a:t>
            </a:r>
          </a:p>
        </p:txBody>
      </p:sp>
      <p:pic>
        <p:nvPicPr>
          <p:cNvPr id="7" name="Picture 6" descr="A short video can be viewed on Health Center Board Roles. ">
            <a:extLst>
              <a:ext uri="{FF2B5EF4-FFF2-40B4-BE49-F238E27FC236}">
                <a16:creationId xmlns:a16="http://schemas.microsoft.com/office/drawing/2014/main" id="{7DBFB188-9286-4401-A0DE-578D110A1256}"/>
              </a:ext>
            </a:extLst>
          </p:cNvPr>
          <p:cNvPicPr/>
          <p:nvPr/>
        </p:nvPicPr>
        <p:blipFill rotWithShape="1">
          <a:blip r:embed="rId3"/>
          <a:srcRect l="5898" t="16182" r="34231" b="37551"/>
          <a:stretch/>
        </p:blipFill>
        <p:spPr bwMode="auto">
          <a:xfrm>
            <a:off x="3368040" y="1850425"/>
            <a:ext cx="5943600" cy="3157150"/>
          </a:xfrm>
          <a:prstGeom prst="rect">
            <a:avLst/>
          </a:prstGeom>
          <a:ln>
            <a:solidFill>
              <a:schemeClr val="tx1"/>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BC573A2-DB41-438C-A100-E8B9FD3D2026}"/>
              </a:ext>
            </a:extLst>
          </p:cNvPr>
          <p:cNvSpPr txBox="1"/>
          <p:nvPr/>
        </p:nvSpPr>
        <p:spPr>
          <a:xfrm>
            <a:off x="3352800" y="5209690"/>
            <a:ext cx="6100010" cy="646331"/>
          </a:xfrm>
          <a:prstGeom prst="rect">
            <a:avLst/>
          </a:prstGeom>
          <a:noFill/>
        </p:spPr>
        <p:txBody>
          <a:bodyPr wrap="square">
            <a:spAutoFit/>
          </a:bodyPr>
          <a:lstStyle/>
          <a:p>
            <a:pPr algn="ctr"/>
            <a:r>
              <a:rPr lang="es-ES">
                <a:solidFill>
                  <a:schemeClr val="tx2"/>
                </a:solidFill>
              </a:rPr>
              <a:t>Se puede acceder al video en </a:t>
            </a:r>
            <a:r>
              <a:rPr lang="es-ES">
                <a:solidFill>
                  <a:schemeClr val="tx2"/>
                </a:solidFill>
                <a:hlinkClick r:id="rId4">
                  <a:extLst>
                    <a:ext uri="{A12FA001-AC4F-418D-AE19-62706E023703}">
                      <ahyp:hlinkClr xmlns:ahyp="http://schemas.microsoft.com/office/drawing/2018/hyperlinkcolor" val="tx"/>
                    </a:ext>
                  </a:extLst>
                </a:hlinkClick>
              </a:rPr>
              <a:t>https://www.healthcenterinfo.org/details/?id=2668</a:t>
            </a:r>
            <a:r>
              <a:rPr lang="es-ES">
                <a:solidFill>
                  <a:schemeClr val="tx2"/>
                </a:solidFill>
              </a:rPr>
              <a:t> </a:t>
            </a:r>
          </a:p>
        </p:txBody>
      </p:sp>
    </p:spTree>
    <p:extLst>
      <p:ext uri="{BB962C8B-B14F-4D97-AF65-F5344CB8AC3E}">
        <p14:creationId xmlns:p14="http://schemas.microsoft.com/office/powerpoint/2010/main" val="1053518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0ABC3B-2F75-44D8-B0EC-F2AE1D3ADB2F}"/>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C8662DC2-C5A6-45CB-97DA-C084A9870378}"/>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17</a:t>
            </a:fld>
            <a:endParaRPr lang="en-US">
              <a:solidFill>
                <a:schemeClr val="tx2"/>
              </a:solidFill>
            </a:endParaRPr>
          </a:p>
        </p:txBody>
      </p:sp>
      <p:sp>
        <p:nvSpPr>
          <p:cNvPr id="6" name="Title 1">
            <a:extLst>
              <a:ext uri="{FF2B5EF4-FFF2-40B4-BE49-F238E27FC236}">
                <a16:creationId xmlns:a16="http://schemas.microsoft.com/office/drawing/2014/main" id="{040EDC75-D905-46FF-B146-1F77C77588F5}"/>
              </a:ext>
            </a:extLst>
          </p:cNvPr>
          <p:cNvSpPr>
            <a:spLocks noGrp="1"/>
          </p:cNvSpPr>
          <p:nvPr>
            <p:ph type="title"/>
          </p:nvPr>
        </p:nvSpPr>
        <p:spPr>
          <a:xfrm>
            <a:off x="609600" y="381000"/>
            <a:ext cx="10972800" cy="1475672"/>
          </a:xfrm>
        </p:spPr>
        <p:txBody>
          <a:bodyPr>
            <a:noAutofit/>
          </a:bodyPr>
          <a:lstStyle/>
          <a:p>
            <a:r>
              <a:rPr lang="es-ES"/>
              <a:t>Funciones generales de la junta directiva</a:t>
            </a:r>
            <a:r>
              <a:rPr lang="es-ES">
                <a:solidFill>
                  <a:schemeClr val="bg1"/>
                </a:solidFill>
              </a:rPr>
              <a:t>”)</a:t>
            </a:r>
          </a:p>
        </p:txBody>
      </p:sp>
      <p:graphicFrame>
        <p:nvGraphicFramePr>
          <p:cNvPr id="7" name="Diagram 6" descr="We can think about board roles in 3 main categories: Strategy, Oversight &amp; Policy, and Functioning.">
            <a:extLst>
              <a:ext uri="{FF2B5EF4-FFF2-40B4-BE49-F238E27FC236}">
                <a16:creationId xmlns:a16="http://schemas.microsoft.com/office/drawing/2014/main" id="{43570B97-25AC-4F6B-907D-F30BE56FC978}"/>
              </a:ext>
            </a:extLst>
          </p:cNvPr>
          <p:cNvGraphicFramePr/>
          <p:nvPr>
            <p:extLst>
              <p:ext uri="{D42A27DB-BD31-4B8C-83A1-F6EECF244321}">
                <p14:modId xmlns:p14="http://schemas.microsoft.com/office/powerpoint/2010/main" val="3495418117"/>
              </p:ext>
            </p:extLst>
          </p:nvPr>
        </p:nvGraphicFramePr>
        <p:xfrm>
          <a:off x="-362527" y="1600200"/>
          <a:ext cx="6121400" cy="4025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AFF459D2-6321-41E1-91DA-55D2DED8D2B2}"/>
              </a:ext>
            </a:extLst>
          </p:cNvPr>
          <p:cNvSpPr txBox="1"/>
          <p:nvPr/>
        </p:nvSpPr>
        <p:spPr>
          <a:xfrm>
            <a:off x="5410200" y="1232611"/>
            <a:ext cx="6629400" cy="6001643"/>
          </a:xfrm>
          <a:prstGeom prst="rect">
            <a:avLst/>
          </a:prstGeom>
          <a:noFill/>
        </p:spPr>
        <p:txBody>
          <a:bodyPr wrap="square" numCol="2" rtlCol="0">
            <a:spAutoFit/>
          </a:bodyPr>
          <a:lstStyle/>
          <a:p>
            <a:r>
              <a:rPr lang="es-ES" sz="2100" b="1" dirty="0">
                <a:solidFill>
                  <a:schemeClr val="tx2"/>
                </a:solidFill>
              </a:rPr>
              <a:t>Estrategia</a:t>
            </a:r>
          </a:p>
          <a:p>
            <a:pPr marL="342900" indent="-342900">
              <a:buFont typeface="Arial" panose="020B0604020202020204" pitchFamily="34" charset="0"/>
              <a:buChar char="•"/>
            </a:pPr>
            <a:r>
              <a:rPr lang="es-ES" sz="2100" dirty="0">
                <a:solidFill>
                  <a:schemeClr val="tx2"/>
                </a:solidFill>
              </a:rPr>
              <a:t>Composición estratégica de la junta directiva</a:t>
            </a:r>
          </a:p>
          <a:p>
            <a:pPr marL="342900" indent="-342900">
              <a:buFont typeface="Arial" panose="020B0604020202020204" pitchFamily="34" charset="0"/>
              <a:buChar char="•"/>
            </a:pPr>
            <a:r>
              <a:rPr lang="es-ES" sz="2100" dirty="0">
                <a:solidFill>
                  <a:schemeClr val="tx2"/>
                </a:solidFill>
              </a:rPr>
              <a:t>Planificación y pensamiento estratégicos</a:t>
            </a:r>
          </a:p>
          <a:p>
            <a:endParaRPr lang="en-US" sz="2100" dirty="0">
              <a:solidFill>
                <a:schemeClr val="tx2"/>
              </a:solidFill>
            </a:endParaRPr>
          </a:p>
          <a:p>
            <a:r>
              <a:rPr lang="es-ES" sz="2100" b="1" dirty="0">
                <a:solidFill>
                  <a:schemeClr val="tx2"/>
                </a:solidFill>
              </a:rPr>
              <a:t>Funcionamiento</a:t>
            </a:r>
          </a:p>
          <a:p>
            <a:pPr marL="285750" indent="-285750">
              <a:buFont typeface="Arial" panose="020B0604020202020204" pitchFamily="34" charset="0"/>
              <a:buChar char="•"/>
            </a:pPr>
            <a:r>
              <a:rPr lang="es-ES" dirty="0">
                <a:solidFill>
                  <a:schemeClr val="tx2"/>
                </a:solidFill>
              </a:rPr>
              <a:t>Reuniones de la junta directiva </a:t>
            </a:r>
          </a:p>
          <a:p>
            <a:pPr marL="285750" indent="-285750">
              <a:buFont typeface="Arial" panose="020B0604020202020204" pitchFamily="34" charset="0"/>
              <a:buChar char="•"/>
            </a:pPr>
            <a:r>
              <a:rPr lang="es-ES" dirty="0">
                <a:solidFill>
                  <a:schemeClr val="tx2"/>
                </a:solidFill>
              </a:rPr>
              <a:t>Comités de la junta directiva</a:t>
            </a:r>
          </a:p>
          <a:p>
            <a:pPr marL="285750" indent="-285750">
              <a:buFont typeface="Arial" panose="020B0604020202020204" pitchFamily="34" charset="0"/>
              <a:buChar char="•"/>
            </a:pPr>
            <a:r>
              <a:rPr lang="es-ES" dirty="0">
                <a:solidFill>
                  <a:schemeClr val="tx2"/>
                </a:solidFill>
              </a:rPr>
              <a:t>Cultura de la junta directiva</a:t>
            </a: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r>
              <a:rPr lang="es-ES" sz="2100" b="1" dirty="0">
                <a:solidFill>
                  <a:schemeClr val="tx2"/>
                </a:solidFill>
              </a:rPr>
              <a:t>Supervisión y política</a:t>
            </a:r>
          </a:p>
          <a:p>
            <a:pPr marL="342900" indent="-342900">
              <a:buFont typeface="Arial" panose="020B0604020202020204" pitchFamily="34" charset="0"/>
              <a:buChar char="•"/>
            </a:pPr>
            <a:r>
              <a:rPr lang="es-ES" dirty="0">
                <a:solidFill>
                  <a:schemeClr val="tx2"/>
                </a:solidFill>
              </a:rPr>
              <a:t>Aprobar políticas</a:t>
            </a:r>
          </a:p>
          <a:p>
            <a:pPr marL="342900" indent="-342900">
              <a:buFont typeface="Arial" panose="020B0604020202020204" pitchFamily="34" charset="0"/>
              <a:buChar char="•"/>
            </a:pPr>
            <a:r>
              <a:rPr lang="es-ES" dirty="0">
                <a:solidFill>
                  <a:schemeClr val="tx2"/>
                </a:solidFill>
              </a:rPr>
              <a:t>Proporcionar supervisión</a:t>
            </a:r>
          </a:p>
          <a:p>
            <a:pPr lvl="1">
              <a:buFont typeface="Courier New" panose="02070309020205020404" pitchFamily="49" charset="0"/>
              <a:buChar char="-"/>
            </a:pPr>
            <a:r>
              <a:rPr lang="es-ES" dirty="0">
                <a:solidFill>
                  <a:schemeClr val="tx2"/>
                </a:solidFill>
              </a:rPr>
              <a:t>Colaboración con el director ejecutivo (CEO) y su supervisión</a:t>
            </a:r>
          </a:p>
          <a:p>
            <a:pPr lvl="1">
              <a:buFont typeface="Courier New" panose="02070309020205020404" pitchFamily="49" charset="0"/>
              <a:buChar char="-"/>
            </a:pPr>
            <a:r>
              <a:rPr lang="es-ES" dirty="0">
                <a:solidFill>
                  <a:schemeClr val="tx2"/>
                </a:solidFill>
              </a:rPr>
              <a:t>Financiera</a:t>
            </a:r>
          </a:p>
          <a:p>
            <a:pPr lvl="1">
              <a:buFont typeface="Courier New" panose="02070309020205020404" pitchFamily="49" charset="0"/>
              <a:buChar char="-"/>
            </a:pPr>
            <a:r>
              <a:rPr lang="es-ES" dirty="0">
                <a:solidFill>
                  <a:schemeClr val="tx2"/>
                </a:solidFill>
              </a:rPr>
              <a:t>De calidad</a:t>
            </a:r>
          </a:p>
          <a:p>
            <a:pPr lvl="1">
              <a:buFont typeface="Courier New" panose="02070309020205020404" pitchFamily="49" charset="0"/>
              <a:buChar char="-"/>
            </a:pPr>
            <a:r>
              <a:rPr lang="es-ES" dirty="0">
                <a:solidFill>
                  <a:schemeClr val="tx2"/>
                </a:solidFill>
              </a:rPr>
              <a:t>De cumplimiento corporativo</a:t>
            </a:r>
          </a:p>
          <a:p>
            <a:pPr lvl="1">
              <a:buFont typeface="Courier New" panose="02070309020205020404" pitchFamily="49" charset="0"/>
              <a:buChar char="-"/>
            </a:pPr>
            <a:r>
              <a:rPr lang="es-ES" dirty="0">
                <a:solidFill>
                  <a:schemeClr val="tx2"/>
                </a:solidFill>
              </a:rPr>
              <a:t>De la gestión de riesgos</a:t>
            </a:r>
          </a:p>
          <a:p>
            <a:pPr lvl="1">
              <a:buFont typeface="Courier New" panose="02070309020205020404" pitchFamily="49" charset="0"/>
              <a:buChar char="-"/>
            </a:pPr>
            <a:r>
              <a:rPr lang="es-ES" dirty="0">
                <a:solidFill>
                  <a:schemeClr val="tx2"/>
                </a:solidFill>
              </a:rPr>
              <a:t>De cumplimiento del Programa para </a:t>
            </a:r>
            <a:br>
              <a:rPr lang="es-ES" dirty="0">
                <a:solidFill>
                  <a:schemeClr val="tx2"/>
                </a:solidFill>
              </a:rPr>
            </a:br>
            <a:r>
              <a:rPr lang="es-ES" dirty="0">
                <a:solidFill>
                  <a:schemeClr val="tx2"/>
                </a:solidFill>
              </a:rPr>
              <a:t>centros de salud</a:t>
            </a:r>
          </a:p>
          <a:p>
            <a:endParaRPr lang="en-US" sz="2000" dirty="0">
              <a:solidFill>
                <a:schemeClr val="tx2"/>
              </a:solidFill>
            </a:endParaRPr>
          </a:p>
          <a:p>
            <a:endParaRPr lang="en-US" sz="2000" dirty="0"/>
          </a:p>
        </p:txBody>
      </p:sp>
      <p:sp>
        <p:nvSpPr>
          <p:cNvPr id="9" name="TextBox 8">
            <a:extLst>
              <a:ext uri="{FF2B5EF4-FFF2-40B4-BE49-F238E27FC236}">
                <a16:creationId xmlns:a16="http://schemas.microsoft.com/office/drawing/2014/main" id="{CA7EA066-3B78-4CB7-9456-4F58DE3A5721}"/>
              </a:ext>
            </a:extLst>
          </p:cNvPr>
          <p:cNvSpPr txBox="1"/>
          <p:nvPr/>
        </p:nvSpPr>
        <p:spPr>
          <a:xfrm>
            <a:off x="6940826" y="6048573"/>
            <a:ext cx="4648200" cy="307777"/>
          </a:xfrm>
          <a:prstGeom prst="rect">
            <a:avLst/>
          </a:prstGeom>
          <a:noFill/>
        </p:spPr>
        <p:txBody>
          <a:bodyPr wrap="square" rtlCol="0">
            <a:spAutoFit/>
          </a:bodyPr>
          <a:lstStyle/>
          <a:p>
            <a:r>
              <a:rPr kumimoji="0" lang="es-ES" sz="1400" b="0" i="0" u="none" strike="noStrike" cap="none" normalizeH="0" baseline="0" noProof="0">
                <a:ln>
                  <a:noFill/>
                </a:ln>
                <a:solidFill>
                  <a:schemeClr val="tx2"/>
                </a:solidFill>
                <a:uLnTx/>
                <a:uFillTx/>
                <a:ea typeface="Open Sans" panose="020B0606030504020204" pitchFamily="34" charset="0"/>
                <a:cs typeface="Open Sans" panose="020B0606030504020204" pitchFamily="34" charset="0"/>
              </a:rPr>
              <a:t>© 2021 National Association of Community Health Centers </a:t>
            </a:r>
          </a:p>
        </p:txBody>
      </p:sp>
    </p:spTree>
    <p:extLst>
      <p:ext uri="{BB962C8B-B14F-4D97-AF65-F5344CB8AC3E}">
        <p14:creationId xmlns:p14="http://schemas.microsoft.com/office/powerpoint/2010/main" val="613474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FC2576-6D67-4E07-B378-5A5E4A5AAE7A}"/>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51A22E65-5CA7-4C4A-AE69-3B1BBAF3C8AE}"/>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18</a:t>
            </a:fld>
            <a:endParaRPr lang="en-US">
              <a:solidFill>
                <a:schemeClr val="tx2"/>
              </a:solidFill>
            </a:endParaRPr>
          </a:p>
        </p:txBody>
      </p:sp>
      <p:sp>
        <p:nvSpPr>
          <p:cNvPr id="6" name="Title 1">
            <a:extLst>
              <a:ext uri="{FF2B5EF4-FFF2-40B4-BE49-F238E27FC236}">
                <a16:creationId xmlns:a16="http://schemas.microsoft.com/office/drawing/2014/main" id="{1EA1F66F-E21A-474A-B0A5-E9AB7EAA1DD8}"/>
              </a:ext>
            </a:extLst>
          </p:cNvPr>
          <p:cNvSpPr>
            <a:spLocks noGrp="1"/>
          </p:cNvSpPr>
          <p:nvPr>
            <p:ph type="title"/>
          </p:nvPr>
        </p:nvSpPr>
        <p:spPr>
          <a:xfrm>
            <a:off x="217715" y="228600"/>
            <a:ext cx="9352878" cy="785942"/>
          </a:xfrm>
        </p:spPr>
        <p:txBody>
          <a:bodyPr>
            <a:noAutofit/>
          </a:bodyPr>
          <a:lstStyle/>
          <a:p>
            <a:r>
              <a:rPr lang="es-ES" sz="4400" b="1" dirty="0">
                <a:solidFill>
                  <a:schemeClr val="tx2"/>
                </a:solidFill>
              </a:rPr>
              <a:t>Manual de cumplimiento del Programa de centros de salud</a:t>
            </a:r>
          </a:p>
        </p:txBody>
      </p:sp>
      <p:sp>
        <p:nvSpPr>
          <p:cNvPr id="7" name="Content Placeholder 2">
            <a:extLst>
              <a:ext uri="{FF2B5EF4-FFF2-40B4-BE49-F238E27FC236}">
                <a16:creationId xmlns:a16="http://schemas.microsoft.com/office/drawing/2014/main" id="{970D3119-33A9-4025-89DB-F832CCEBC512}"/>
              </a:ext>
            </a:extLst>
          </p:cNvPr>
          <p:cNvSpPr txBox="1">
            <a:spLocks/>
          </p:cNvSpPr>
          <p:nvPr/>
        </p:nvSpPr>
        <p:spPr>
          <a:xfrm>
            <a:off x="217715" y="1416061"/>
            <a:ext cx="11593285" cy="43776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solidFill>
                  <a:schemeClr val="tx2"/>
                </a:solidFill>
              </a:rPr>
              <a:t>Autoridades y responsabilidades de la junta directiva </a:t>
            </a:r>
            <a:br>
              <a:rPr lang="es-ES" b="1" dirty="0">
                <a:solidFill>
                  <a:schemeClr val="tx2"/>
                </a:solidFill>
              </a:rPr>
            </a:br>
            <a:r>
              <a:rPr lang="es-ES" b="1" dirty="0">
                <a:solidFill>
                  <a:schemeClr val="tx2"/>
                </a:solidFill>
              </a:rPr>
              <a:t>(Capítulo 19: Autoridad de la junta directiva)</a:t>
            </a:r>
          </a:p>
          <a:p>
            <a:pPr marL="511175" lvl="1" indent="-282575">
              <a:buFont typeface="Calibri" panose="020F0502020204030204" pitchFamily="34" charset="0"/>
              <a:buChar char="‒"/>
            </a:pPr>
            <a:r>
              <a:rPr lang="es-ES" sz="2300" dirty="0">
                <a:solidFill>
                  <a:schemeClr val="tx2"/>
                </a:solidFill>
              </a:rPr>
              <a:t>Realización de reuniones mensuales con quórum.</a:t>
            </a:r>
          </a:p>
          <a:p>
            <a:pPr marL="511175" lvl="1" indent="-282575">
              <a:buFont typeface="Calibri" panose="020F0502020204030204" pitchFamily="34" charset="0"/>
              <a:buChar char="‒"/>
            </a:pPr>
            <a:r>
              <a:rPr lang="es-ES" sz="2300" dirty="0">
                <a:solidFill>
                  <a:schemeClr val="tx2"/>
                </a:solidFill>
              </a:rPr>
              <a:t>Selección, aprobación y despido (si corresponde) del CEO/ED.</a:t>
            </a:r>
          </a:p>
          <a:p>
            <a:pPr marL="511175" lvl="1" indent="-282575">
              <a:buFont typeface="Calibri" panose="020F0502020204030204" pitchFamily="34" charset="0"/>
              <a:buChar char="‒"/>
            </a:pPr>
            <a:r>
              <a:rPr lang="es-ES" sz="2300" dirty="0">
                <a:solidFill>
                  <a:schemeClr val="tx2"/>
                </a:solidFill>
              </a:rPr>
              <a:t>Aprobación del presupuesto anual y las solicitudes del centro de salud. </a:t>
            </a:r>
          </a:p>
          <a:p>
            <a:pPr marL="511175" lvl="1" indent="-282575">
              <a:buFont typeface="Calibri" panose="020F0502020204030204" pitchFamily="34" charset="0"/>
              <a:buChar char="‒"/>
            </a:pPr>
            <a:r>
              <a:rPr lang="es-ES" sz="2300" dirty="0">
                <a:solidFill>
                  <a:schemeClr val="tx2"/>
                </a:solidFill>
              </a:rPr>
              <a:t>Aprobación de los sitios, ubicaciones y horarios de atención de los centros de salud.</a:t>
            </a:r>
          </a:p>
          <a:p>
            <a:pPr marL="511175" lvl="1" indent="-282575">
              <a:buFont typeface="Calibri" panose="020F0502020204030204" pitchFamily="34" charset="0"/>
              <a:buChar char="‒"/>
            </a:pPr>
            <a:r>
              <a:rPr lang="es-ES" sz="2300" dirty="0">
                <a:solidFill>
                  <a:schemeClr val="tx2"/>
                </a:solidFill>
              </a:rPr>
              <a:t>Evaluación del desempeño del centro de salud.</a:t>
            </a:r>
          </a:p>
          <a:p>
            <a:pPr marL="511175" lvl="1" indent="-282575">
              <a:buFont typeface="Calibri" panose="020F0502020204030204" pitchFamily="34" charset="0"/>
              <a:buChar char="‒"/>
            </a:pPr>
            <a:r>
              <a:rPr lang="es-ES" sz="2300" dirty="0">
                <a:solidFill>
                  <a:schemeClr val="tx2"/>
                </a:solidFill>
              </a:rPr>
              <a:t>Establecimiento, adopción y evaluación de políticas de los centros de salud.</a:t>
            </a:r>
          </a:p>
          <a:p>
            <a:pPr marL="511175" lvl="1" indent="-282575">
              <a:buFont typeface="Calibri" panose="020F0502020204030204" pitchFamily="34" charset="0"/>
              <a:buChar char="‒"/>
            </a:pPr>
            <a:r>
              <a:rPr lang="es-ES" sz="2300" dirty="0">
                <a:solidFill>
                  <a:schemeClr val="tx2"/>
                </a:solidFill>
              </a:rPr>
              <a:t>Comprobación del cumplimiento de las leyes federales, estatales y locales por parte del centro de salud.</a:t>
            </a:r>
          </a:p>
          <a:p>
            <a:pPr marL="511175" lvl="1" indent="-282575">
              <a:buFont typeface="Calibri" panose="020F0502020204030204" pitchFamily="34" charset="0"/>
              <a:buChar char="‒"/>
            </a:pPr>
            <a:r>
              <a:rPr lang="es-ES" sz="2300" dirty="0">
                <a:solidFill>
                  <a:schemeClr val="tx2"/>
                </a:solidFill>
              </a:rPr>
              <a:t>Planificación estratégica a largo plazo al menos una vez cada tres años (incluida la gestión financiera y las necesidades de gastos de capital).</a:t>
            </a:r>
          </a:p>
        </p:txBody>
      </p:sp>
      <p:sp>
        <p:nvSpPr>
          <p:cNvPr id="8" name="Rectangle 7">
            <a:extLst>
              <a:ext uri="{FF2B5EF4-FFF2-40B4-BE49-F238E27FC236}">
                <a16:creationId xmlns:a16="http://schemas.microsoft.com/office/drawing/2014/main" id="{0074DE78-AB69-4E5D-82F8-DEF1DFF6AF0B}"/>
              </a:ext>
            </a:extLst>
          </p:cNvPr>
          <p:cNvSpPr/>
          <p:nvPr/>
        </p:nvSpPr>
        <p:spPr>
          <a:xfrm>
            <a:off x="372762" y="5585936"/>
            <a:ext cx="10868322" cy="738664"/>
          </a:xfrm>
          <a:prstGeom prst="rect">
            <a:avLst/>
          </a:prstGeom>
        </p:spPr>
        <p:txBody>
          <a:bodyPr wrap="square">
            <a:spAutoFit/>
          </a:bodyPr>
          <a:lstStyle/>
          <a:p>
            <a:r>
              <a:rPr lang="es-ES" sz="1400" i="1" dirty="0">
                <a:solidFill>
                  <a:schemeClr val="tx2"/>
                </a:solidFill>
                <a:cs typeface="Arial" panose="020B0604020202020204" pitchFamily="34" charset="0"/>
              </a:rPr>
              <a:t>Esta diapositiva es un resumen de alto nivel con fines de capacitación. Consulte el Capítulo 19 del Manual de cumplimiento del Programa para centros de salud para conocer el lenguaje exacto y obtener más información: </a:t>
            </a:r>
            <a:r>
              <a:rPr lang="es-ES" sz="1400" dirty="0">
                <a:solidFill>
                  <a:schemeClr val="tx2"/>
                </a:solidFill>
                <a:hlinkClick r:id="rId3">
                  <a:extLst>
                    <a:ext uri="{A12FA001-AC4F-418D-AE19-62706E023703}">
                      <ahyp:hlinkClr xmlns:ahyp="http://schemas.microsoft.com/office/drawing/2018/hyperlinkcolor" val="tx"/>
                    </a:ext>
                  </a:extLst>
                </a:hlinkClick>
              </a:rPr>
              <a:t>https://bphc.hrsa.gov/programrequirements/compliancemanual/chapter-19.html#titletop</a:t>
            </a:r>
            <a:r>
              <a:rPr lang="es-ES" sz="1400" dirty="0">
                <a:solidFill>
                  <a:schemeClr val="tx2"/>
                </a:solidFill>
              </a:rPr>
              <a:t>.</a:t>
            </a:r>
          </a:p>
        </p:txBody>
      </p:sp>
    </p:spTree>
    <p:extLst>
      <p:ext uri="{BB962C8B-B14F-4D97-AF65-F5344CB8AC3E}">
        <p14:creationId xmlns:p14="http://schemas.microsoft.com/office/powerpoint/2010/main" val="2221303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A606E8-01DA-4188-A077-BA9650A7BFA5}"/>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E3B4AAA5-FD31-44C4-9342-259434694108}"/>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19</a:t>
            </a:fld>
            <a:endParaRPr lang="en-US">
              <a:solidFill>
                <a:schemeClr val="tx2"/>
              </a:solidFill>
            </a:endParaRPr>
          </a:p>
        </p:txBody>
      </p:sp>
      <p:sp>
        <p:nvSpPr>
          <p:cNvPr id="6" name="Content Placeholder 2">
            <a:extLst>
              <a:ext uri="{FF2B5EF4-FFF2-40B4-BE49-F238E27FC236}">
                <a16:creationId xmlns:a16="http://schemas.microsoft.com/office/drawing/2014/main" id="{8D272099-65C4-4C4E-BB81-AE41C619995E}"/>
              </a:ext>
            </a:extLst>
          </p:cNvPr>
          <p:cNvSpPr txBox="1">
            <a:spLocks/>
          </p:cNvSpPr>
          <p:nvPr/>
        </p:nvSpPr>
        <p:spPr>
          <a:xfrm>
            <a:off x="223914" y="1329214"/>
            <a:ext cx="11750371" cy="4931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endParaRPr lang="en-US" altLang="en-US" sz="1000" dirty="0">
              <a:solidFill>
                <a:schemeClr val="tx2"/>
              </a:solidFill>
            </a:endParaRPr>
          </a:p>
          <a:p>
            <a:r>
              <a:rPr lang="es-ES" b="1" dirty="0">
                <a:solidFill>
                  <a:schemeClr val="tx2"/>
                </a:solidFill>
              </a:rPr>
              <a:t>Capítulo</a:t>
            </a:r>
            <a:r>
              <a:rPr lang="es-ES" dirty="0">
                <a:solidFill>
                  <a:schemeClr val="tx2"/>
                </a:solidFill>
              </a:rPr>
              <a:t> </a:t>
            </a:r>
            <a:r>
              <a:rPr lang="es-ES" b="1" dirty="0">
                <a:solidFill>
                  <a:schemeClr val="tx2"/>
                </a:solidFill>
              </a:rPr>
              <a:t>20: Composición de la junta directiva</a:t>
            </a:r>
          </a:p>
          <a:p>
            <a:pPr lvl="1">
              <a:buFont typeface="Arial" panose="020B0604020202020204" pitchFamily="34" charset="0"/>
              <a:buChar char="‒"/>
            </a:pPr>
            <a:r>
              <a:rPr lang="es-ES" dirty="0">
                <a:solidFill>
                  <a:schemeClr val="tx2"/>
                </a:solidFill>
              </a:rPr>
              <a:t>De 9 a 25 miembros.</a:t>
            </a:r>
          </a:p>
          <a:p>
            <a:pPr lvl="1">
              <a:buFont typeface="Arial" panose="020B0604020202020204" pitchFamily="34" charset="0"/>
              <a:buChar char="‒"/>
            </a:pPr>
            <a:r>
              <a:rPr lang="es-ES" dirty="0">
                <a:solidFill>
                  <a:schemeClr val="tx2"/>
                </a:solidFill>
              </a:rPr>
              <a:t>Al menos el 51 % son pacientes atendidos por el centro.*</a:t>
            </a:r>
          </a:p>
          <a:p>
            <a:pPr lvl="1">
              <a:buFont typeface="Arial" panose="020B0604020202020204" pitchFamily="34" charset="0"/>
              <a:buChar char="‒"/>
            </a:pPr>
            <a:r>
              <a:rPr lang="es-ES" dirty="0">
                <a:solidFill>
                  <a:schemeClr val="tx2"/>
                </a:solidFill>
              </a:rPr>
              <a:t>Los miembros que no son pacientes son representativos de la comunidad y se seleccionan para proporcionar habilidades/experiencia relevantes.*</a:t>
            </a:r>
          </a:p>
          <a:p>
            <a:pPr lvl="1">
              <a:buFont typeface="Arial" panose="020B0604020202020204" pitchFamily="34" charset="0"/>
              <a:buChar char="‒"/>
            </a:pPr>
            <a:r>
              <a:rPr lang="es-ES" dirty="0">
                <a:solidFill>
                  <a:schemeClr val="tx2"/>
                </a:solidFill>
              </a:rPr>
              <a:t>No más de la mitad de los miembros de la junta directiva que no son pacientes obtienen más del 10 % de sus ingresos anuales de la industria del cuidado de la salud.*</a:t>
            </a:r>
          </a:p>
          <a:p>
            <a:pPr lvl="1">
              <a:buFont typeface="Arial" panose="020B0604020202020204" pitchFamily="34" charset="0"/>
              <a:buChar char="‒"/>
            </a:pPr>
            <a:r>
              <a:rPr lang="es-ES" dirty="0">
                <a:solidFill>
                  <a:schemeClr val="tx2"/>
                </a:solidFill>
              </a:rPr>
              <a:t>Los empleados del centro de salud y sus familiares inmediatos no pueden desempeñarse en la junta.</a:t>
            </a:r>
          </a:p>
          <a:p>
            <a:pPr lvl="1">
              <a:buFont typeface="Arial" panose="020B0604020202020204" pitchFamily="34" charset="0"/>
              <a:buChar char="‒"/>
            </a:pPr>
            <a:r>
              <a:rPr lang="es-ES" dirty="0">
                <a:solidFill>
                  <a:schemeClr val="tx2"/>
                </a:solidFill>
              </a:rPr>
              <a:t>La junta incluye representantes de/para cada grupo demográfico específico atendido.</a:t>
            </a:r>
          </a:p>
        </p:txBody>
      </p:sp>
      <p:sp>
        <p:nvSpPr>
          <p:cNvPr id="7" name="Rectangle 6">
            <a:extLst>
              <a:ext uri="{FF2B5EF4-FFF2-40B4-BE49-F238E27FC236}">
                <a16:creationId xmlns:a16="http://schemas.microsoft.com/office/drawing/2014/main" id="{FA768ED9-6E50-4826-B7B5-DD60DBB632CF}"/>
              </a:ext>
            </a:extLst>
          </p:cNvPr>
          <p:cNvSpPr/>
          <p:nvPr/>
        </p:nvSpPr>
        <p:spPr>
          <a:xfrm>
            <a:off x="217714" y="5503317"/>
            <a:ext cx="11750371" cy="738664"/>
          </a:xfrm>
          <a:prstGeom prst="rect">
            <a:avLst/>
          </a:prstGeom>
        </p:spPr>
        <p:txBody>
          <a:bodyPr wrap="square">
            <a:spAutoFit/>
          </a:bodyPr>
          <a:lstStyle/>
          <a:p>
            <a:r>
              <a:rPr lang="es-ES" sz="1400" i="1" dirty="0">
                <a:solidFill>
                  <a:schemeClr val="tx2"/>
                </a:solidFill>
                <a:cs typeface="Arial" panose="020B0604020202020204" pitchFamily="34" charset="0"/>
              </a:rPr>
              <a:t>Esta diapositiva es un resumen de alto nivel con fines de capacitación. Consulte el Capítulo 20 del Manual de cumplimiento del Programa para centros de salud para conocer el lenguaje exacto y obtener más información</a:t>
            </a:r>
            <a:r>
              <a:rPr lang="es-ES" sz="1400" dirty="0">
                <a:solidFill>
                  <a:schemeClr val="tx2"/>
                </a:solidFill>
              </a:rPr>
              <a:t> </a:t>
            </a:r>
            <a:r>
              <a:rPr lang="es-ES" sz="1400" dirty="0">
                <a:solidFill>
                  <a:schemeClr val="tx2"/>
                </a:solidFill>
                <a:hlinkClick r:id="rId3">
                  <a:extLst>
                    <a:ext uri="{A12FA001-AC4F-418D-AE19-62706E023703}">
                      <ahyp:hlinkClr xmlns:ahyp="http://schemas.microsoft.com/office/drawing/2018/hyperlinkcolor" val="tx"/>
                    </a:ext>
                  </a:extLst>
                </a:hlinkClick>
              </a:rPr>
              <a:t>https://bphc.hrsa.gov/programrequirements/compliancemanual/chapter-20.html#titletop</a:t>
            </a:r>
            <a:r>
              <a:rPr lang="es-ES" sz="1400" dirty="0">
                <a:solidFill>
                  <a:schemeClr val="tx2"/>
                </a:solidFill>
              </a:rPr>
              <a:t>.</a:t>
            </a:r>
          </a:p>
          <a:p>
            <a:r>
              <a:rPr lang="es-ES" sz="1400" i="1" dirty="0">
                <a:solidFill>
                  <a:schemeClr val="tx2"/>
                </a:solidFill>
                <a:cs typeface="Arial" panose="020B0604020202020204" pitchFamily="34" charset="0"/>
              </a:rPr>
              <a:t>* En el Capítulo 20 encontrará detalles adicionales y precisiones requeridas.</a:t>
            </a:r>
          </a:p>
        </p:txBody>
      </p:sp>
      <p:sp>
        <p:nvSpPr>
          <p:cNvPr id="8" name="Title 1">
            <a:extLst>
              <a:ext uri="{FF2B5EF4-FFF2-40B4-BE49-F238E27FC236}">
                <a16:creationId xmlns:a16="http://schemas.microsoft.com/office/drawing/2014/main" id="{802ADB45-1E50-4808-A5A4-E30331D005F4}"/>
              </a:ext>
            </a:extLst>
          </p:cNvPr>
          <p:cNvSpPr>
            <a:spLocks noGrp="1"/>
          </p:cNvSpPr>
          <p:nvPr>
            <p:ph type="title"/>
          </p:nvPr>
        </p:nvSpPr>
        <p:spPr>
          <a:xfrm>
            <a:off x="242166" y="523965"/>
            <a:ext cx="9352878" cy="785942"/>
          </a:xfrm>
        </p:spPr>
        <p:txBody>
          <a:bodyPr>
            <a:normAutofit fontScale="90000"/>
          </a:bodyPr>
          <a:lstStyle/>
          <a:p>
            <a:r>
              <a:rPr lang="es-ES" sz="4400" b="1" dirty="0">
                <a:solidFill>
                  <a:schemeClr val="tx2"/>
                </a:solidFill>
              </a:rPr>
              <a:t>Manual de cumplimiento del Programa de centros de salud</a:t>
            </a:r>
          </a:p>
        </p:txBody>
      </p:sp>
    </p:spTree>
    <p:extLst>
      <p:ext uri="{BB962C8B-B14F-4D97-AF65-F5344CB8AC3E}">
        <p14:creationId xmlns:p14="http://schemas.microsoft.com/office/powerpoint/2010/main" val="16419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86F532-A6DD-4CB1-B58A-81FDF66AD255}"/>
              </a:ext>
            </a:extLst>
          </p:cNvPr>
          <p:cNvSpPr>
            <a:spLocks noGrp="1"/>
          </p:cNvSpPr>
          <p:nvPr>
            <p:ph type="sldNum" sz="quarter" idx="4"/>
          </p:nvPr>
        </p:nvSpPr>
        <p:spPr/>
        <p:txBody>
          <a:bodyPr/>
          <a:lstStyle/>
          <a:p>
            <a:r>
              <a:rPr lang="es-ES">
                <a:solidFill>
                  <a:schemeClr val="accent1"/>
                </a:solidFill>
              </a:rPr>
              <a:t>|</a:t>
            </a:r>
            <a:r>
              <a:rPr lang="es-ES"/>
              <a:t> </a:t>
            </a:r>
            <a:fld id="{E1AB07C4-F4AD-C942-BAEA-67B4CA5A8891}" type="slidenum">
              <a:rPr lang="en-US" smtClean="0">
                <a:solidFill>
                  <a:schemeClr val="tx2"/>
                </a:solidFill>
              </a:rPr>
              <a:pPr/>
              <a:t>2</a:t>
            </a:fld>
            <a:endParaRPr lang="en-US">
              <a:solidFill>
                <a:schemeClr val="tx2"/>
              </a:solidFill>
            </a:endParaRPr>
          </a:p>
        </p:txBody>
      </p:sp>
      <p:sp>
        <p:nvSpPr>
          <p:cNvPr id="5" name="Footer Placeholder 4">
            <a:extLst>
              <a:ext uri="{FF2B5EF4-FFF2-40B4-BE49-F238E27FC236}">
                <a16:creationId xmlns:a16="http://schemas.microsoft.com/office/drawing/2014/main" id="{D63E548B-1F18-4D1E-88A5-EBCE83BAF43A}"/>
              </a:ext>
            </a:extLst>
          </p:cNvPr>
          <p:cNvSpPr>
            <a:spLocks noGrp="1"/>
          </p:cNvSpPr>
          <p:nvPr>
            <p:ph type="ftr" sz="quarter" idx="3"/>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6" name="Title 1">
            <a:extLst>
              <a:ext uri="{FF2B5EF4-FFF2-40B4-BE49-F238E27FC236}">
                <a16:creationId xmlns:a16="http://schemas.microsoft.com/office/drawing/2014/main" id="{84BB8C27-AF46-4F16-815D-6E400EFECB5C}"/>
              </a:ext>
            </a:extLst>
          </p:cNvPr>
          <p:cNvSpPr>
            <a:spLocks noGrp="1"/>
          </p:cNvSpPr>
          <p:nvPr>
            <p:ph type="title"/>
          </p:nvPr>
        </p:nvSpPr>
        <p:spPr>
          <a:xfrm>
            <a:off x="228600" y="1371600"/>
            <a:ext cx="4724400" cy="1475672"/>
          </a:xfrm>
        </p:spPr>
        <p:txBody>
          <a:bodyPr/>
          <a:lstStyle/>
          <a:p>
            <a:r>
              <a:rPr lang="es-ES" sz="4000" dirty="0">
                <a:solidFill>
                  <a:schemeClr val="bg2"/>
                </a:solidFill>
              </a:rPr>
              <a:t>Sesión 1:</a:t>
            </a:r>
            <a:br>
              <a:rPr lang="es-ES" sz="4000" dirty="0">
                <a:solidFill>
                  <a:schemeClr val="bg2"/>
                </a:solidFill>
              </a:rPr>
            </a:br>
            <a:r>
              <a:rPr lang="es-ES" sz="4000" dirty="0">
                <a:solidFill>
                  <a:schemeClr val="bg2"/>
                </a:solidFill>
              </a:rPr>
              <a:t>Bienvenida, descripción general del centro de salud e introducción a las funciones de la </a:t>
            </a:r>
            <a:br>
              <a:rPr lang="es-ES" sz="4000" dirty="0">
                <a:solidFill>
                  <a:schemeClr val="bg2"/>
                </a:solidFill>
              </a:rPr>
            </a:br>
            <a:r>
              <a:rPr lang="es-ES" sz="4000" dirty="0">
                <a:solidFill>
                  <a:schemeClr val="bg2"/>
                </a:solidFill>
              </a:rPr>
              <a:t>junta directiva</a:t>
            </a:r>
          </a:p>
        </p:txBody>
      </p:sp>
      <p:sp>
        <p:nvSpPr>
          <p:cNvPr id="7" name="Text Placeholder 2">
            <a:extLst>
              <a:ext uri="{FF2B5EF4-FFF2-40B4-BE49-F238E27FC236}">
                <a16:creationId xmlns:a16="http://schemas.microsoft.com/office/drawing/2014/main" id="{48EAF330-C257-472B-8504-3F2D442ACD97}"/>
              </a:ext>
            </a:extLst>
          </p:cNvPr>
          <p:cNvSpPr>
            <a:spLocks noGrp="1"/>
          </p:cNvSpPr>
          <p:nvPr>
            <p:ph type="body" sz="quarter" idx="21"/>
          </p:nvPr>
        </p:nvSpPr>
        <p:spPr>
          <a:xfrm>
            <a:off x="5638800" y="966787"/>
            <a:ext cx="6405810" cy="4924426"/>
          </a:xfrm>
        </p:spPr>
        <p:txBody>
          <a:bodyPr>
            <a:normAutofit/>
          </a:bodyPr>
          <a:lstStyle/>
          <a:p>
            <a:r>
              <a:rPr lang="es-ES" sz="2400" dirty="0"/>
              <a:t>Bienvenida/conociendo a los demás</a:t>
            </a:r>
          </a:p>
          <a:p>
            <a:r>
              <a:rPr lang="es-ES" sz="2400" dirty="0"/>
              <a:t>Historia del centro de salud y el movimiento de los centros de salud</a:t>
            </a:r>
          </a:p>
          <a:p>
            <a:r>
              <a:rPr lang="es-ES" sz="2400" dirty="0"/>
              <a:t>Visión, misión y valores</a:t>
            </a:r>
          </a:p>
          <a:p>
            <a:r>
              <a:rPr lang="es-ES" sz="2400" dirty="0"/>
              <a:t>Descripción general del centro de salud e introducción al plan estratégico</a:t>
            </a:r>
          </a:p>
          <a:p>
            <a:r>
              <a:rPr lang="es-ES" sz="2400" dirty="0"/>
              <a:t>Introducción al Programa para los centros de salud de la Administración de Recursos y Servicios de Salud (HRSA) </a:t>
            </a:r>
          </a:p>
          <a:p>
            <a:r>
              <a:rPr lang="es-ES" sz="2400" dirty="0"/>
              <a:t>Introducción a las funciones de la junta directiva</a:t>
            </a:r>
          </a:p>
          <a:p>
            <a:r>
              <a:rPr lang="es-ES" sz="2400" dirty="0"/>
              <a:t>Preguntas y respuestas</a:t>
            </a:r>
          </a:p>
        </p:txBody>
      </p:sp>
    </p:spTree>
    <p:extLst>
      <p:ext uri="{BB962C8B-B14F-4D97-AF65-F5344CB8AC3E}">
        <p14:creationId xmlns:p14="http://schemas.microsoft.com/office/powerpoint/2010/main" val="1284933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B9D368-6D36-4B61-83C1-6B9D2D048EC5}"/>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9B566D02-0C38-4108-BE64-F1120AEFA75C}"/>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20</a:t>
            </a:fld>
            <a:endParaRPr lang="en-US">
              <a:solidFill>
                <a:schemeClr val="tx2"/>
              </a:solidFill>
            </a:endParaRPr>
          </a:p>
        </p:txBody>
      </p:sp>
      <p:sp>
        <p:nvSpPr>
          <p:cNvPr id="6" name="Title 3">
            <a:extLst>
              <a:ext uri="{FF2B5EF4-FFF2-40B4-BE49-F238E27FC236}">
                <a16:creationId xmlns:a16="http://schemas.microsoft.com/office/drawing/2014/main" id="{46A52B90-6E30-4F3B-99D5-D6ABF14D7006}"/>
              </a:ext>
            </a:extLst>
          </p:cNvPr>
          <p:cNvSpPr>
            <a:spLocks noGrp="1"/>
          </p:cNvSpPr>
          <p:nvPr>
            <p:ph type="title"/>
          </p:nvPr>
        </p:nvSpPr>
        <p:spPr>
          <a:xfrm>
            <a:off x="316574" y="136525"/>
            <a:ext cx="11558851" cy="1475672"/>
          </a:xfrm>
        </p:spPr>
        <p:txBody>
          <a:bodyPr/>
          <a:lstStyle/>
          <a:p>
            <a:r>
              <a:rPr lang="es-ES"/>
              <a:t>Gobernanza versus gestión: ejemplos</a:t>
            </a:r>
          </a:p>
        </p:txBody>
      </p:sp>
      <p:sp>
        <p:nvSpPr>
          <p:cNvPr id="4" name="TextBox 3">
            <a:extLst>
              <a:ext uri="{FF2B5EF4-FFF2-40B4-BE49-F238E27FC236}">
                <a16:creationId xmlns:a16="http://schemas.microsoft.com/office/drawing/2014/main" id="{A16442F0-8D32-49D1-8273-C10F4C8F2CCD}"/>
              </a:ext>
            </a:extLst>
          </p:cNvPr>
          <p:cNvSpPr txBox="1"/>
          <p:nvPr/>
        </p:nvSpPr>
        <p:spPr>
          <a:xfrm>
            <a:off x="2514601" y="5526736"/>
            <a:ext cx="7239000" cy="584775"/>
          </a:xfrm>
          <a:prstGeom prst="rect">
            <a:avLst/>
          </a:prstGeom>
          <a:noFill/>
        </p:spPr>
        <p:txBody>
          <a:bodyPr wrap="square" rtlCol="0">
            <a:spAutoFit/>
          </a:bodyPr>
          <a:lstStyle/>
          <a:p>
            <a:r>
              <a:rPr lang="es-ES" sz="1600" dirty="0">
                <a:solidFill>
                  <a:schemeClr val="tx2"/>
                </a:solidFill>
              </a:rPr>
              <a:t>Extracto del documento </a:t>
            </a:r>
            <a:r>
              <a:rPr lang="es-ES" sz="1600" dirty="0" err="1">
                <a:solidFill>
                  <a:schemeClr val="tx2"/>
                </a:solidFill>
                <a:hlinkClick r:id="rId3">
                  <a:extLst>
                    <a:ext uri="{A12FA001-AC4F-418D-AE19-62706E023703}">
                      <ahyp:hlinkClr xmlns:ahyp="http://schemas.microsoft.com/office/drawing/2018/hyperlinkcolor" val="tx"/>
                    </a:ext>
                  </a:extLst>
                </a:hlinkClick>
              </a:rPr>
              <a:t>Governance</a:t>
            </a:r>
            <a:r>
              <a:rPr lang="es-ES" sz="1600" dirty="0">
                <a:solidFill>
                  <a:schemeClr val="tx2"/>
                </a:solidFill>
                <a:hlinkClick r:id="rId3">
                  <a:extLst>
                    <a:ext uri="{A12FA001-AC4F-418D-AE19-62706E023703}">
                      <ahyp:hlinkClr xmlns:ahyp="http://schemas.microsoft.com/office/drawing/2018/hyperlinkcolor" val="tx"/>
                    </a:ext>
                  </a:extLst>
                </a:hlinkClick>
              </a:rPr>
              <a:t> </a:t>
            </a:r>
            <a:r>
              <a:rPr lang="es-ES" sz="1600" dirty="0" err="1">
                <a:solidFill>
                  <a:schemeClr val="tx2"/>
                </a:solidFill>
                <a:hlinkClick r:id="rId3">
                  <a:extLst>
                    <a:ext uri="{A12FA001-AC4F-418D-AE19-62706E023703}">
                      <ahyp:hlinkClr xmlns:ahyp="http://schemas.microsoft.com/office/drawing/2018/hyperlinkcolor" val="tx"/>
                    </a:ext>
                  </a:extLst>
                </a:hlinkClick>
              </a:rPr>
              <a:t>Guide</a:t>
            </a:r>
            <a:r>
              <a:rPr lang="es-ES" sz="1600" dirty="0">
                <a:solidFill>
                  <a:schemeClr val="tx2"/>
                </a:solidFill>
                <a:hlinkClick r:id="rId3">
                  <a:extLst>
                    <a:ext uri="{A12FA001-AC4F-418D-AE19-62706E023703}">
                      <ahyp:hlinkClr xmlns:ahyp="http://schemas.microsoft.com/office/drawing/2018/hyperlinkcolor" val="tx"/>
                    </a:ext>
                  </a:extLst>
                </a:hlinkClick>
              </a:rPr>
              <a:t> </a:t>
            </a:r>
            <a:r>
              <a:rPr lang="es-ES" sz="1600" dirty="0" err="1">
                <a:solidFill>
                  <a:schemeClr val="tx2"/>
                </a:solidFill>
                <a:hlinkClick r:id="rId3">
                  <a:extLst>
                    <a:ext uri="{A12FA001-AC4F-418D-AE19-62706E023703}">
                      <ahyp:hlinkClr xmlns:ahyp="http://schemas.microsoft.com/office/drawing/2018/hyperlinkcolor" val="tx"/>
                    </a:ext>
                  </a:extLst>
                </a:hlinkClick>
              </a:rPr>
              <a:t>for</a:t>
            </a:r>
            <a:r>
              <a:rPr lang="es-ES" sz="1600" dirty="0">
                <a:solidFill>
                  <a:schemeClr val="tx2"/>
                </a:solidFill>
                <a:hlinkClick r:id="rId3">
                  <a:extLst>
                    <a:ext uri="{A12FA001-AC4F-418D-AE19-62706E023703}">
                      <ahyp:hlinkClr xmlns:ahyp="http://schemas.microsoft.com/office/drawing/2018/hyperlinkcolor" val="tx"/>
                    </a:ext>
                  </a:extLst>
                </a:hlinkClick>
              </a:rPr>
              <a:t> </a:t>
            </a:r>
            <a:r>
              <a:rPr lang="es-ES" sz="1600" dirty="0" err="1">
                <a:solidFill>
                  <a:schemeClr val="tx2"/>
                </a:solidFill>
                <a:hlinkClick r:id="rId3">
                  <a:extLst>
                    <a:ext uri="{A12FA001-AC4F-418D-AE19-62706E023703}">
                      <ahyp:hlinkClr xmlns:ahyp="http://schemas.microsoft.com/office/drawing/2018/hyperlinkcolor" val="tx"/>
                    </a:ext>
                  </a:extLst>
                </a:hlinkClick>
              </a:rPr>
              <a:t>Health</a:t>
            </a:r>
            <a:r>
              <a:rPr lang="es-ES" sz="1600" dirty="0">
                <a:solidFill>
                  <a:schemeClr val="tx2"/>
                </a:solidFill>
                <a:hlinkClick r:id="rId3">
                  <a:extLst>
                    <a:ext uri="{A12FA001-AC4F-418D-AE19-62706E023703}">
                      <ahyp:hlinkClr xmlns:ahyp="http://schemas.microsoft.com/office/drawing/2018/hyperlinkcolor" val="tx"/>
                    </a:ext>
                  </a:extLst>
                </a:hlinkClick>
              </a:rPr>
              <a:t> Center </a:t>
            </a:r>
            <a:r>
              <a:rPr lang="es-ES" sz="1600" dirty="0" err="1">
                <a:solidFill>
                  <a:schemeClr val="tx2"/>
                </a:solidFill>
                <a:hlinkClick r:id="rId3">
                  <a:extLst>
                    <a:ext uri="{A12FA001-AC4F-418D-AE19-62706E023703}">
                      <ahyp:hlinkClr xmlns:ahyp="http://schemas.microsoft.com/office/drawing/2018/hyperlinkcolor" val="tx"/>
                    </a:ext>
                  </a:extLst>
                </a:hlinkClick>
              </a:rPr>
              <a:t>Boards</a:t>
            </a:r>
            <a:r>
              <a:rPr lang="es-ES" sz="1600" dirty="0">
                <a:solidFill>
                  <a:schemeClr val="tx2"/>
                </a:solidFill>
              </a:rPr>
              <a:t>/</a:t>
            </a:r>
          </a:p>
          <a:p>
            <a:r>
              <a:rPr lang="es-ES" sz="1600" dirty="0">
                <a:solidFill>
                  <a:schemeClr val="tx2"/>
                </a:solidFill>
                <a:latin typeface="Calibri" panose="020F0502020204030204" pitchFamily="34" charset="0"/>
                <a:ea typeface="Calibri" panose="020F0502020204030204" pitchFamily="34" charset="0"/>
                <a:cs typeface="Calibri" panose="020F0502020204030204" pitchFamily="34" charset="0"/>
              </a:rPr>
              <a:t>Guía para las juntas directivas del centro de salud</a:t>
            </a:r>
            <a:r>
              <a:rPr lang="es-ES" sz="1600" dirty="0">
                <a:solidFill>
                  <a:schemeClr val="tx2"/>
                </a:solidFill>
              </a:rPr>
              <a:t>, Capítulo 1, página 14.</a:t>
            </a:r>
          </a:p>
        </p:txBody>
      </p:sp>
      <p:graphicFrame>
        <p:nvGraphicFramePr>
          <p:cNvPr id="5" name="Table 4">
            <a:extLst>
              <a:ext uri="{FF2B5EF4-FFF2-40B4-BE49-F238E27FC236}">
                <a16:creationId xmlns:a16="http://schemas.microsoft.com/office/drawing/2014/main" id="{7E494A76-57CC-482F-A47F-2F3DBA31B8C4}"/>
              </a:ext>
            </a:extLst>
          </p:cNvPr>
          <p:cNvGraphicFramePr>
            <a:graphicFrameLocks noGrp="1"/>
          </p:cNvGraphicFramePr>
          <p:nvPr>
            <p:extLst>
              <p:ext uri="{D42A27DB-BD31-4B8C-83A1-F6EECF244321}">
                <p14:modId xmlns:p14="http://schemas.microsoft.com/office/powerpoint/2010/main" val="130505597"/>
              </p:ext>
            </p:extLst>
          </p:nvPr>
        </p:nvGraphicFramePr>
        <p:xfrm>
          <a:off x="233456" y="782587"/>
          <a:ext cx="11882343" cy="4421253"/>
        </p:xfrm>
        <a:graphic>
          <a:graphicData uri="http://schemas.openxmlformats.org/drawingml/2006/table">
            <a:tbl>
              <a:tblPr firstRow="1" bandRow="1">
                <a:tableStyleId>{5C22544A-7EE6-4342-B048-85BDC9FD1C3A}</a:tableStyleId>
              </a:tblPr>
              <a:tblGrid>
                <a:gridCol w="1913257">
                  <a:extLst>
                    <a:ext uri="{9D8B030D-6E8A-4147-A177-3AD203B41FA5}">
                      <a16:colId xmlns:a16="http://schemas.microsoft.com/office/drawing/2014/main" val="4150046102"/>
                    </a:ext>
                  </a:extLst>
                </a:gridCol>
                <a:gridCol w="4722914">
                  <a:extLst>
                    <a:ext uri="{9D8B030D-6E8A-4147-A177-3AD203B41FA5}">
                      <a16:colId xmlns:a16="http://schemas.microsoft.com/office/drawing/2014/main" val="4195728374"/>
                    </a:ext>
                  </a:extLst>
                </a:gridCol>
                <a:gridCol w="5246172">
                  <a:extLst>
                    <a:ext uri="{9D8B030D-6E8A-4147-A177-3AD203B41FA5}">
                      <a16:colId xmlns:a16="http://schemas.microsoft.com/office/drawing/2014/main" val="1393728642"/>
                    </a:ext>
                  </a:extLst>
                </a:gridCol>
              </a:tblGrid>
              <a:tr h="154771">
                <a:tc>
                  <a:txBody>
                    <a:bodyPr/>
                    <a:lstStyle/>
                    <a:p>
                      <a:endParaRPr lang="en-US" sz="2000">
                        <a:effectLst/>
                        <a:latin typeface="+mn-lt"/>
                        <a:cs typeface="Times New Roman" panose="02020603050405020304" pitchFamily="18" charset="0"/>
                      </a:endParaRPr>
                    </a:p>
                  </a:txBody>
                  <a:tcPr marL="59911" marR="59911" marT="0" marB="0"/>
                </a:tc>
                <a:tc>
                  <a:txBody>
                    <a:bodyPr/>
                    <a:lstStyle/>
                    <a:p>
                      <a:pPr marL="0" marR="0" algn="ctr">
                        <a:lnSpc>
                          <a:spcPct val="107000"/>
                        </a:lnSpc>
                        <a:spcBef>
                          <a:spcPts val="0"/>
                        </a:spcBef>
                        <a:spcAft>
                          <a:spcPts val="0"/>
                        </a:spcAft>
                      </a:pPr>
                      <a:r>
                        <a:rPr lang="es-ES" sz="2000">
                          <a:latin typeface="+mn-lt"/>
                        </a:rPr>
                        <a:t>Junta directiva: gobernanza</a:t>
                      </a:r>
                    </a:p>
                  </a:txBody>
                  <a:tcPr marL="59911" marR="59911" marT="0" marB="0"/>
                </a:tc>
                <a:tc>
                  <a:txBody>
                    <a:bodyPr/>
                    <a:lstStyle/>
                    <a:p>
                      <a:pPr marL="0" marR="0" algn="ctr">
                        <a:lnSpc>
                          <a:spcPct val="107000"/>
                        </a:lnSpc>
                        <a:spcBef>
                          <a:spcPts val="0"/>
                        </a:spcBef>
                        <a:spcAft>
                          <a:spcPts val="0"/>
                        </a:spcAft>
                      </a:pPr>
                      <a:r>
                        <a:rPr lang="es-ES" sz="2000">
                          <a:latin typeface="+mn-lt"/>
                        </a:rPr>
                        <a:t>CEO: gestión</a:t>
                      </a:r>
                    </a:p>
                  </a:txBody>
                  <a:tcPr marL="59911" marR="59911" marT="0" marB="0"/>
                </a:tc>
                <a:extLst>
                  <a:ext uri="{0D108BD9-81ED-4DB2-BD59-A6C34878D82A}">
                    <a16:rowId xmlns:a16="http://schemas.microsoft.com/office/drawing/2014/main" val="1356494554"/>
                  </a:ext>
                </a:extLst>
              </a:tr>
              <a:tr h="776628">
                <a:tc>
                  <a:txBody>
                    <a:bodyPr/>
                    <a:lstStyle/>
                    <a:p>
                      <a:pPr marL="0" marR="0">
                        <a:lnSpc>
                          <a:spcPct val="107000"/>
                        </a:lnSpc>
                        <a:spcBef>
                          <a:spcPts val="0"/>
                        </a:spcBef>
                        <a:spcAft>
                          <a:spcPts val="0"/>
                        </a:spcAft>
                      </a:pPr>
                      <a:r>
                        <a:rPr lang="es-ES" sz="1700">
                          <a:latin typeface="+mn-lt"/>
                        </a:rPr>
                        <a:t>Composición estratégica de la junta directiva</a:t>
                      </a: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dirty="0">
                          <a:latin typeface="+mn-lt"/>
                        </a:rPr>
                        <a:t>Asegura su propia composición estratégica, lo que incluye cumplir con los requisitos de composición del Programa para centros</a:t>
                      </a:r>
                      <a:br>
                        <a:rPr lang="es-ES" sz="1700" dirty="0">
                          <a:latin typeface="+mn-lt"/>
                        </a:rPr>
                      </a:br>
                      <a:r>
                        <a:rPr lang="es-ES" sz="1700" dirty="0">
                          <a:latin typeface="+mn-lt"/>
                        </a:rPr>
                        <a:t>de salud. </a:t>
                      </a: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dirty="0">
                          <a:latin typeface="+mn-lt"/>
                        </a:rPr>
                        <a:t>Apoya a la junta directiva en la garantía de </a:t>
                      </a:r>
                      <a:br>
                        <a:rPr lang="es-ES" sz="1700" dirty="0">
                          <a:latin typeface="+mn-lt"/>
                        </a:rPr>
                      </a:br>
                      <a:r>
                        <a:rPr lang="es-ES" sz="1700" dirty="0">
                          <a:latin typeface="+mn-lt"/>
                        </a:rPr>
                        <a:t>su composición estratégica, tiene voz en</a:t>
                      </a:r>
                      <a:br>
                        <a:rPr lang="es-ES" sz="1700" dirty="0">
                          <a:latin typeface="+mn-lt"/>
                        </a:rPr>
                      </a:br>
                      <a:r>
                        <a:rPr lang="es-ES" sz="1700" dirty="0">
                          <a:latin typeface="+mn-lt"/>
                        </a:rPr>
                        <a:t>el reclutamiento.</a:t>
                      </a:r>
                    </a:p>
                    <a:p>
                      <a:pPr marL="228600" marR="0">
                        <a:lnSpc>
                          <a:spcPct val="107000"/>
                        </a:lnSpc>
                        <a:spcBef>
                          <a:spcPts val="0"/>
                        </a:spcBef>
                        <a:spcAft>
                          <a:spcPts val="0"/>
                        </a:spcAft>
                        <a:tabLst>
                          <a:tab pos="457200" algn="l"/>
                        </a:tabLst>
                      </a:pPr>
                      <a:r>
                        <a:rPr lang="es-ES" sz="1700" dirty="0">
                          <a:latin typeface="+mn-lt"/>
                        </a:rPr>
                        <a:t> </a:t>
                      </a:r>
                    </a:p>
                  </a:txBody>
                  <a:tcPr marL="59911" marR="59911" marT="0" marB="0"/>
                </a:tc>
                <a:extLst>
                  <a:ext uri="{0D108BD9-81ED-4DB2-BD59-A6C34878D82A}">
                    <a16:rowId xmlns:a16="http://schemas.microsoft.com/office/drawing/2014/main" val="2735317016"/>
                  </a:ext>
                </a:extLst>
              </a:tr>
              <a:tr h="776628">
                <a:tc>
                  <a:txBody>
                    <a:bodyPr/>
                    <a:lstStyle/>
                    <a:p>
                      <a:pPr marL="0" marR="0">
                        <a:lnSpc>
                          <a:spcPct val="107000"/>
                        </a:lnSpc>
                        <a:spcBef>
                          <a:spcPts val="0"/>
                        </a:spcBef>
                        <a:spcAft>
                          <a:spcPts val="0"/>
                        </a:spcAft>
                      </a:pPr>
                      <a:r>
                        <a:rPr lang="es-ES" sz="1700">
                          <a:latin typeface="+mn-lt"/>
                        </a:rPr>
                        <a:t>Supervisión financiera</a:t>
                      </a: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a:latin typeface="+mn-lt"/>
                        </a:rPr>
                        <a:t>Aprueba el presupuesto.</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a:latin typeface="+mn-lt"/>
                        </a:rPr>
                        <a:t>Supervisa las finanzas.</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a:latin typeface="+mn-lt"/>
                        </a:rPr>
                        <a:t>Supervisa la auditoría.</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a:latin typeface="+mn-lt"/>
                        </a:rPr>
                        <a:t>Aprueba determinadas políticas.</a:t>
                      </a: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a:latin typeface="+mn-lt"/>
                        </a:rPr>
                        <a:t>Prepara y propone un presupuesto para abordar junto con el personal de finanzas clave.</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a:latin typeface="+mn-lt"/>
                        </a:rPr>
                        <a:t>Administra el centro de salud de conformidad con las políticas financieras y las pautas presupuestarias.</a:t>
                      </a:r>
                    </a:p>
                  </a:txBody>
                  <a:tcPr marL="59911" marR="59911" marT="0" marB="0"/>
                </a:tc>
                <a:extLst>
                  <a:ext uri="{0D108BD9-81ED-4DB2-BD59-A6C34878D82A}">
                    <a16:rowId xmlns:a16="http://schemas.microsoft.com/office/drawing/2014/main" val="2237495550"/>
                  </a:ext>
                </a:extLst>
              </a:tr>
              <a:tr h="933341">
                <a:tc>
                  <a:txBody>
                    <a:bodyPr/>
                    <a:lstStyle/>
                    <a:p>
                      <a:pPr marL="0" marR="0">
                        <a:lnSpc>
                          <a:spcPct val="107000"/>
                        </a:lnSpc>
                        <a:spcBef>
                          <a:spcPts val="0"/>
                        </a:spcBef>
                        <a:spcAft>
                          <a:spcPts val="0"/>
                        </a:spcAft>
                      </a:pPr>
                      <a:r>
                        <a:rPr lang="es-ES" sz="1700" dirty="0">
                          <a:latin typeface="+mn-lt"/>
                        </a:rPr>
                        <a:t>Supervisión de</a:t>
                      </a:r>
                      <a:br>
                        <a:rPr lang="es-ES" sz="1700" dirty="0">
                          <a:latin typeface="+mn-lt"/>
                        </a:rPr>
                      </a:br>
                      <a:r>
                        <a:rPr lang="es-ES" sz="1700" dirty="0">
                          <a:latin typeface="+mn-lt"/>
                        </a:rPr>
                        <a:t>la calidad  </a:t>
                      </a: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dirty="0">
                          <a:latin typeface="+mn-lt"/>
                        </a:rPr>
                        <a:t>Aprueba y revisa las políticas de aseguramiento de la calidad (QA) y mejora de la calidad (QI).</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dirty="0">
                          <a:latin typeface="+mn-lt"/>
                        </a:rPr>
                        <a:t>Garantiza el seguimiento de la calidad, las quejas de los pacientes, etc.</a:t>
                      </a: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dirty="0">
                          <a:latin typeface="+mn-lt"/>
                        </a:rPr>
                        <a:t>Garantiza que el personal gestione el programa</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dirty="0">
                          <a:latin typeface="+mn-lt"/>
                        </a:rPr>
                        <a:t>de calidad.</a:t>
                      </a:r>
                    </a:p>
                  </a:txBody>
                  <a:tcPr marL="59911" marR="59911" marT="0" marB="0"/>
                </a:tc>
                <a:extLst>
                  <a:ext uri="{0D108BD9-81ED-4DB2-BD59-A6C34878D82A}">
                    <a16:rowId xmlns:a16="http://schemas.microsoft.com/office/drawing/2014/main" val="1526717846"/>
                  </a:ext>
                </a:extLst>
              </a:tr>
              <a:tr h="619916">
                <a:tc>
                  <a:txBody>
                    <a:bodyPr/>
                    <a:lstStyle/>
                    <a:p>
                      <a:pPr marL="0" marR="0">
                        <a:lnSpc>
                          <a:spcPct val="107000"/>
                        </a:lnSpc>
                        <a:spcBef>
                          <a:spcPts val="0"/>
                        </a:spcBef>
                        <a:spcAft>
                          <a:spcPts val="0"/>
                        </a:spcAft>
                      </a:pPr>
                      <a:r>
                        <a:rPr lang="es-ES" sz="1700">
                          <a:latin typeface="+mn-lt"/>
                        </a:rPr>
                        <a:t>CEO y personal</a:t>
                      </a: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a:latin typeface="+mn-lt"/>
                        </a:rPr>
                        <a:t>Contrata y supervisa al CEO.</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a:latin typeface="+mn-lt"/>
                        </a:rPr>
                        <a:t>Establece la compensación del CEO.</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a:latin typeface="+mn-lt"/>
                        </a:rPr>
                        <a:t>Aprueba determinadas políticas de personal.</a:t>
                      </a: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dirty="0">
                          <a:latin typeface="+mn-lt"/>
                        </a:rPr>
                        <a:t>Contrata y gestiona al resto del personal.</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s-ES" sz="1700" dirty="0">
                          <a:latin typeface="+mn-lt"/>
                        </a:rPr>
                        <a:t>Prepara al personal.</a:t>
                      </a:r>
                    </a:p>
                    <a:p>
                      <a:pPr marL="228600" marR="0">
                        <a:lnSpc>
                          <a:spcPct val="107000"/>
                        </a:lnSpc>
                        <a:spcBef>
                          <a:spcPts val="0"/>
                        </a:spcBef>
                        <a:spcAft>
                          <a:spcPts val="0"/>
                        </a:spcAft>
                        <a:tabLst>
                          <a:tab pos="457200" algn="l"/>
                        </a:tabLst>
                      </a:pPr>
                      <a:r>
                        <a:rPr lang="es-ES" sz="1700" dirty="0">
                          <a:latin typeface="+mn-lt"/>
                        </a:rPr>
                        <a:t> </a:t>
                      </a:r>
                    </a:p>
                  </a:txBody>
                  <a:tcPr marL="59911" marR="59911" marT="0" marB="0"/>
                </a:tc>
                <a:extLst>
                  <a:ext uri="{0D108BD9-81ED-4DB2-BD59-A6C34878D82A}">
                    <a16:rowId xmlns:a16="http://schemas.microsoft.com/office/drawing/2014/main" val="2919002528"/>
                  </a:ext>
                </a:extLst>
              </a:tr>
            </a:tbl>
          </a:graphicData>
        </a:graphic>
      </p:graphicFrame>
    </p:spTree>
    <p:extLst>
      <p:ext uri="{BB962C8B-B14F-4D97-AF65-F5344CB8AC3E}">
        <p14:creationId xmlns:p14="http://schemas.microsoft.com/office/powerpoint/2010/main" val="4052507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972A69-C30A-4FAD-8E8B-90349A3BD5D0}"/>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156C50F4-CE9C-48DA-BD48-CEF4F7B91BAE}"/>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21</a:t>
            </a:fld>
            <a:endParaRPr lang="en-US">
              <a:solidFill>
                <a:schemeClr val="tx2"/>
              </a:solidFill>
            </a:endParaRPr>
          </a:p>
        </p:txBody>
      </p:sp>
      <p:sp>
        <p:nvSpPr>
          <p:cNvPr id="6" name="Title 1">
            <a:extLst>
              <a:ext uri="{FF2B5EF4-FFF2-40B4-BE49-F238E27FC236}">
                <a16:creationId xmlns:a16="http://schemas.microsoft.com/office/drawing/2014/main" id="{8CE26C15-130E-41E2-9963-42D2B295E05F}"/>
              </a:ext>
            </a:extLst>
          </p:cNvPr>
          <p:cNvSpPr>
            <a:spLocks noGrp="1"/>
          </p:cNvSpPr>
          <p:nvPr>
            <p:ph type="title"/>
          </p:nvPr>
        </p:nvSpPr>
        <p:spPr>
          <a:xfrm>
            <a:off x="618565" y="444778"/>
            <a:ext cx="8487220" cy="685800"/>
          </a:xfrm>
        </p:spPr>
        <p:txBody>
          <a:bodyPr>
            <a:noAutofit/>
          </a:bodyPr>
          <a:lstStyle/>
          <a:p>
            <a:r>
              <a:rPr lang="es-ES" sz="4000" b="1">
                <a:solidFill>
                  <a:schemeClr val="tx2"/>
                </a:solidFill>
              </a:rPr>
              <a:t>Miembro individual de la junta directiva: obligaciones legales</a:t>
            </a:r>
          </a:p>
        </p:txBody>
      </p:sp>
      <p:sp>
        <p:nvSpPr>
          <p:cNvPr id="7" name="Content Placeholder 2">
            <a:extLst>
              <a:ext uri="{FF2B5EF4-FFF2-40B4-BE49-F238E27FC236}">
                <a16:creationId xmlns:a16="http://schemas.microsoft.com/office/drawing/2014/main" id="{8422320F-5901-49CC-9550-DAED1C903011}"/>
              </a:ext>
            </a:extLst>
          </p:cNvPr>
          <p:cNvSpPr txBox="1">
            <a:spLocks/>
          </p:cNvSpPr>
          <p:nvPr/>
        </p:nvSpPr>
        <p:spPr>
          <a:xfrm>
            <a:off x="618565" y="1676400"/>
            <a:ext cx="11028714" cy="4800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tx2"/>
                </a:solidFill>
              </a:rPr>
              <a:t>Obligación de</a:t>
            </a:r>
            <a:r>
              <a:rPr lang="es-ES"/>
              <a:t> </a:t>
            </a:r>
            <a:r>
              <a:rPr lang="es-ES">
                <a:solidFill>
                  <a:schemeClr val="accent6"/>
                </a:solidFill>
              </a:rPr>
              <a:t>atención</a:t>
            </a:r>
          </a:p>
          <a:p>
            <a:pPr lvl="1">
              <a:buFont typeface="Wingdings" panose="05000000000000000000" pitchFamily="2" charset="2"/>
              <a:buChar char="§"/>
            </a:pPr>
            <a:r>
              <a:rPr lang="es-ES">
                <a:solidFill>
                  <a:schemeClr val="tx2"/>
                </a:solidFill>
              </a:rPr>
              <a:t>Actuar de buena fe con el grado de diligencia, atención y habilidad que las personas prudentes usarían en circunstancias similares.</a:t>
            </a:r>
          </a:p>
          <a:p>
            <a:endParaRPr lang="en-US" sz="1000" dirty="0">
              <a:solidFill>
                <a:schemeClr val="tx2"/>
              </a:solidFill>
            </a:endParaRPr>
          </a:p>
          <a:p>
            <a:r>
              <a:rPr lang="es-ES">
                <a:solidFill>
                  <a:schemeClr val="tx2"/>
                </a:solidFill>
              </a:rPr>
              <a:t>Obligación de</a:t>
            </a:r>
            <a:r>
              <a:rPr lang="es-ES"/>
              <a:t> </a:t>
            </a:r>
            <a:r>
              <a:rPr lang="es-ES">
                <a:solidFill>
                  <a:schemeClr val="accent6"/>
                </a:solidFill>
              </a:rPr>
              <a:t>lealtad</a:t>
            </a:r>
          </a:p>
          <a:p>
            <a:pPr lvl="1">
              <a:buFont typeface="Wingdings" panose="05000000000000000000" pitchFamily="2" charset="2"/>
              <a:buChar char="§"/>
            </a:pPr>
            <a:r>
              <a:rPr lang="es-ES">
                <a:solidFill>
                  <a:schemeClr val="tx2"/>
                </a:solidFill>
              </a:rPr>
              <a:t>Actuar en el mejor interés de la sociedad y evitar incluso la apariencia de un conflicto de intereses.</a:t>
            </a:r>
          </a:p>
          <a:p>
            <a:pPr marL="457200" lvl="1" indent="0">
              <a:buFont typeface="Arial" panose="020B0604020202020204" pitchFamily="34" charset="0"/>
              <a:buNone/>
            </a:pPr>
            <a:endParaRPr lang="en-US" sz="1000" dirty="0">
              <a:solidFill>
                <a:schemeClr val="tx2"/>
              </a:solidFill>
            </a:endParaRPr>
          </a:p>
          <a:p>
            <a:r>
              <a:rPr lang="es-ES">
                <a:solidFill>
                  <a:schemeClr val="tx2"/>
                </a:solidFill>
              </a:rPr>
              <a:t>Obligación de</a:t>
            </a:r>
            <a:r>
              <a:rPr lang="es-ES"/>
              <a:t> </a:t>
            </a:r>
            <a:r>
              <a:rPr lang="es-ES">
                <a:solidFill>
                  <a:schemeClr val="accent6"/>
                </a:solidFill>
              </a:rPr>
              <a:t>obediencia</a:t>
            </a:r>
          </a:p>
          <a:p>
            <a:pPr lvl="1">
              <a:buFont typeface="Wingdings" panose="05000000000000000000" pitchFamily="2" charset="2"/>
              <a:buChar char="§"/>
            </a:pPr>
            <a:r>
              <a:rPr lang="es-ES">
                <a:solidFill>
                  <a:schemeClr val="tx2"/>
                </a:solidFill>
              </a:rPr>
              <a:t>Asegurarse de que la sociedad utilice sus recursos para promover su propósito y metas, y que cumpla con todas las leyes aplicables.</a:t>
            </a:r>
          </a:p>
          <a:p>
            <a:endParaRPr lang="en-US" sz="1000" dirty="0"/>
          </a:p>
        </p:txBody>
      </p:sp>
    </p:spTree>
    <p:extLst>
      <p:ext uri="{BB962C8B-B14F-4D97-AF65-F5344CB8AC3E}">
        <p14:creationId xmlns:p14="http://schemas.microsoft.com/office/powerpoint/2010/main" val="3474517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3EDD08-3F96-4676-80C2-8D3BEECBC098}"/>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FBFF809E-67DF-4F9A-8206-7F7896D31A09}"/>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22</a:t>
            </a:fld>
            <a:endParaRPr lang="en-US">
              <a:solidFill>
                <a:schemeClr val="tx2"/>
              </a:solidFill>
            </a:endParaRPr>
          </a:p>
        </p:txBody>
      </p:sp>
      <p:sp>
        <p:nvSpPr>
          <p:cNvPr id="4" name="Title 3">
            <a:extLst>
              <a:ext uri="{FF2B5EF4-FFF2-40B4-BE49-F238E27FC236}">
                <a16:creationId xmlns:a16="http://schemas.microsoft.com/office/drawing/2014/main" id="{94C8F901-546D-45E2-BC0E-D378B4B8A7C6}"/>
              </a:ext>
            </a:extLst>
          </p:cNvPr>
          <p:cNvSpPr>
            <a:spLocks noGrp="1"/>
          </p:cNvSpPr>
          <p:nvPr>
            <p:ph type="title"/>
          </p:nvPr>
        </p:nvSpPr>
        <p:spPr>
          <a:xfrm>
            <a:off x="773510" y="624979"/>
            <a:ext cx="7379889" cy="1475672"/>
          </a:xfrm>
        </p:spPr>
        <p:txBody>
          <a:bodyPr/>
          <a:lstStyle/>
          <a:p>
            <a:r>
              <a:rPr lang="es-ES" dirty="0"/>
              <a:t>Descripción/acuerdo de la función de la junta directiva </a:t>
            </a:r>
          </a:p>
        </p:txBody>
      </p:sp>
      <p:sp>
        <p:nvSpPr>
          <p:cNvPr id="5" name="Text Placeholder 4">
            <a:extLst>
              <a:ext uri="{FF2B5EF4-FFF2-40B4-BE49-F238E27FC236}">
                <a16:creationId xmlns:a16="http://schemas.microsoft.com/office/drawing/2014/main" id="{3F4586DE-95CA-4B06-9EE0-9951146B8652}"/>
              </a:ext>
            </a:extLst>
          </p:cNvPr>
          <p:cNvSpPr>
            <a:spLocks noGrp="1"/>
          </p:cNvSpPr>
          <p:nvPr>
            <p:ph type="body" sz="quarter" idx="21"/>
          </p:nvPr>
        </p:nvSpPr>
        <p:spPr/>
        <p:txBody>
          <a:bodyPr>
            <a:normAutofit/>
          </a:bodyPr>
          <a:lstStyle/>
          <a:p>
            <a:r>
              <a:rPr lang="es-ES" sz="2400"/>
              <a:t>[Insertar cualquier acuerdo de la junta directiva que su centro pueda tener]</a:t>
            </a:r>
          </a:p>
        </p:txBody>
      </p:sp>
      <p:sp>
        <p:nvSpPr>
          <p:cNvPr id="6" name="TextBox 5">
            <a:extLst>
              <a:ext uri="{FF2B5EF4-FFF2-40B4-BE49-F238E27FC236}">
                <a16:creationId xmlns:a16="http://schemas.microsoft.com/office/drawing/2014/main" id="{53609B39-A8F2-411E-9B35-D695F5C5A3BF}"/>
              </a:ext>
            </a:extLst>
          </p:cNvPr>
          <p:cNvSpPr txBox="1"/>
          <p:nvPr/>
        </p:nvSpPr>
        <p:spPr>
          <a:xfrm>
            <a:off x="8610600" y="457200"/>
            <a:ext cx="28956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849919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DA8ECC-51BE-4227-B313-DFDE059F78B0}"/>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6C948E23-00DC-4ABE-829F-5111A5921C12}"/>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23</a:t>
            </a:fld>
            <a:endParaRPr lang="en-US">
              <a:solidFill>
                <a:schemeClr val="tx2"/>
              </a:solidFill>
            </a:endParaRPr>
          </a:p>
        </p:txBody>
      </p:sp>
      <p:sp>
        <p:nvSpPr>
          <p:cNvPr id="4" name="Title 3">
            <a:extLst>
              <a:ext uri="{FF2B5EF4-FFF2-40B4-BE49-F238E27FC236}">
                <a16:creationId xmlns:a16="http://schemas.microsoft.com/office/drawing/2014/main" id="{EC442EC6-B786-4981-93B8-495DF3C1436A}"/>
              </a:ext>
            </a:extLst>
          </p:cNvPr>
          <p:cNvSpPr>
            <a:spLocks noGrp="1"/>
          </p:cNvSpPr>
          <p:nvPr>
            <p:ph type="title"/>
          </p:nvPr>
        </p:nvSpPr>
        <p:spPr>
          <a:xfrm>
            <a:off x="725472" y="365695"/>
            <a:ext cx="7885128" cy="1475672"/>
          </a:xfrm>
        </p:spPr>
        <p:txBody>
          <a:bodyPr/>
          <a:lstStyle/>
          <a:p>
            <a:r>
              <a:rPr lang="es-ES" dirty="0"/>
              <a:t>¿Qué esperar en las reuniones de la junta directiva?</a:t>
            </a:r>
          </a:p>
        </p:txBody>
      </p:sp>
      <p:sp>
        <p:nvSpPr>
          <p:cNvPr id="5" name="Text Placeholder 4">
            <a:extLst>
              <a:ext uri="{FF2B5EF4-FFF2-40B4-BE49-F238E27FC236}">
                <a16:creationId xmlns:a16="http://schemas.microsoft.com/office/drawing/2014/main" id="{E6EAF7CA-41E8-410E-BA34-CC2103BCD369}"/>
              </a:ext>
            </a:extLst>
          </p:cNvPr>
          <p:cNvSpPr>
            <a:spLocks noGrp="1"/>
          </p:cNvSpPr>
          <p:nvPr>
            <p:ph type="body" sz="quarter" idx="21"/>
          </p:nvPr>
        </p:nvSpPr>
        <p:spPr>
          <a:xfrm>
            <a:off x="805855" y="1589778"/>
            <a:ext cx="10580289" cy="4816474"/>
          </a:xfrm>
        </p:spPr>
        <p:txBody>
          <a:bodyPr>
            <a:normAutofit/>
          </a:bodyPr>
          <a:lstStyle/>
          <a:p>
            <a:r>
              <a:rPr lang="es-ES" sz="2400" dirty="0"/>
              <a:t>Las reuniones de la junta directiva son [insertar el formato actual, por ejemplo, virtuales, en persona, híbridas] y duran aproximadamente ____ horas.</a:t>
            </a:r>
          </a:p>
          <a:p>
            <a:r>
              <a:rPr lang="es-ES" sz="2400" dirty="0"/>
              <a:t>El quórum es importante, su participación es fundamental.</a:t>
            </a:r>
          </a:p>
          <a:p>
            <a:r>
              <a:rPr lang="es-ES" sz="2400" dirty="0"/>
              <a:t>El paquete de la junta directiva está disponible [insertar dónde, con qué antelación a las reuniones] y normalmente incluye [insertar la descripción].</a:t>
            </a:r>
          </a:p>
          <a:p>
            <a:r>
              <a:rPr lang="es-ES" sz="2400" dirty="0"/>
              <a:t>Las agendas incluyen:</a:t>
            </a:r>
          </a:p>
          <a:p>
            <a:pPr lvl="1">
              <a:buClr>
                <a:schemeClr val="accent6"/>
              </a:buClr>
              <a:buFont typeface="Courier New" panose="02070309020205020404" pitchFamily="49" charset="0"/>
              <a:buChar char="-"/>
            </a:pPr>
            <a:r>
              <a:rPr lang="es-ES" dirty="0">
                <a:solidFill>
                  <a:schemeClr val="tx2"/>
                </a:solidFill>
              </a:rPr>
              <a:t>Momento de debate sobre la misión o discusión informal</a:t>
            </a:r>
          </a:p>
          <a:p>
            <a:pPr lvl="1">
              <a:buClr>
                <a:schemeClr val="accent6"/>
              </a:buClr>
              <a:buFont typeface="Courier New" panose="02070309020205020404" pitchFamily="49" charset="0"/>
              <a:buChar char="-"/>
            </a:pPr>
            <a:r>
              <a:rPr lang="es-ES" dirty="0">
                <a:solidFill>
                  <a:schemeClr val="tx2"/>
                </a:solidFill>
              </a:rPr>
              <a:t>Agenda de consentimiento</a:t>
            </a:r>
          </a:p>
          <a:p>
            <a:pPr lvl="1">
              <a:buClr>
                <a:schemeClr val="accent6"/>
              </a:buClr>
              <a:buFont typeface="Courier New" panose="02070309020205020404" pitchFamily="49" charset="0"/>
              <a:buChar char="-"/>
            </a:pPr>
            <a:r>
              <a:rPr lang="es-ES" dirty="0">
                <a:solidFill>
                  <a:schemeClr val="tx2"/>
                </a:solidFill>
              </a:rPr>
              <a:t>Informes diversos</a:t>
            </a:r>
          </a:p>
          <a:p>
            <a:pPr lvl="1">
              <a:buClr>
                <a:schemeClr val="accent6"/>
              </a:buClr>
              <a:buFont typeface="Courier New" panose="02070309020205020404" pitchFamily="49" charset="0"/>
              <a:buChar char="-"/>
            </a:pPr>
            <a:r>
              <a:rPr lang="es-ES" dirty="0">
                <a:solidFill>
                  <a:schemeClr val="tx2"/>
                </a:solidFill>
              </a:rPr>
              <a:t>Educación de la junta directiva</a:t>
            </a:r>
          </a:p>
          <a:p>
            <a:pPr lvl="1">
              <a:buClr>
                <a:schemeClr val="accent6"/>
              </a:buClr>
              <a:buFont typeface="Courier New" panose="02070309020205020404" pitchFamily="49" charset="0"/>
              <a:buChar char="-"/>
            </a:pPr>
            <a:r>
              <a:rPr lang="es-ES" dirty="0">
                <a:solidFill>
                  <a:schemeClr val="tx2"/>
                </a:solidFill>
              </a:rPr>
              <a:t>Discusión estratégica</a:t>
            </a:r>
          </a:p>
          <a:p>
            <a:pPr lvl="1">
              <a:buClr>
                <a:schemeClr val="accent6"/>
              </a:buClr>
              <a:buFont typeface="Courier New" panose="02070309020205020404" pitchFamily="49" charset="0"/>
              <a:buChar char="-"/>
            </a:pPr>
            <a:r>
              <a:rPr lang="es-ES" dirty="0">
                <a:solidFill>
                  <a:schemeClr val="tx2"/>
                </a:solidFill>
              </a:rPr>
              <a:t>Sesión ejecutiva</a:t>
            </a:r>
          </a:p>
          <a:p>
            <a:pPr lvl="1"/>
            <a:endParaRPr lang="en-US" dirty="0"/>
          </a:p>
        </p:txBody>
      </p:sp>
      <p:sp>
        <p:nvSpPr>
          <p:cNvPr id="6" name="TextBox 5">
            <a:extLst>
              <a:ext uri="{FF2B5EF4-FFF2-40B4-BE49-F238E27FC236}">
                <a16:creationId xmlns:a16="http://schemas.microsoft.com/office/drawing/2014/main" id="{97F1E869-42DF-491E-872B-779F1FCEBC8C}"/>
              </a:ext>
            </a:extLst>
          </p:cNvPr>
          <p:cNvSpPr txBox="1"/>
          <p:nvPr/>
        </p:nvSpPr>
        <p:spPr>
          <a:xfrm>
            <a:off x="8610600" y="457200"/>
            <a:ext cx="29718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570492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C94D96-8223-463F-9E8E-97854A11155E}"/>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C06B1FAD-9D1C-4918-9497-C663E6B52C95}"/>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24</a:t>
            </a:fld>
            <a:endParaRPr lang="en-US">
              <a:solidFill>
                <a:schemeClr val="tx2"/>
              </a:solidFill>
            </a:endParaRPr>
          </a:p>
        </p:txBody>
      </p:sp>
      <p:sp>
        <p:nvSpPr>
          <p:cNvPr id="6" name="Title 3">
            <a:extLst>
              <a:ext uri="{FF2B5EF4-FFF2-40B4-BE49-F238E27FC236}">
                <a16:creationId xmlns:a16="http://schemas.microsoft.com/office/drawing/2014/main" id="{83DE3FB7-18FC-4A64-A881-CDF058A66E54}"/>
              </a:ext>
            </a:extLst>
          </p:cNvPr>
          <p:cNvSpPr>
            <a:spLocks noGrp="1"/>
          </p:cNvSpPr>
          <p:nvPr>
            <p:ph type="title"/>
          </p:nvPr>
        </p:nvSpPr>
        <p:spPr>
          <a:xfrm>
            <a:off x="773511" y="624979"/>
            <a:ext cx="6598250" cy="1475672"/>
          </a:xfrm>
        </p:spPr>
        <p:txBody>
          <a:bodyPr/>
          <a:lstStyle/>
          <a:p>
            <a:r>
              <a:rPr lang="es-ES"/>
              <a:t>Fechas de reunión</a:t>
            </a:r>
          </a:p>
        </p:txBody>
      </p:sp>
      <p:sp>
        <p:nvSpPr>
          <p:cNvPr id="7" name="Text Placeholder 4">
            <a:extLst>
              <a:ext uri="{FF2B5EF4-FFF2-40B4-BE49-F238E27FC236}">
                <a16:creationId xmlns:a16="http://schemas.microsoft.com/office/drawing/2014/main" id="{0B4C546C-77D1-4682-B4F6-5A9EB1FDCB83}"/>
              </a:ext>
            </a:extLst>
          </p:cNvPr>
          <p:cNvSpPr>
            <a:spLocks noGrp="1"/>
          </p:cNvSpPr>
          <p:nvPr>
            <p:ph type="body" sz="quarter" idx="21"/>
          </p:nvPr>
        </p:nvSpPr>
        <p:spPr>
          <a:xfrm>
            <a:off x="770463" y="1955763"/>
            <a:ext cx="10580289" cy="2946474"/>
          </a:xfrm>
        </p:spPr>
        <p:txBody>
          <a:bodyPr>
            <a:normAutofit/>
          </a:bodyPr>
          <a:lstStyle/>
          <a:p>
            <a:r>
              <a:rPr lang="es-ES" sz="2800">
                <a:ea typeface="+mn-ea"/>
                <a:cs typeface="+mn-cs"/>
              </a:rPr>
              <a:t>Fechas de reunión de la junta directiva:</a:t>
            </a:r>
          </a:p>
          <a:p>
            <a:pPr lvl="1">
              <a:buClr>
                <a:schemeClr val="accent6"/>
              </a:buClr>
              <a:buFont typeface="Courier New" panose="02070309020205020404" pitchFamily="49" charset="0"/>
              <a:buChar char="-"/>
            </a:pPr>
            <a:r>
              <a:rPr lang="es-ES" sz="2800">
                <a:solidFill>
                  <a:schemeClr val="tx2"/>
                </a:solidFill>
              </a:rPr>
              <a:t>[Insertar fechas]</a:t>
            </a:r>
          </a:p>
          <a:p>
            <a:endParaRPr lang="en-US" sz="2800" dirty="0">
              <a:ea typeface="+mn-ea"/>
              <a:cs typeface="+mn-cs"/>
            </a:endParaRPr>
          </a:p>
          <a:p>
            <a:endParaRPr lang="en-US" sz="2800" dirty="0">
              <a:ea typeface="+mn-ea"/>
              <a:cs typeface="+mn-cs"/>
            </a:endParaRPr>
          </a:p>
          <a:p>
            <a:r>
              <a:rPr lang="es-ES" sz="2800">
                <a:ea typeface="+mn-ea"/>
                <a:cs typeface="+mn-cs"/>
              </a:rPr>
              <a:t>Fechas de las reuniones de comités:</a:t>
            </a:r>
          </a:p>
          <a:p>
            <a:pPr lvl="1">
              <a:buClr>
                <a:schemeClr val="accent6"/>
              </a:buClr>
              <a:buFont typeface="Courier New" panose="02070309020205020404" pitchFamily="49" charset="0"/>
              <a:buChar char="-"/>
            </a:pPr>
            <a:r>
              <a:rPr lang="es-ES" sz="2800">
                <a:solidFill>
                  <a:schemeClr val="tx2"/>
                </a:solidFill>
              </a:rPr>
              <a:t>[Insertar fechas]</a:t>
            </a:r>
          </a:p>
          <a:p>
            <a:pPr lvl="1"/>
            <a:endParaRPr lang="en-US" sz="3200" dirty="0">
              <a:ea typeface="+mn-ea"/>
              <a:cs typeface="+mn-cs"/>
            </a:endParaRPr>
          </a:p>
          <a:p>
            <a:endParaRPr lang="en-US" sz="2800" dirty="0">
              <a:ea typeface="+mn-ea"/>
              <a:cs typeface="+mn-cs"/>
            </a:endParaRPr>
          </a:p>
        </p:txBody>
      </p:sp>
      <p:sp>
        <p:nvSpPr>
          <p:cNvPr id="8" name="TextBox 7">
            <a:extLst>
              <a:ext uri="{FF2B5EF4-FFF2-40B4-BE49-F238E27FC236}">
                <a16:creationId xmlns:a16="http://schemas.microsoft.com/office/drawing/2014/main" id="{C00EFFC0-55BA-435A-BB83-AD7FA1E7901D}"/>
              </a:ext>
            </a:extLst>
          </p:cNvPr>
          <p:cNvSpPr txBox="1"/>
          <p:nvPr/>
        </p:nvSpPr>
        <p:spPr>
          <a:xfrm>
            <a:off x="8610599" y="457200"/>
            <a:ext cx="2807889"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19802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E2B930-4418-4971-9FDF-C052AC0B0B6D}"/>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EAD595DA-52E8-4C25-9E97-9055FEC33DB0}"/>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25</a:t>
            </a:fld>
            <a:endParaRPr lang="en-US">
              <a:solidFill>
                <a:schemeClr val="tx2"/>
              </a:solidFill>
            </a:endParaRPr>
          </a:p>
        </p:txBody>
      </p:sp>
      <p:sp>
        <p:nvSpPr>
          <p:cNvPr id="6" name="Title 3">
            <a:extLst>
              <a:ext uri="{FF2B5EF4-FFF2-40B4-BE49-F238E27FC236}">
                <a16:creationId xmlns:a16="http://schemas.microsoft.com/office/drawing/2014/main" id="{5DD4ED3D-E237-4FEB-9EEA-E335DDF99C3C}"/>
              </a:ext>
            </a:extLst>
          </p:cNvPr>
          <p:cNvSpPr>
            <a:spLocks noGrp="1"/>
          </p:cNvSpPr>
          <p:nvPr>
            <p:ph type="title"/>
          </p:nvPr>
        </p:nvSpPr>
        <p:spPr>
          <a:xfrm>
            <a:off x="773510" y="624979"/>
            <a:ext cx="10046890" cy="822821"/>
          </a:xfrm>
        </p:spPr>
        <p:txBody>
          <a:bodyPr/>
          <a:lstStyle/>
          <a:p>
            <a:r>
              <a:rPr lang="es-ES"/>
              <a:t>Comités de la junta directiva</a:t>
            </a:r>
          </a:p>
        </p:txBody>
      </p:sp>
      <p:sp>
        <p:nvSpPr>
          <p:cNvPr id="7" name="Text Placeholder 4">
            <a:extLst>
              <a:ext uri="{FF2B5EF4-FFF2-40B4-BE49-F238E27FC236}">
                <a16:creationId xmlns:a16="http://schemas.microsoft.com/office/drawing/2014/main" id="{5E083D6F-927C-4653-91F0-724BAC47F109}"/>
              </a:ext>
            </a:extLst>
          </p:cNvPr>
          <p:cNvSpPr>
            <a:spLocks noGrp="1"/>
          </p:cNvSpPr>
          <p:nvPr>
            <p:ph type="body" sz="quarter" idx="21"/>
          </p:nvPr>
        </p:nvSpPr>
        <p:spPr>
          <a:xfrm>
            <a:off x="805855" y="1630708"/>
            <a:ext cx="10580289" cy="4725642"/>
          </a:xfrm>
        </p:spPr>
        <p:txBody>
          <a:bodyPr>
            <a:normAutofit/>
          </a:bodyPr>
          <a:lstStyle/>
          <a:p>
            <a:pPr marL="0" indent="0">
              <a:buNone/>
            </a:pPr>
            <a:r>
              <a:rPr lang="es-ES" sz="2800" dirty="0"/>
              <a:t>Comités permanentes </a:t>
            </a:r>
          </a:p>
          <a:p>
            <a:r>
              <a:rPr lang="es-ES" sz="2800" dirty="0"/>
              <a:t>Ejecutivo</a:t>
            </a:r>
          </a:p>
          <a:p>
            <a:r>
              <a:rPr lang="es-ES" sz="2800" dirty="0"/>
              <a:t>Finanzas</a:t>
            </a:r>
          </a:p>
          <a:p>
            <a:r>
              <a:rPr lang="es-ES" sz="2800" dirty="0"/>
              <a:t>Auditoría</a:t>
            </a:r>
          </a:p>
          <a:p>
            <a:r>
              <a:rPr lang="es-ES" sz="2800" dirty="0"/>
              <a:t>Gobernanza (o nominación)</a:t>
            </a:r>
          </a:p>
          <a:p>
            <a:r>
              <a:rPr lang="es-ES" sz="2800" dirty="0"/>
              <a:t>Calidad </a:t>
            </a:r>
          </a:p>
          <a:p>
            <a:r>
              <a:rPr lang="es-ES" sz="2800" dirty="0"/>
              <a:t>Recaudación de fondos</a:t>
            </a:r>
          </a:p>
          <a:p>
            <a:endParaRPr lang="en-US" sz="2800" dirty="0"/>
          </a:p>
          <a:p>
            <a:pPr marL="0" indent="0">
              <a:buNone/>
            </a:pPr>
            <a:r>
              <a:rPr lang="es-ES" sz="2800" dirty="0"/>
              <a:t>Grupos de trabajo o comités ad hoc de la junta directiva</a:t>
            </a:r>
          </a:p>
          <a:p>
            <a:r>
              <a:rPr lang="es-ES" sz="2800" dirty="0"/>
              <a:t>Planeamiento estratégico</a:t>
            </a:r>
          </a:p>
        </p:txBody>
      </p:sp>
      <p:sp>
        <p:nvSpPr>
          <p:cNvPr id="8" name="TextBox 7">
            <a:extLst>
              <a:ext uri="{FF2B5EF4-FFF2-40B4-BE49-F238E27FC236}">
                <a16:creationId xmlns:a16="http://schemas.microsoft.com/office/drawing/2014/main" id="{D7290540-271C-4956-90F0-4542A34A3386}"/>
              </a:ext>
            </a:extLst>
          </p:cNvPr>
          <p:cNvSpPr txBox="1"/>
          <p:nvPr/>
        </p:nvSpPr>
        <p:spPr>
          <a:xfrm>
            <a:off x="8610600" y="457200"/>
            <a:ext cx="29718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4108899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E8DEF03-78EE-47C6-9EEF-4BEB4EFBE9C9}"/>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458204DA-6FA5-4BA3-9A7C-CEA5E9C6A02D}"/>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26</a:t>
            </a:fld>
            <a:endParaRPr lang="en-US">
              <a:solidFill>
                <a:schemeClr val="tx2"/>
              </a:solidFill>
            </a:endParaRPr>
          </a:p>
        </p:txBody>
      </p:sp>
      <p:sp>
        <p:nvSpPr>
          <p:cNvPr id="6" name="Title 3">
            <a:extLst>
              <a:ext uri="{FF2B5EF4-FFF2-40B4-BE49-F238E27FC236}">
                <a16:creationId xmlns:a16="http://schemas.microsoft.com/office/drawing/2014/main" id="{D47C9B7F-B5F1-4F3C-97DD-51E7C798F827}"/>
              </a:ext>
            </a:extLst>
          </p:cNvPr>
          <p:cNvSpPr>
            <a:spLocks noGrp="1"/>
          </p:cNvSpPr>
          <p:nvPr>
            <p:ph type="title"/>
          </p:nvPr>
        </p:nvSpPr>
        <p:spPr>
          <a:xfrm>
            <a:off x="773510" y="624979"/>
            <a:ext cx="7684689" cy="1475672"/>
          </a:xfrm>
        </p:spPr>
        <p:txBody>
          <a:bodyPr/>
          <a:lstStyle/>
          <a:p>
            <a:r>
              <a:rPr lang="es-ES" dirty="0"/>
              <a:t>Funciones de los funcionarios</a:t>
            </a:r>
          </a:p>
        </p:txBody>
      </p:sp>
      <p:sp>
        <p:nvSpPr>
          <p:cNvPr id="7" name="Text Placeholder 4">
            <a:extLst>
              <a:ext uri="{FF2B5EF4-FFF2-40B4-BE49-F238E27FC236}">
                <a16:creationId xmlns:a16="http://schemas.microsoft.com/office/drawing/2014/main" id="{728F2FB7-EE1C-4F22-9395-180F31064E4D}"/>
              </a:ext>
            </a:extLst>
          </p:cNvPr>
          <p:cNvSpPr>
            <a:spLocks noGrp="1"/>
          </p:cNvSpPr>
          <p:nvPr>
            <p:ph type="body" sz="quarter" idx="21"/>
          </p:nvPr>
        </p:nvSpPr>
        <p:spPr>
          <a:xfrm>
            <a:off x="743694" y="1367541"/>
            <a:ext cx="10914906" cy="4908550"/>
          </a:xfrm>
        </p:spPr>
        <p:txBody>
          <a:bodyPr>
            <a:normAutofit fontScale="85000" lnSpcReduction="10000"/>
          </a:bodyPr>
          <a:lstStyle/>
          <a:p>
            <a:r>
              <a:rPr lang="es-ES" sz="3000" b="1" dirty="0"/>
              <a:t>Presidente:</a:t>
            </a:r>
            <a:r>
              <a:rPr lang="es-ES" sz="3000" dirty="0"/>
              <a:t> el presidente dirige las reuniones de la junta directiva y proporciona el liderazgo general de la junta directiva. El presidente colabora con el CEO para diseñar las agendas de las reuniones de la junta directiva y asume el liderazgo en la formación de una asociación sólida con el CEO. </a:t>
            </a:r>
          </a:p>
          <a:p>
            <a:pPr marL="0" indent="0">
              <a:buNone/>
            </a:pPr>
            <a:endParaRPr lang="en-US" sz="1500" dirty="0"/>
          </a:p>
          <a:p>
            <a:r>
              <a:rPr lang="es-ES" sz="3000" b="1" dirty="0"/>
              <a:t>Vicepresidente:</a:t>
            </a:r>
            <a:r>
              <a:rPr lang="es-ES" sz="3000" dirty="0"/>
              <a:t> el vicepresidente apoya al presidente y lo reemplaza cuando este no puede llevar a cabo sus funciones. </a:t>
            </a:r>
          </a:p>
          <a:p>
            <a:endParaRPr lang="en-US" sz="1500" dirty="0"/>
          </a:p>
          <a:p>
            <a:r>
              <a:rPr lang="es-ES" sz="3000" b="1" dirty="0"/>
              <a:t>Secretario:</a:t>
            </a:r>
            <a:r>
              <a:rPr lang="es-ES" sz="3000" dirty="0"/>
              <a:t> el secretario se asegura de que se registren las acciones de la junta directiva, lo que puede implicar la toma de actas o, lo que es más probable, la revisión de las actas tomadas por el personal, entre otras tareas. </a:t>
            </a:r>
          </a:p>
          <a:p>
            <a:pPr marL="0" indent="0">
              <a:buNone/>
            </a:pPr>
            <a:endParaRPr lang="en-US" sz="1500" dirty="0"/>
          </a:p>
          <a:p>
            <a:r>
              <a:rPr lang="es-ES" sz="3000" b="1" dirty="0"/>
              <a:t>Tesorero:</a:t>
            </a:r>
            <a:r>
              <a:rPr lang="es-ES" sz="3000" dirty="0"/>
              <a:t> el tesorero preside el Comité de finanzas y lidera a la junta directiva en los asuntos relacionados con la supervisión financiera. </a:t>
            </a:r>
          </a:p>
          <a:p>
            <a:endParaRPr lang="en-US" dirty="0"/>
          </a:p>
        </p:txBody>
      </p:sp>
      <p:sp>
        <p:nvSpPr>
          <p:cNvPr id="8" name="TextBox 7">
            <a:extLst>
              <a:ext uri="{FF2B5EF4-FFF2-40B4-BE49-F238E27FC236}">
                <a16:creationId xmlns:a16="http://schemas.microsoft.com/office/drawing/2014/main" id="{3B058373-AF62-400B-9CD7-886F613B8BFF}"/>
              </a:ext>
            </a:extLst>
          </p:cNvPr>
          <p:cNvSpPr txBox="1"/>
          <p:nvPr/>
        </p:nvSpPr>
        <p:spPr>
          <a:xfrm>
            <a:off x="8610600" y="457200"/>
            <a:ext cx="30480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974074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D906A3-2546-824B-A32D-49F69C0C9E31}"/>
              </a:ext>
            </a:extLst>
          </p:cNvPr>
          <p:cNvSpPr>
            <a:spLocks noGrp="1"/>
          </p:cNvSpPr>
          <p:nvPr>
            <p:ph type="ftr" sz="quarter" idx="11"/>
          </p:nvPr>
        </p:nvSpPr>
        <p:spPr/>
        <p:txBody>
          <a:bodyPr/>
          <a:lstStyle/>
          <a:p>
            <a:r>
              <a:rPr lang="es-ES"/>
              <a:t>www.nachc.org</a:t>
            </a:r>
          </a:p>
        </p:txBody>
      </p:sp>
      <p:sp>
        <p:nvSpPr>
          <p:cNvPr id="3" name="Slide Number Placeholder 2">
            <a:extLst>
              <a:ext uri="{FF2B5EF4-FFF2-40B4-BE49-F238E27FC236}">
                <a16:creationId xmlns:a16="http://schemas.microsoft.com/office/drawing/2014/main" id="{FF3D1989-2EE8-2045-A32F-D4872EB70140}"/>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27</a:t>
            </a:fld>
            <a:endParaRPr lang="en-US">
              <a:solidFill>
                <a:schemeClr val="tx2"/>
              </a:solidFill>
            </a:endParaRPr>
          </a:p>
        </p:txBody>
      </p:sp>
      <p:sp>
        <p:nvSpPr>
          <p:cNvPr id="4" name="Title 3">
            <a:extLst>
              <a:ext uri="{FF2B5EF4-FFF2-40B4-BE49-F238E27FC236}">
                <a16:creationId xmlns:a16="http://schemas.microsoft.com/office/drawing/2014/main" id="{AA9B9891-CC92-4544-8D3B-767A10820F4F}"/>
              </a:ext>
            </a:extLst>
          </p:cNvPr>
          <p:cNvSpPr>
            <a:spLocks noGrp="1"/>
          </p:cNvSpPr>
          <p:nvPr>
            <p:ph type="title"/>
          </p:nvPr>
        </p:nvSpPr>
        <p:spPr>
          <a:xfrm>
            <a:off x="685800" y="457200"/>
            <a:ext cx="10134600" cy="822821"/>
          </a:xfrm>
        </p:spPr>
        <p:txBody>
          <a:bodyPr/>
          <a:lstStyle/>
          <a:p>
            <a:r>
              <a:rPr lang="es-ES" dirty="0"/>
              <a:t>Cultura y prácticas de la junta directiva</a:t>
            </a:r>
          </a:p>
        </p:txBody>
      </p:sp>
      <p:sp>
        <p:nvSpPr>
          <p:cNvPr id="5" name="Text Placeholder 4">
            <a:extLst>
              <a:ext uri="{FF2B5EF4-FFF2-40B4-BE49-F238E27FC236}">
                <a16:creationId xmlns:a16="http://schemas.microsoft.com/office/drawing/2014/main" id="{97F5DF3F-CD3B-ED43-B727-5773F9563886}"/>
              </a:ext>
            </a:extLst>
          </p:cNvPr>
          <p:cNvSpPr>
            <a:spLocks noGrp="1"/>
          </p:cNvSpPr>
          <p:nvPr>
            <p:ph type="body" sz="quarter" idx="21"/>
          </p:nvPr>
        </p:nvSpPr>
        <p:spPr>
          <a:xfrm>
            <a:off x="685801" y="1280021"/>
            <a:ext cx="9906000" cy="5257800"/>
          </a:xfrm>
        </p:spPr>
        <p:txBody>
          <a:bodyPr>
            <a:normAutofit lnSpcReduction="10000"/>
          </a:bodyPr>
          <a:lstStyle/>
          <a:p>
            <a:pPr marL="0" marR="0" indent="0">
              <a:lnSpc>
                <a:spcPct val="107000"/>
              </a:lnSpc>
              <a:spcBef>
                <a:spcPts val="0"/>
              </a:spcBef>
              <a:spcAft>
                <a:spcPts val="0"/>
              </a:spcAft>
              <a:buNone/>
            </a:pPr>
            <a:r>
              <a:rPr lang="es-ES" sz="2300" dirty="0">
                <a:latin typeface="Calibri" panose="020F0502020204030204" pitchFamily="34" charset="0"/>
                <a:ea typeface="Calibri" panose="020F0502020204030204" pitchFamily="34" charset="0"/>
                <a:cs typeface="Times New Roman" panose="02020603050405020304" pitchFamily="18" charset="0"/>
              </a:rPr>
              <a:t>La junta directiva del centro de salud XYZ se compromete </a:t>
            </a:r>
            <a:br>
              <a:rPr lang="es-ES" sz="2300" dirty="0">
                <a:latin typeface="Calibri" panose="020F0502020204030204" pitchFamily="34" charset="0"/>
                <a:ea typeface="Calibri" panose="020F0502020204030204" pitchFamily="34" charset="0"/>
                <a:cs typeface="Times New Roman" panose="02020603050405020304" pitchFamily="18" charset="0"/>
              </a:rPr>
            </a:br>
            <a:r>
              <a:rPr lang="es-ES" sz="2300" dirty="0">
                <a:latin typeface="Calibri" panose="020F0502020204030204" pitchFamily="34" charset="0"/>
                <a:ea typeface="Calibri" panose="020F0502020204030204" pitchFamily="34" charset="0"/>
                <a:cs typeface="Times New Roman" panose="02020603050405020304" pitchFamily="18" charset="0"/>
              </a:rPr>
              <a:t>con una cultura que:</a:t>
            </a:r>
          </a:p>
          <a:p>
            <a:pPr>
              <a:lnSpc>
                <a:spcPct val="107000"/>
              </a:lnSpc>
            </a:pPr>
            <a:r>
              <a:rPr lang="es-ES" sz="2300" dirty="0">
                <a:latin typeface="Calibri" panose="020F0502020204030204" pitchFamily="34" charset="0"/>
                <a:ea typeface="Calibri" panose="020F0502020204030204" pitchFamily="34" charset="0"/>
                <a:cs typeface="Times New Roman" panose="02020603050405020304" pitchFamily="18" charset="0"/>
              </a:rPr>
              <a:t>Se enfoca en la misión y sostenibilidad del centro de salud. </a:t>
            </a:r>
          </a:p>
          <a:p>
            <a:pPr>
              <a:lnSpc>
                <a:spcPct val="107000"/>
              </a:lnSpc>
            </a:pPr>
            <a:r>
              <a:rPr lang="es-ES" sz="2300" dirty="0">
                <a:latin typeface="Calibri" panose="020F0502020204030204" pitchFamily="34" charset="0"/>
                <a:ea typeface="Calibri" panose="020F0502020204030204" pitchFamily="34" charset="0"/>
                <a:cs typeface="Times New Roman" panose="02020603050405020304" pitchFamily="18" charset="0"/>
              </a:rPr>
              <a:t>Se basa en la claridad de los roles. </a:t>
            </a:r>
          </a:p>
          <a:p>
            <a:pPr>
              <a:lnSpc>
                <a:spcPct val="107000"/>
              </a:lnSpc>
            </a:pPr>
            <a:r>
              <a:rPr lang="es-ES" sz="2300" dirty="0">
                <a:latin typeface="Calibri" panose="020F0502020204030204" pitchFamily="34" charset="0"/>
                <a:ea typeface="Calibri" panose="020F0502020204030204" pitchFamily="34" charset="0"/>
                <a:cs typeface="Times New Roman" panose="02020603050405020304" pitchFamily="18" charset="0"/>
              </a:rPr>
              <a:t>Es inclusiva y diversa. </a:t>
            </a:r>
          </a:p>
          <a:p>
            <a:pPr>
              <a:lnSpc>
                <a:spcPct val="107000"/>
              </a:lnSpc>
            </a:pPr>
            <a:r>
              <a:rPr lang="es-ES" sz="2300" dirty="0">
                <a:latin typeface="Calibri" panose="020F0502020204030204" pitchFamily="34" charset="0"/>
                <a:ea typeface="Calibri" panose="020F0502020204030204" pitchFamily="34" charset="0"/>
                <a:cs typeface="Times New Roman" panose="02020603050405020304" pitchFamily="18" charset="0"/>
              </a:rPr>
              <a:t>Se compromete con la participación activa y el diálogo sólido, lo que resulta en una mejor toma de decisiones en representación del centro de salud.</a:t>
            </a:r>
          </a:p>
          <a:p>
            <a:pPr marL="0" marR="0">
              <a:lnSpc>
                <a:spcPct val="107000"/>
              </a:lnSpc>
              <a:spcBef>
                <a:spcPts val="0"/>
              </a:spcBef>
              <a:spcAft>
                <a:spcPts val="0"/>
              </a:spcAft>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s-ES" sz="2300" dirty="0">
                <a:latin typeface="Calibri" panose="020F0502020204030204" pitchFamily="34" charset="0"/>
                <a:ea typeface="Calibri" panose="020F0502020204030204" pitchFamily="34" charset="0"/>
                <a:cs typeface="Times New Roman" panose="02020603050405020304" pitchFamily="18" charset="0"/>
              </a:rPr>
              <a:t>La junta directiva del centro de salud XYA se compromete con las siguientes reglas básicas para apoyar su cultura:</a:t>
            </a:r>
          </a:p>
          <a:p>
            <a:pPr marR="0" lvl="0">
              <a:lnSpc>
                <a:spcPct val="107000"/>
              </a:lnSpc>
              <a:spcAft>
                <a:spcPts val="0"/>
              </a:spcAft>
              <a:tabLst>
                <a:tab pos="457200" algn="l"/>
              </a:tabLst>
            </a:pPr>
            <a:r>
              <a:rPr lang="es-ES" sz="2300" dirty="0">
                <a:latin typeface="Calibri" panose="020F0502020204030204" pitchFamily="34" charset="0"/>
                <a:cs typeface="Times New Roman" panose="02020603050405020304" pitchFamily="18" charset="0"/>
              </a:rPr>
              <a:t>Contribuir de manera activa.</a:t>
            </a:r>
          </a:p>
          <a:p>
            <a:pPr marR="0" lvl="0">
              <a:lnSpc>
                <a:spcPct val="107000"/>
              </a:lnSpc>
              <a:spcAft>
                <a:spcPts val="0"/>
              </a:spcAft>
              <a:tabLst>
                <a:tab pos="457200" algn="l"/>
              </a:tabLst>
            </a:pPr>
            <a:r>
              <a:rPr lang="es-ES" sz="2300" dirty="0">
                <a:latin typeface="Calibri" panose="020F0502020204030204" pitchFamily="34" charset="0"/>
                <a:cs typeface="Times New Roman" panose="02020603050405020304" pitchFamily="18" charset="0"/>
              </a:rPr>
              <a:t>Escuchar atentamente.</a:t>
            </a:r>
          </a:p>
          <a:p>
            <a:pPr marR="0" lvl="0">
              <a:lnSpc>
                <a:spcPct val="107000"/>
              </a:lnSpc>
              <a:spcAft>
                <a:spcPts val="0"/>
              </a:spcAft>
              <a:tabLst>
                <a:tab pos="457200" algn="l"/>
              </a:tabLst>
            </a:pPr>
            <a:r>
              <a:rPr lang="es-ES" sz="2300" dirty="0">
                <a:latin typeface="Calibri" panose="020F0502020204030204" pitchFamily="34" charset="0"/>
                <a:cs typeface="Times New Roman" panose="02020603050405020304" pitchFamily="18" charset="0"/>
              </a:rPr>
              <a:t>Involucrarse por completo durante las reuniones.</a:t>
            </a:r>
          </a:p>
          <a:p>
            <a:pPr marR="0" lvl="0">
              <a:lnSpc>
                <a:spcPct val="107000"/>
              </a:lnSpc>
              <a:spcAft>
                <a:spcPts val="0"/>
              </a:spcAft>
              <a:tabLst>
                <a:tab pos="457200" algn="l"/>
              </a:tabLst>
            </a:pPr>
            <a:r>
              <a:rPr lang="es-ES" sz="2300" dirty="0">
                <a:latin typeface="Calibri" panose="020F0502020204030204" pitchFamily="34" charset="0"/>
                <a:cs typeface="Times New Roman" panose="02020603050405020304" pitchFamily="18" charset="0"/>
              </a:rPr>
              <a:t>Mantener la confidencialidad de las conversaciones que tienen lugar en la sala.</a:t>
            </a:r>
          </a:p>
          <a:p>
            <a:pPr marL="342900" marR="0" lvl="0" indent="-342900">
              <a:lnSpc>
                <a:spcPct val="107000"/>
              </a:lnSpc>
              <a:spcBef>
                <a:spcPts val="0"/>
              </a:spcBef>
              <a:spcAft>
                <a:spcPts val="0"/>
              </a:spcAft>
              <a:buFont typeface="Symbol" panose="05050102010706020507" pitchFamily="18" charset="2"/>
              <a:buChar char=""/>
              <a:tabLst>
                <a:tab pos="457200" algn="l"/>
              </a:tabLst>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400" dirty="0">
              <a:solidFill>
                <a:schemeClr val="tx2"/>
              </a:solidFill>
              <a:ea typeface="Tahoma" charset="0"/>
              <a:cs typeface="Tahoma" charset="0"/>
            </a:endParaRPr>
          </a:p>
          <a:p>
            <a:pPr marL="0" indent="0">
              <a:buNone/>
            </a:pPr>
            <a:endParaRPr lang="en-US" dirty="0"/>
          </a:p>
        </p:txBody>
      </p:sp>
      <p:sp>
        <p:nvSpPr>
          <p:cNvPr id="6" name="TextBox 5">
            <a:extLst>
              <a:ext uri="{FF2B5EF4-FFF2-40B4-BE49-F238E27FC236}">
                <a16:creationId xmlns:a16="http://schemas.microsoft.com/office/drawing/2014/main" id="{0E4E16AA-745E-46BF-AC85-C8BFD1F416F4}"/>
              </a:ext>
            </a:extLst>
          </p:cNvPr>
          <p:cNvSpPr txBox="1"/>
          <p:nvPr/>
        </p:nvSpPr>
        <p:spPr>
          <a:xfrm>
            <a:off x="8839200" y="1275070"/>
            <a:ext cx="30480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08717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517BBF-8C7B-4FA3-B2BB-C4378154D836}"/>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A2106A52-B009-488C-B351-55416E9C7752}"/>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28</a:t>
            </a:fld>
            <a:endParaRPr lang="en-US">
              <a:solidFill>
                <a:schemeClr val="tx2"/>
              </a:solidFill>
            </a:endParaRPr>
          </a:p>
        </p:txBody>
      </p:sp>
      <p:sp>
        <p:nvSpPr>
          <p:cNvPr id="6" name="Title 1">
            <a:extLst>
              <a:ext uri="{FF2B5EF4-FFF2-40B4-BE49-F238E27FC236}">
                <a16:creationId xmlns:a16="http://schemas.microsoft.com/office/drawing/2014/main" id="{BCFC4AFF-004F-479D-A984-4F84884A6EC4}"/>
              </a:ext>
            </a:extLst>
          </p:cNvPr>
          <p:cNvSpPr>
            <a:spLocks noGrp="1"/>
          </p:cNvSpPr>
          <p:nvPr>
            <p:ph type="title"/>
          </p:nvPr>
        </p:nvSpPr>
        <p:spPr>
          <a:xfrm>
            <a:off x="838200" y="365126"/>
            <a:ext cx="10515600" cy="730430"/>
          </a:xfrm>
        </p:spPr>
        <p:txBody>
          <a:bodyPr>
            <a:normAutofit/>
          </a:bodyPr>
          <a:lstStyle/>
          <a:p>
            <a:r>
              <a:rPr lang="es-ES" sz="4800" b="1">
                <a:solidFill>
                  <a:schemeClr val="tx2"/>
                </a:solidFill>
                <a:ea typeface="Tahoma" charset="0"/>
                <a:cs typeface="Tahoma" charset="0"/>
              </a:rPr>
              <a:t>Preguntas y respuestas</a:t>
            </a:r>
          </a:p>
        </p:txBody>
      </p:sp>
      <p:sp>
        <p:nvSpPr>
          <p:cNvPr id="7" name="Content Placeholder 2">
            <a:extLst>
              <a:ext uri="{FF2B5EF4-FFF2-40B4-BE49-F238E27FC236}">
                <a16:creationId xmlns:a16="http://schemas.microsoft.com/office/drawing/2014/main" id="{DA30C867-DDE4-41C3-86AE-3330ED6CF38D}"/>
              </a:ext>
            </a:extLst>
          </p:cNvPr>
          <p:cNvSpPr txBox="1">
            <a:spLocks/>
          </p:cNvSpPr>
          <p:nvPr/>
        </p:nvSpPr>
        <p:spPr>
          <a:xfrm>
            <a:off x="838200" y="1825625"/>
            <a:ext cx="77724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solidFill>
                  <a:schemeClr val="tx2"/>
                </a:solidFill>
              </a:rPr>
              <a:t>¿Qué preguntas tiene que podamos responder ahora o en el futuro?</a:t>
            </a:r>
          </a:p>
          <a:p>
            <a:endParaRPr lang="en-US" dirty="0">
              <a:solidFill>
                <a:schemeClr val="tx2"/>
              </a:solidFill>
            </a:endParaRPr>
          </a:p>
          <a:p>
            <a:r>
              <a:rPr lang="es-ES" dirty="0">
                <a:solidFill>
                  <a:schemeClr val="tx2"/>
                </a:solidFill>
              </a:rPr>
              <a:t>No dude en enviarnos un correo electrónico o llamarnos si tiene dudas entre nuestras sesiones.</a:t>
            </a:r>
          </a:p>
          <a:p>
            <a:pPr lvl="1">
              <a:buClr>
                <a:schemeClr val="accent6"/>
              </a:buClr>
              <a:buFont typeface="Courier New" panose="02070309020205020404" pitchFamily="49" charset="0"/>
              <a:buChar char="-"/>
            </a:pPr>
            <a:r>
              <a:rPr lang="es-ES" sz="2800" dirty="0">
                <a:solidFill>
                  <a:schemeClr val="tx2"/>
                </a:solidFill>
              </a:rPr>
              <a:t>[Insertar direcciones de correo electrónico]</a:t>
            </a:r>
          </a:p>
          <a:p>
            <a:pPr lvl="1">
              <a:buClr>
                <a:schemeClr val="accent6"/>
              </a:buClr>
              <a:buFont typeface="Courier New" panose="02070309020205020404" pitchFamily="49" charset="0"/>
              <a:buChar char="-"/>
            </a:pPr>
            <a:r>
              <a:rPr lang="es-ES" sz="2800" dirty="0">
                <a:solidFill>
                  <a:schemeClr val="tx2"/>
                </a:solidFill>
              </a:rPr>
              <a:t>[Insertar números de teléfono]</a:t>
            </a:r>
          </a:p>
        </p:txBody>
      </p:sp>
      <p:pic>
        <p:nvPicPr>
          <p:cNvPr id="8" name="Picture 4" descr="Question Mark, Note, Duplicate, Request">
            <a:extLst>
              <a:ext uri="{FF2B5EF4-FFF2-40B4-BE49-F238E27FC236}">
                <a16:creationId xmlns:a16="http://schemas.microsoft.com/office/drawing/2014/main" id="{AF0991C5-8B8E-4B34-9FE5-4EA0361B4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607350"/>
            <a:ext cx="4857750" cy="3238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650EEF5-790F-4E5D-B4CC-80F6A1169043}"/>
              </a:ext>
            </a:extLst>
          </p:cNvPr>
          <p:cNvSpPr txBox="1"/>
          <p:nvPr/>
        </p:nvSpPr>
        <p:spPr>
          <a:xfrm>
            <a:off x="8610600" y="457200"/>
            <a:ext cx="29718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964954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E0B5C7-6F81-471C-9087-45106BB67392}"/>
              </a:ext>
            </a:extLst>
          </p:cNvPr>
          <p:cNvSpPr>
            <a:spLocks noGrp="1"/>
          </p:cNvSpPr>
          <p:nvPr>
            <p:ph type="sldNum" sz="quarter" idx="4"/>
          </p:nvPr>
        </p:nvSpPr>
        <p:spPr/>
        <p:txBody>
          <a:bodyPr/>
          <a:lstStyle/>
          <a:p>
            <a:r>
              <a:rPr lang="es-ES">
                <a:solidFill>
                  <a:schemeClr val="accent1"/>
                </a:solidFill>
              </a:rPr>
              <a:t>|</a:t>
            </a:r>
            <a:r>
              <a:rPr lang="es-ES"/>
              <a:t> </a:t>
            </a:r>
            <a:fld id="{E1AB07C4-F4AD-C942-BAEA-67B4CA5A8891}" type="slidenum">
              <a:rPr lang="en-US" smtClean="0">
                <a:solidFill>
                  <a:schemeClr val="tx2"/>
                </a:solidFill>
              </a:rPr>
              <a:pPr/>
              <a:t>29</a:t>
            </a:fld>
            <a:endParaRPr lang="en-US">
              <a:solidFill>
                <a:schemeClr val="tx2"/>
              </a:solidFill>
            </a:endParaRPr>
          </a:p>
        </p:txBody>
      </p:sp>
      <p:sp>
        <p:nvSpPr>
          <p:cNvPr id="5" name="Footer Placeholder 4">
            <a:extLst>
              <a:ext uri="{FF2B5EF4-FFF2-40B4-BE49-F238E27FC236}">
                <a16:creationId xmlns:a16="http://schemas.microsoft.com/office/drawing/2014/main" id="{4229F17A-3BFC-46EE-88BE-E0BD7C81B5C1}"/>
              </a:ext>
            </a:extLst>
          </p:cNvPr>
          <p:cNvSpPr>
            <a:spLocks noGrp="1"/>
          </p:cNvSpPr>
          <p:nvPr>
            <p:ph type="ftr" sz="quarter" idx="3"/>
          </p:nvPr>
        </p:nvSpPr>
        <p:spPr/>
        <p:txBody>
          <a:bodyPr/>
          <a:lstStyle/>
          <a:p>
            <a:r>
              <a:rPr lang="es-ES"/>
              <a:t>Orientación para miembros de la junta directiva</a:t>
            </a:r>
          </a:p>
          <a:p>
            <a:r>
              <a:rPr lang="es-ES"/>
              <a:t>Plantilla diseñada por la Asociación Nacional de Centros de Salud Comunitarios</a:t>
            </a:r>
          </a:p>
        </p:txBody>
      </p:sp>
      <p:sp>
        <p:nvSpPr>
          <p:cNvPr id="6" name="Title 1">
            <a:extLst>
              <a:ext uri="{FF2B5EF4-FFF2-40B4-BE49-F238E27FC236}">
                <a16:creationId xmlns:a16="http://schemas.microsoft.com/office/drawing/2014/main" id="{7C537D1F-BCC8-4F22-9707-5DE503452EFA}"/>
              </a:ext>
            </a:extLst>
          </p:cNvPr>
          <p:cNvSpPr>
            <a:spLocks noGrp="1"/>
          </p:cNvSpPr>
          <p:nvPr>
            <p:ph type="title"/>
          </p:nvPr>
        </p:nvSpPr>
        <p:spPr>
          <a:xfrm>
            <a:off x="231913" y="2057400"/>
            <a:ext cx="4953000" cy="1475672"/>
          </a:xfrm>
        </p:spPr>
        <p:txBody>
          <a:bodyPr/>
          <a:lstStyle/>
          <a:p>
            <a:r>
              <a:rPr lang="es-ES" sz="4000" dirty="0">
                <a:solidFill>
                  <a:schemeClr val="bg2"/>
                </a:solidFill>
              </a:rPr>
              <a:t>Sesión 2:</a:t>
            </a:r>
            <a:br>
              <a:rPr lang="es-ES" sz="4000" dirty="0">
                <a:solidFill>
                  <a:schemeClr val="bg2"/>
                </a:solidFill>
              </a:rPr>
            </a:br>
            <a:r>
              <a:rPr lang="es-ES" sz="4000" dirty="0">
                <a:solidFill>
                  <a:schemeClr val="bg2"/>
                </a:solidFill>
              </a:rPr>
              <a:t>Más información sobre las funciones </a:t>
            </a:r>
            <a:br>
              <a:rPr lang="es-ES" sz="4000" dirty="0">
                <a:solidFill>
                  <a:schemeClr val="bg2"/>
                </a:solidFill>
              </a:rPr>
            </a:br>
            <a:r>
              <a:rPr lang="es-ES" sz="4000" dirty="0">
                <a:solidFill>
                  <a:schemeClr val="bg2"/>
                </a:solidFill>
              </a:rPr>
              <a:t>de supervisión de la junta directiva</a:t>
            </a:r>
          </a:p>
        </p:txBody>
      </p:sp>
      <p:sp>
        <p:nvSpPr>
          <p:cNvPr id="7" name="Text Placeholder 2">
            <a:extLst>
              <a:ext uri="{FF2B5EF4-FFF2-40B4-BE49-F238E27FC236}">
                <a16:creationId xmlns:a16="http://schemas.microsoft.com/office/drawing/2014/main" id="{FC92257D-8171-47BD-A7D6-E9C2D8BCD148}"/>
              </a:ext>
            </a:extLst>
          </p:cNvPr>
          <p:cNvSpPr>
            <a:spLocks noGrp="1"/>
          </p:cNvSpPr>
          <p:nvPr>
            <p:ph type="body" sz="quarter" idx="21"/>
          </p:nvPr>
        </p:nvSpPr>
        <p:spPr>
          <a:xfrm>
            <a:off x="5777948" y="922346"/>
            <a:ext cx="6642652" cy="5013307"/>
          </a:xfrm>
        </p:spPr>
        <p:txBody>
          <a:bodyPr>
            <a:normAutofit lnSpcReduction="10000"/>
          </a:bodyPr>
          <a:lstStyle/>
          <a:p>
            <a:r>
              <a:rPr lang="es-ES" sz="2400" dirty="0"/>
              <a:t>Plan de trabajo de la junta directiva</a:t>
            </a:r>
          </a:p>
          <a:p>
            <a:r>
              <a:rPr lang="es-ES" sz="2400" dirty="0"/>
              <a:t>Cumplimiento del Programa para centros </a:t>
            </a:r>
            <a:br>
              <a:rPr lang="es-ES" sz="2400" dirty="0"/>
            </a:br>
            <a:r>
              <a:rPr lang="es-ES" sz="2400" dirty="0"/>
              <a:t>de salud</a:t>
            </a:r>
          </a:p>
          <a:p>
            <a:r>
              <a:rPr lang="es-ES" sz="2400" dirty="0"/>
              <a:t>Aprobación de políticas</a:t>
            </a:r>
          </a:p>
          <a:p>
            <a:r>
              <a:rPr lang="es-ES" sz="2400" dirty="0"/>
              <a:t>Conflictos de interés</a:t>
            </a:r>
          </a:p>
          <a:p>
            <a:r>
              <a:rPr lang="es-ES" sz="2400" dirty="0"/>
              <a:t>Colaboración con el CEO y su supervisión</a:t>
            </a:r>
          </a:p>
          <a:p>
            <a:r>
              <a:rPr lang="es-ES" sz="2400" dirty="0"/>
              <a:t>Supervisión financiera</a:t>
            </a:r>
          </a:p>
          <a:p>
            <a:r>
              <a:rPr lang="es-ES" sz="2400" dirty="0"/>
              <a:t>Supervisión de la calidad </a:t>
            </a:r>
          </a:p>
          <a:p>
            <a:r>
              <a:rPr lang="es-ES" sz="2400" dirty="0"/>
              <a:t>Gestión de riesgos</a:t>
            </a:r>
          </a:p>
          <a:p>
            <a:r>
              <a:rPr lang="es-ES" sz="2400" dirty="0"/>
              <a:t>Cumplimiento corporativo</a:t>
            </a:r>
          </a:p>
          <a:p>
            <a:r>
              <a:rPr lang="es-ES" sz="2400" dirty="0"/>
              <a:t>Preguntas y respuestas</a:t>
            </a:r>
          </a:p>
          <a:p>
            <a:endParaRPr lang="en-US" sz="2400" dirty="0"/>
          </a:p>
        </p:txBody>
      </p:sp>
    </p:spTree>
    <p:extLst>
      <p:ext uri="{BB962C8B-B14F-4D97-AF65-F5344CB8AC3E}">
        <p14:creationId xmlns:p14="http://schemas.microsoft.com/office/powerpoint/2010/main" val="2696228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4C315D-C2FE-4C63-93AD-B572C91417D6}"/>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A9F1A438-1476-40E5-AFB0-1BBDC13C2FB2}"/>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3</a:t>
            </a:fld>
            <a:endParaRPr lang="en-US">
              <a:solidFill>
                <a:schemeClr val="tx2"/>
              </a:solidFill>
            </a:endParaRPr>
          </a:p>
        </p:txBody>
      </p:sp>
      <p:sp>
        <p:nvSpPr>
          <p:cNvPr id="6" name="Title 3">
            <a:extLst>
              <a:ext uri="{FF2B5EF4-FFF2-40B4-BE49-F238E27FC236}">
                <a16:creationId xmlns:a16="http://schemas.microsoft.com/office/drawing/2014/main" id="{9CC052E8-8C18-4C40-8EED-A656E11957B4}"/>
              </a:ext>
            </a:extLst>
          </p:cNvPr>
          <p:cNvSpPr>
            <a:spLocks noGrp="1"/>
          </p:cNvSpPr>
          <p:nvPr>
            <p:ph type="title"/>
          </p:nvPr>
        </p:nvSpPr>
        <p:spPr>
          <a:xfrm>
            <a:off x="773511" y="624979"/>
            <a:ext cx="6598250" cy="1475672"/>
          </a:xfrm>
        </p:spPr>
        <p:txBody>
          <a:bodyPr/>
          <a:lstStyle/>
          <a:p>
            <a:r>
              <a:rPr lang="es-ES" dirty="0"/>
              <a:t>Bienvenida/conociendo a los demás</a:t>
            </a:r>
          </a:p>
        </p:txBody>
      </p:sp>
      <p:sp>
        <p:nvSpPr>
          <p:cNvPr id="7" name="Text Placeholder 4">
            <a:extLst>
              <a:ext uri="{FF2B5EF4-FFF2-40B4-BE49-F238E27FC236}">
                <a16:creationId xmlns:a16="http://schemas.microsoft.com/office/drawing/2014/main" id="{B58E4A6F-EE15-4D31-9A74-0F1FADF6F58D}"/>
              </a:ext>
            </a:extLst>
          </p:cNvPr>
          <p:cNvSpPr>
            <a:spLocks noGrp="1"/>
          </p:cNvSpPr>
          <p:nvPr>
            <p:ph type="body" sz="quarter" idx="21"/>
          </p:nvPr>
        </p:nvSpPr>
        <p:spPr>
          <a:xfrm>
            <a:off x="773511" y="2286000"/>
            <a:ext cx="7608489" cy="3657600"/>
          </a:xfrm>
          <a:solidFill>
            <a:schemeClr val="bg1"/>
          </a:solidFill>
        </p:spPr>
        <p:txBody>
          <a:bodyPr>
            <a:noAutofit/>
          </a:bodyPr>
          <a:lstStyle/>
          <a:p>
            <a:pPr>
              <a:buClr>
                <a:schemeClr val="tx2"/>
              </a:buClr>
            </a:pPr>
            <a:r>
              <a:rPr lang="es-ES" sz="2800" dirty="0"/>
              <a:t>Bienvenida a la junta directiva</a:t>
            </a:r>
          </a:p>
          <a:p>
            <a:pPr>
              <a:buClr>
                <a:schemeClr val="tx2"/>
              </a:buClr>
            </a:pPr>
            <a:endParaRPr lang="en-US" sz="2800" dirty="0"/>
          </a:p>
          <a:p>
            <a:pPr>
              <a:buClr>
                <a:schemeClr val="tx2"/>
              </a:buClr>
            </a:pPr>
            <a:r>
              <a:rPr lang="es-ES" sz="2800" dirty="0"/>
              <a:t>Presentaciones personales:</a:t>
            </a:r>
          </a:p>
          <a:p>
            <a:pPr marL="463550" lvl="1" indent="-238125">
              <a:spcBef>
                <a:spcPts val="0"/>
              </a:spcBef>
              <a:buClr>
                <a:schemeClr val="accent6"/>
              </a:buClr>
              <a:buFont typeface="Courier New" panose="02070309020205020404" pitchFamily="49" charset="0"/>
              <a:buChar char="-"/>
            </a:pPr>
            <a:r>
              <a:rPr lang="es-ES" sz="2800" dirty="0">
                <a:solidFill>
                  <a:schemeClr val="tx2"/>
                </a:solidFill>
                <a:ea typeface="Tahoma" charset="0"/>
                <a:cs typeface="Tahoma" charset="0"/>
              </a:rPr>
              <a:t>¿Por qué elige servir en el centro de salud?</a:t>
            </a:r>
          </a:p>
          <a:p>
            <a:pPr marL="463550" lvl="1" indent="-238125">
              <a:spcBef>
                <a:spcPts val="0"/>
              </a:spcBef>
              <a:buClr>
                <a:schemeClr val="accent6"/>
              </a:buClr>
              <a:buFont typeface="Courier New" panose="02070309020205020404" pitchFamily="49" charset="0"/>
              <a:buChar char="-"/>
            </a:pPr>
            <a:r>
              <a:rPr lang="es-ES" sz="2800" dirty="0">
                <a:solidFill>
                  <a:schemeClr val="tx2"/>
                </a:solidFill>
                <a:ea typeface="Tahoma" charset="0"/>
                <a:cs typeface="Tahoma" charset="0"/>
              </a:rPr>
              <a:t>Sus antecedentes</a:t>
            </a:r>
          </a:p>
          <a:p>
            <a:pPr marL="463550" lvl="1" indent="-238125">
              <a:spcBef>
                <a:spcPts val="0"/>
              </a:spcBef>
              <a:buClr>
                <a:schemeClr val="accent6"/>
              </a:buClr>
              <a:buFont typeface="Courier New" panose="02070309020205020404" pitchFamily="49" charset="0"/>
              <a:buChar char="-"/>
            </a:pPr>
            <a:r>
              <a:rPr lang="es-ES" sz="2800" dirty="0">
                <a:solidFill>
                  <a:schemeClr val="tx2"/>
                </a:solidFill>
                <a:ea typeface="Tahoma" charset="0"/>
                <a:cs typeface="Tahoma" charset="0"/>
              </a:rPr>
              <a:t>Cualquier otra cosa que le gustaría que supiéramos sobre usted</a:t>
            </a:r>
          </a:p>
        </p:txBody>
      </p:sp>
      <p:pic>
        <p:nvPicPr>
          <p:cNvPr id="8" name="Picture 7">
            <a:extLst>
              <a:ext uri="{FF2B5EF4-FFF2-40B4-BE49-F238E27FC236}">
                <a16:creationId xmlns:a16="http://schemas.microsoft.com/office/drawing/2014/main" id="{911CFDDC-2E56-40DE-B4C0-F163F46D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722" y="2362200"/>
            <a:ext cx="3004767" cy="3004767"/>
          </a:xfrm>
          <a:prstGeom prst="rect">
            <a:avLst/>
          </a:prstGeom>
        </p:spPr>
      </p:pic>
    </p:spTree>
    <p:extLst>
      <p:ext uri="{BB962C8B-B14F-4D97-AF65-F5344CB8AC3E}">
        <p14:creationId xmlns:p14="http://schemas.microsoft.com/office/powerpoint/2010/main" val="2088610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0ABC3B-2F75-44D8-B0EC-F2AE1D3ADB2F}"/>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C8662DC2-C5A6-45CB-97DA-C084A9870378}"/>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30</a:t>
            </a:fld>
            <a:endParaRPr lang="en-US">
              <a:solidFill>
                <a:schemeClr val="tx2"/>
              </a:solidFill>
            </a:endParaRPr>
          </a:p>
        </p:txBody>
      </p:sp>
      <p:sp>
        <p:nvSpPr>
          <p:cNvPr id="6" name="Title 1">
            <a:extLst>
              <a:ext uri="{FF2B5EF4-FFF2-40B4-BE49-F238E27FC236}">
                <a16:creationId xmlns:a16="http://schemas.microsoft.com/office/drawing/2014/main" id="{040EDC75-D905-46FF-B146-1F77C77588F5}"/>
              </a:ext>
            </a:extLst>
          </p:cNvPr>
          <p:cNvSpPr>
            <a:spLocks noGrp="1"/>
          </p:cNvSpPr>
          <p:nvPr>
            <p:ph type="title"/>
          </p:nvPr>
        </p:nvSpPr>
        <p:spPr>
          <a:xfrm>
            <a:off x="609600" y="381000"/>
            <a:ext cx="10972800" cy="1475672"/>
          </a:xfrm>
        </p:spPr>
        <p:txBody>
          <a:bodyPr>
            <a:noAutofit/>
          </a:bodyPr>
          <a:lstStyle/>
          <a:p>
            <a:r>
              <a:rPr lang="es-ES"/>
              <a:t>Funciones generales de la junta directiva</a:t>
            </a:r>
            <a:r>
              <a:rPr lang="es-ES">
                <a:solidFill>
                  <a:schemeClr val="bg1"/>
                </a:solidFill>
              </a:rPr>
              <a:t>”)</a:t>
            </a:r>
          </a:p>
        </p:txBody>
      </p:sp>
      <p:graphicFrame>
        <p:nvGraphicFramePr>
          <p:cNvPr id="7" name="Diagram 6" descr="We can think about board roles in 3 main categories: Strategy, Oversight &amp; Policy, and Functioning. The focus in this session will be mainly on Oversight &amp; Policy.">
            <a:extLst>
              <a:ext uri="{FF2B5EF4-FFF2-40B4-BE49-F238E27FC236}">
                <a16:creationId xmlns:a16="http://schemas.microsoft.com/office/drawing/2014/main" id="{43570B97-25AC-4F6B-907D-F30BE56FC978}"/>
              </a:ext>
            </a:extLst>
          </p:cNvPr>
          <p:cNvGraphicFramePr/>
          <p:nvPr>
            <p:extLst>
              <p:ext uri="{D42A27DB-BD31-4B8C-83A1-F6EECF244321}">
                <p14:modId xmlns:p14="http://schemas.microsoft.com/office/powerpoint/2010/main" val="4291626883"/>
              </p:ext>
            </p:extLst>
          </p:nvPr>
        </p:nvGraphicFramePr>
        <p:xfrm>
          <a:off x="-362527" y="1600200"/>
          <a:ext cx="6121400" cy="4025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AFF459D2-6321-41E1-91DA-55D2DED8D2B2}"/>
              </a:ext>
            </a:extLst>
          </p:cNvPr>
          <p:cNvSpPr txBox="1"/>
          <p:nvPr/>
        </p:nvSpPr>
        <p:spPr>
          <a:xfrm>
            <a:off x="5334000" y="1447800"/>
            <a:ext cx="6553200" cy="7171194"/>
          </a:xfrm>
          <a:prstGeom prst="rect">
            <a:avLst/>
          </a:prstGeom>
          <a:noFill/>
        </p:spPr>
        <p:txBody>
          <a:bodyPr wrap="square" numCol="2" rtlCol="0">
            <a:spAutoFit/>
          </a:bodyPr>
          <a:lstStyle/>
          <a:p>
            <a:r>
              <a:rPr lang="es-ES" sz="2400" b="1" dirty="0">
                <a:solidFill>
                  <a:schemeClr val="tx2"/>
                </a:solidFill>
              </a:rPr>
              <a:t>Estrategia</a:t>
            </a:r>
          </a:p>
          <a:p>
            <a:pPr marL="342900" indent="-342900">
              <a:buFont typeface="Arial" panose="020B0604020202020204" pitchFamily="34" charset="0"/>
              <a:buChar char="•"/>
            </a:pPr>
            <a:r>
              <a:rPr lang="es-ES" dirty="0">
                <a:solidFill>
                  <a:schemeClr val="tx2"/>
                </a:solidFill>
              </a:rPr>
              <a:t>Composición estratégica de</a:t>
            </a:r>
            <a:br>
              <a:rPr lang="es-ES" dirty="0">
                <a:solidFill>
                  <a:schemeClr val="tx2"/>
                </a:solidFill>
              </a:rPr>
            </a:br>
            <a:r>
              <a:rPr lang="es-ES" dirty="0">
                <a:solidFill>
                  <a:schemeClr val="tx2"/>
                </a:solidFill>
              </a:rPr>
              <a:t>la junta directiva</a:t>
            </a:r>
          </a:p>
          <a:p>
            <a:pPr marL="342900" indent="-342900">
              <a:buFont typeface="Arial" panose="020B0604020202020204" pitchFamily="34" charset="0"/>
              <a:buChar char="•"/>
            </a:pPr>
            <a:r>
              <a:rPr lang="es-ES" dirty="0">
                <a:solidFill>
                  <a:schemeClr val="tx2"/>
                </a:solidFill>
              </a:rPr>
              <a:t>Planificación y pensamiento estratégicos</a:t>
            </a:r>
          </a:p>
          <a:p>
            <a:endParaRPr lang="en-US" sz="2400" dirty="0">
              <a:solidFill>
                <a:schemeClr val="tx2"/>
              </a:solidFill>
            </a:endParaRPr>
          </a:p>
          <a:p>
            <a:r>
              <a:rPr lang="es-ES" sz="2400" b="1" dirty="0">
                <a:solidFill>
                  <a:schemeClr val="tx2"/>
                </a:solidFill>
              </a:rPr>
              <a:t>Funcionamiento</a:t>
            </a:r>
          </a:p>
          <a:p>
            <a:pPr marL="285750" indent="-285750">
              <a:buFont typeface="Arial" panose="020B0604020202020204" pitchFamily="34" charset="0"/>
              <a:buChar char="•"/>
            </a:pPr>
            <a:r>
              <a:rPr lang="es-ES" dirty="0">
                <a:solidFill>
                  <a:schemeClr val="tx2"/>
                </a:solidFill>
              </a:rPr>
              <a:t>Reuniones de la junta directiva </a:t>
            </a:r>
          </a:p>
          <a:p>
            <a:pPr marL="285750" indent="-285750">
              <a:buFont typeface="Arial" panose="020B0604020202020204" pitchFamily="34" charset="0"/>
              <a:buChar char="•"/>
            </a:pPr>
            <a:r>
              <a:rPr lang="es-ES" dirty="0">
                <a:solidFill>
                  <a:schemeClr val="tx2"/>
                </a:solidFill>
              </a:rPr>
              <a:t>Comités de la junta directiva</a:t>
            </a:r>
          </a:p>
          <a:p>
            <a:pPr marL="285750" indent="-285750">
              <a:buFont typeface="Arial" panose="020B0604020202020204" pitchFamily="34" charset="0"/>
              <a:buChar char="•"/>
            </a:pPr>
            <a:r>
              <a:rPr lang="es-ES" dirty="0">
                <a:solidFill>
                  <a:schemeClr val="tx2"/>
                </a:solidFill>
              </a:rPr>
              <a:t>Cultura de la junta directiva</a:t>
            </a: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r>
              <a:rPr lang="es-ES" sz="2400" b="1" dirty="0">
                <a:solidFill>
                  <a:schemeClr val="tx2"/>
                </a:solidFill>
              </a:rPr>
              <a:t>Supervisión y política</a:t>
            </a:r>
          </a:p>
          <a:p>
            <a:pPr marL="342900" indent="-342900">
              <a:buFont typeface="Arial" panose="020B0604020202020204" pitchFamily="34" charset="0"/>
              <a:buChar char="•"/>
            </a:pPr>
            <a:r>
              <a:rPr lang="es-ES" dirty="0">
                <a:solidFill>
                  <a:schemeClr val="tx2"/>
                </a:solidFill>
              </a:rPr>
              <a:t>Aprobar políticas</a:t>
            </a:r>
          </a:p>
          <a:p>
            <a:pPr marL="342900" indent="-342900">
              <a:buFont typeface="Arial" panose="020B0604020202020204" pitchFamily="34" charset="0"/>
              <a:buChar char="•"/>
            </a:pPr>
            <a:r>
              <a:rPr lang="es-ES" dirty="0">
                <a:solidFill>
                  <a:schemeClr val="tx2"/>
                </a:solidFill>
              </a:rPr>
              <a:t>Proporcionar supervisión</a:t>
            </a:r>
          </a:p>
          <a:p>
            <a:pPr lvl="1">
              <a:buFont typeface="Courier New" panose="02070309020205020404" pitchFamily="49" charset="0"/>
              <a:buChar char="-"/>
            </a:pPr>
            <a:r>
              <a:rPr lang="es-ES" dirty="0">
                <a:solidFill>
                  <a:schemeClr val="tx2"/>
                </a:solidFill>
              </a:rPr>
              <a:t>Colaboración </a:t>
            </a:r>
            <a:r>
              <a:rPr lang="es-ES" sz="2400" dirty="0">
                <a:solidFill>
                  <a:schemeClr val="tx2"/>
                </a:solidFill>
              </a:rPr>
              <a:t>con el </a:t>
            </a:r>
            <a:r>
              <a:rPr lang="es-ES" dirty="0">
                <a:solidFill>
                  <a:schemeClr val="tx2"/>
                </a:solidFill>
              </a:rPr>
              <a:t>director ejecutivo (CEO) y su supervisión</a:t>
            </a:r>
          </a:p>
          <a:p>
            <a:pPr lvl="1">
              <a:buFont typeface="Courier New" panose="02070309020205020404" pitchFamily="49" charset="0"/>
              <a:buChar char="-"/>
            </a:pPr>
            <a:r>
              <a:rPr lang="es-ES" dirty="0">
                <a:solidFill>
                  <a:schemeClr val="tx2"/>
                </a:solidFill>
              </a:rPr>
              <a:t>Financiera</a:t>
            </a:r>
          </a:p>
          <a:p>
            <a:pPr lvl="1">
              <a:buFont typeface="Courier New" panose="02070309020205020404" pitchFamily="49" charset="0"/>
              <a:buChar char="-"/>
            </a:pPr>
            <a:r>
              <a:rPr lang="es-ES" dirty="0">
                <a:solidFill>
                  <a:schemeClr val="tx2"/>
                </a:solidFill>
              </a:rPr>
              <a:t>De calidad</a:t>
            </a:r>
          </a:p>
          <a:p>
            <a:pPr lvl="1">
              <a:buFont typeface="Courier New" panose="02070309020205020404" pitchFamily="49" charset="0"/>
              <a:buChar char="-"/>
            </a:pPr>
            <a:r>
              <a:rPr lang="es-ES" dirty="0">
                <a:solidFill>
                  <a:schemeClr val="tx2"/>
                </a:solidFill>
              </a:rPr>
              <a:t>De cumplimiento corporativo</a:t>
            </a:r>
          </a:p>
          <a:p>
            <a:pPr lvl="1">
              <a:buFont typeface="Courier New" panose="02070309020205020404" pitchFamily="49" charset="0"/>
              <a:buChar char="-"/>
            </a:pPr>
            <a:r>
              <a:rPr lang="es-ES" dirty="0">
                <a:solidFill>
                  <a:schemeClr val="tx2"/>
                </a:solidFill>
              </a:rPr>
              <a:t>De gestión de riesgos</a:t>
            </a:r>
          </a:p>
          <a:p>
            <a:pPr lvl="1">
              <a:buFont typeface="Courier New" panose="02070309020205020404" pitchFamily="49" charset="0"/>
              <a:buChar char="-"/>
            </a:pPr>
            <a:r>
              <a:rPr lang="es-ES" dirty="0">
                <a:solidFill>
                  <a:schemeClr val="tx2"/>
                </a:solidFill>
              </a:rPr>
              <a:t>De cumplimiento del Programa para centros </a:t>
            </a:r>
            <a:br>
              <a:rPr lang="es-ES" dirty="0">
                <a:solidFill>
                  <a:schemeClr val="tx2"/>
                </a:solidFill>
              </a:rPr>
            </a:br>
            <a:r>
              <a:rPr lang="es-ES" dirty="0">
                <a:solidFill>
                  <a:schemeClr val="tx2"/>
                </a:solidFill>
              </a:rPr>
              <a:t>de salud</a:t>
            </a:r>
          </a:p>
          <a:p>
            <a:endParaRPr lang="en-US" dirty="0">
              <a:solidFill>
                <a:schemeClr val="tx2"/>
              </a:solidFill>
            </a:endParaRPr>
          </a:p>
          <a:p>
            <a:endParaRPr lang="en-US" sz="2000" dirty="0"/>
          </a:p>
        </p:txBody>
      </p:sp>
      <p:sp>
        <p:nvSpPr>
          <p:cNvPr id="9" name="TextBox 8">
            <a:extLst>
              <a:ext uri="{FF2B5EF4-FFF2-40B4-BE49-F238E27FC236}">
                <a16:creationId xmlns:a16="http://schemas.microsoft.com/office/drawing/2014/main" id="{CA7EA066-3B78-4CB7-9456-4F58DE3A5721}"/>
              </a:ext>
            </a:extLst>
          </p:cNvPr>
          <p:cNvSpPr txBox="1"/>
          <p:nvPr/>
        </p:nvSpPr>
        <p:spPr>
          <a:xfrm>
            <a:off x="6940826" y="6048573"/>
            <a:ext cx="4648200" cy="307777"/>
          </a:xfrm>
          <a:prstGeom prst="rect">
            <a:avLst/>
          </a:prstGeom>
          <a:noFill/>
        </p:spPr>
        <p:txBody>
          <a:bodyPr wrap="square" rtlCol="0">
            <a:spAutoFit/>
          </a:bodyPr>
          <a:lstStyle/>
          <a:p>
            <a:r>
              <a:rPr kumimoji="0" lang="es-ES" sz="1400" b="0" i="0" u="none" strike="noStrike" cap="none" normalizeH="0" baseline="0" noProof="0" dirty="0">
                <a:ln>
                  <a:noFill/>
                </a:ln>
                <a:solidFill>
                  <a:schemeClr val="tx2"/>
                </a:solidFill>
                <a:uLnTx/>
                <a:uFillTx/>
                <a:ea typeface="Open Sans" panose="020B0606030504020204" pitchFamily="34" charset="0"/>
                <a:cs typeface="Open Sans" panose="020B0606030504020204" pitchFamily="34" charset="0"/>
              </a:rPr>
              <a:t>© 2021 </a:t>
            </a:r>
            <a:r>
              <a:rPr kumimoji="0" lang="es-ES" sz="1400" b="0" i="0" u="none" strike="noStrike" cap="none" normalizeH="0" baseline="0" noProof="0" dirty="0" err="1">
                <a:ln>
                  <a:noFill/>
                </a:ln>
                <a:solidFill>
                  <a:schemeClr val="tx2"/>
                </a:solidFill>
                <a:uLnTx/>
                <a:uFillTx/>
                <a:ea typeface="Open Sans" panose="020B0606030504020204" pitchFamily="34" charset="0"/>
                <a:cs typeface="Open Sans" panose="020B0606030504020204" pitchFamily="34" charset="0"/>
              </a:rPr>
              <a:t>National</a:t>
            </a:r>
            <a:r>
              <a:rPr kumimoji="0" lang="es-ES" sz="1400" b="0" i="0" u="none" strike="noStrike" cap="none" normalizeH="0" baseline="0" noProof="0" dirty="0">
                <a:ln>
                  <a:noFill/>
                </a:ln>
                <a:solidFill>
                  <a:schemeClr val="tx2"/>
                </a:solidFill>
                <a:uLnTx/>
                <a:uFillTx/>
                <a:ea typeface="Open Sans" panose="020B0606030504020204" pitchFamily="34" charset="0"/>
                <a:cs typeface="Open Sans" panose="020B0606030504020204" pitchFamily="34" charset="0"/>
              </a:rPr>
              <a:t> </a:t>
            </a:r>
            <a:r>
              <a:rPr kumimoji="0" lang="es-ES" sz="1400" b="0" i="0" u="none" strike="noStrike" cap="none" normalizeH="0" baseline="0" noProof="0" dirty="0" err="1">
                <a:ln>
                  <a:noFill/>
                </a:ln>
                <a:solidFill>
                  <a:schemeClr val="tx2"/>
                </a:solidFill>
                <a:uLnTx/>
                <a:uFillTx/>
                <a:ea typeface="Open Sans" panose="020B0606030504020204" pitchFamily="34" charset="0"/>
                <a:cs typeface="Open Sans" panose="020B0606030504020204" pitchFamily="34" charset="0"/>
              </a:rPr>
              <a:t>Association</a:t>
            </a:r>
            <a:r>
              <a:rPr kumimoji="0" lang="es-ES" sz="1400" b="0" i="0" u="none" strike="noStrike" cap="none" normalizeH="0" baseline="0" noProof="0" dirty="0">
                <a:ln>
                  <a:noFill/>
                </a:ln>
                <a:solidFill>
                  <a:schemeClr val="tx2"/>
                </a:solidFill>
                <a:uLnTx/>
                <a:uFillTx/>
                <a:ea typeface="Open Sans" panose="020B0606030504020204" pitchFamily="34" charset="0"/>
                <a:cs typeface="Open Sans" panose="020B0606030504020204" pitchFamily="34" charset="0"/>
              </a:rPr>
              <a:t> </a:t>
            </a:r>
            <a:r>
              <a:rPr kumimoji="0" lang="es-ES" sz="1400" b="0" i="0" u="none" strike="noStrike" cap="none" normalizeH="0" baseline="0" noProof="0" dirty="0" err="1">
                <a:ln>
                  <a:noFill/>
                </a:ln>
                <a:solidFill>
                  <a:schemeClr val="tx2"/>
                </a:solidFill>
                <a:uLnTx/>
                <a:uFillTx/>
                <a:ea typeface="Open Sans" panose="020B0606030504020204" pitchFamily="34" charset="0"/>
                <a:cs typeface="Open Sans" panose="020B0606030504020204" pitchFamily="34" charset="0"/>
              </a:rPr>
              <a:t>of</a:t>
            </a:r>
            <a:r>
              <a:rPr kumimoji="0" lang="es-ES" sz="1400" b="0" i="0" u="none" strike="noStrike" cap="none" normalizeH="0" baseline="0" noProof="0" dirty="0">
                <a:ln>
                  <a:noFill/>
                </a:ln>
                <a:solidFill>
                  <a:schemeClr val="tx2"/>
                </a:solidFill>
                <a:uLnTx/>
                <a:uFillTx/>
                <a:ea typeface="Open Sans" panose="020B0606030504020204" pitchFamily="34" charset="0"/>
                <a:cs typeface="Open Sans" panose="020B0606030504020204" pitchFamily="34" charset="0"/>
              </a:rPr>
              <a:t> </a:t>
            </a:r>
            <a:r>
              <a:rPr kumimoji="0" lang="es-ES" sz="1400" b="0" i="0" u="none" strike="noStrike" cap="none" normalizeH="0" baseline="0" noProof="0" dirty="0" err="1">
                <a:ln>
                  <a:noFill/>
                </a:ln>
                <a:solidFill>
                  <a:schemeClr val="tx2"/>
                </a:solidFill>
                <a:uLnTx/>
                <a:uFillTx/>
                <a:ea typeface="Open Sans" panose="020B0606030504020204" pitchFamily="34" charset="0"/>
                <a:cs typeface="Open Sans" panose="020B0606030504020204" pitchFamily="34" charset="0"/>
              </a:rPr>
              <a:t>Community</a:t>
            </a:r>
            <a:r>
              <a:rPr kumimoji="0" lang="es-ES" sz="1400" b="0" i="0" u="none" strike="noStrike" cap="none" normalizeH="0" baseline="0" noProof="0" dirty="0">
                <a:ln>
                  <a:noFill/>
                </a:ln>
                <a:solidFill>
                  <a:schemeClr val="tx2"/>
                </a:solidFill>
                <a:uLnTx/>
                <a:uFillTx/>
                <a:ea typeface="Open Sans" panose="020B0606030504020204" pitchFamily="34" charset="0"/>
                <a:cs typeface="Open Sans" panose="020B0606030504020204" pitchFamily="34" charset="0"/>
              </a:rPr>
              <a:t> </a:t>
            </a:r>
            <a:r>
              <a:rPr kumimoji="0" lang="es-ES" sz="1400" b="0" i="0" u="none" strike="noStrike" cap="none" normalizeH="0" baseline="0" noProof="0" dirty="0" err="1">
                <a:ln>
                  <a:noFill/>
                </a:ln>
                <a:solidFill>
                  <a:schemeClr val="tx2"/>
                </a:solidFill>
                <a:uLnTx/>
                <a:uFillTx/>
                <a:ea typeface="Open Sans" panose="020B0606030504020204" pitchFamily="34" charset="0"/>
                <a:cs typeface="Open Sans" panose="020B0606030504020204" pitchFamily="34" charset="0"/>
              </a:rPr>
              <a:t>Health</a:t>
            </a:r>
            <a:r>
              <a:rPr kumimoji="0" lang="es-ES" sz="1400" b="0" i="0" u="none" strike="noStrike" cap="none" normalizeH="0" baseline="0" noProof="0" dirty="0">
                <a:ln>
                  <a:noFill/>
                </a:ln>
                <a:solidFill>
                  <a:schemeClr val="tx2"/>
                </a:solidFill>
                <a:uLnTx/>
                <a:uFillTx/>
                <a:ea typeface="Open Sans" panose="020B0606030504020204" pitchFamily="34" charset="0"/>
                <a:cs typeface="Open Sans" panose="020B0606030504020204" pitchFamily="34" charset="0"/>
              </a:rPr>
              <a:t> Centers </a:t>
            </a:r>
          </a:p>
        </p:txBody>
      </p:sp>
    </p:spTree>
    <p:extLst>
      <p:ext uri="{BB962C8B-B14F-4D97-AF65-F5344CB8AC3E}">
        <p14:creationId xmlns:p14="http://schemas.microsoft.com/office/powerpoint/2010/main" val="1373865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894201-ABA6-4FE1-BBA5-2F90843086DC}"/>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5BB13EDD-530F-46F1-9D2B-2B162DAFB6AF}"/>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31</a:t>
            </a:fld>
            <a:endParaRPr lang="en-US">
              <a:solidFill>
                <a:schemeClr val="tx2"/>
              </a:solidFill>
            </a:endParaRPr>
          </a:p>
        </p:txBody>
      </p:sp>
      <p:sp>
        <p:nvSpPr>
          <p:cNvPr id="4" name="Title 3">
            <a:extLst>
              <a:ext uri="{FF2B5EF4-FFF2-40B4-BE49-F238E27FC236}">
                <a16:creationId xmlns:a16="http://schemas.microsoft.com/office/drawing/2014/main" id="{0288E865-181E-4E5B-B758-0586A5C5033F}"/>
              </a:ext>
            </a:extLst>
          </p:cNvPr>
          <p:cNvSpPr>
            <a:spLocks noGrp="1"/>
          </p:cNvSpPr>
          <p:nvPr>
            <p:ph type="title"/>
          </p:nvPr>
        </p:nvSpPr>
        <p:spPr>
          <a:xfrm>
            <a:off x="712550" y="594499"/>
            <a:ext cx="7440849" cy="1475672"/>
          </a:xfrm>
        </p:spPr>
        <p:txBody>
          <a:bodyPr/>
          <a:lstStyle/>
          <a:p>
            <a:r>
              <a:rPr lang="es-ES" dirty="0"/>
              <a:t>Plan de trabajo o calendario de la junta directiva</a:t>
            </a:r>
          </a:p>
        </p:txBody>
      </p:sp>
      <p:sp>
        <p:nvSpPr>
          <p:cNvPr id="5" name="Text Placeholder 4">
            <a:extLst>
              <a:ext uri="{FF2B5EF4-FFF2-40B4-BE49-F238E27FC236}">
                <a16:creationId xmlns:a16="http://schemas.microsoft.com/office/drawing/2014/main" id="{30571FA9-524C-4A46-8BA5-E19F005CA790}"/>
              </a:ext>
            </a:extLst>
          </p:cNvPr>
          <p:cNvSpPr>
            <a:spLocks noGrp="1"/>
          </p:cNvSpPr>
          <p:nvPr>
            <p:ph type="body" sz="quarter" idx="21"/>
          </p:nvPr>
        </p:nvSpPr>
        <p:spPr/>
        <p:txBody>
          <a:bodyPr/>
          <a:lstStyle/>
          <a:p>
            <a:pPr marL="0" indent="0">
              <a:buNone/>
            </a:pPr>
            <a:r>
              <a:rPr lang="es-ES"/>
              <a:t>[Insertar el plan de trabajo de la junta directiva, si se utiliza uno]</a:t>
            </a:r>
          </a:p>
        </p:txBody>
      </p:sp>
      <p:sp>
        <p:nvSpPr>
          <p:cNvPr id="6" name="TextBox 5">
            <a:extLst>
              <a:ext uri="{FF2B5EF4-FFF2-40B4-BE49-F238E27FC236}">
                <a16:creationId xmlns:a16="http://schemas.microsoft.com/office/drawing/2014/main" id="{4322C592-571E-4A61-8B69-CA1DA573CB4C}"/>
              </a:ext>
            </a:extLst>
          </p:cNvPr>
          <p:cNvSpPr txBox="1"/>
          <p:nvPr/>
        </p:nvSpPr>
        <p:spPr>
          <a:xfrm>
            <a:off x="8610600" y="457200"/>
            <a:ext cx="32004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782279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C0F1F0-8CCE-4584-B159-57A0B0F791AC}"/>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141DAF53-F521-4773-AA3A-41307E43F06E}"/>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32</a:t>
            </a:fld>
            <a:endParaRPr lang="en-US">
              <a:solidFill>
                <a:schemeClr val="tx2"/>
              </a:solidFill>
            </a:endParaRPr>
          </a:p>
        </p:txBody>
      </p:sp>
      <p:sp>
        <p:nvSpPr>
          <p:cNvPr id="4" name="Title 3">
            <a:extLst>
              <a:ext uri="{FF2B5EF4-FFF2-40B4-BE49-F238E27FC236}">
                <a16:creationId xmlns:a16="http://schemas.microsoft.com/office/drawing/2014/main" id="{A31EEFD1-195C-49DD-AB68-A3C4E017978A}"/>
              </a:ext>
            </a:extLst>
          </p:cNvPr>
          <p:cNvSpPr>
            <a:spLocks noGrp="1"/>
          </p:cNvSpPr>
          <p:nvPr>
            <p:ph type="title"/>
          </p:nvPr>
        </p:nvSpPr>
        <p:spPr>
          <a:xfrm>
            <a:off x="462955" y="457200"/>
            <a:ext cx="11373228" cy="1475672"/>
          </a:xfrm>
        </p:spPr>
        <p:txBody>
          <a:bodyPr/>
          <a:lstStyle/>
          <a:p>
            <a:r>
              <a:rPr lang="es-ES" dirty="0"/>
              <a:t>Cumplimiento del Programa </a:t>
            </a:r>
            <a:br>
              <a:rPr lang="es-ES" dirty="0"/>
            </a:br>
            <a:r>
              <a:rPr lang="es-ES" dirty="0"/>
              <a:t>para centros de salud de la Administración de Recursos y Servicios de Salud (HRSA)</a:t>
            </a:r>
          </a:p>
        </p:txBody>
      </p:sp>
      <p:sp>
        <p:nvSpPr>
          <p:cNvPr id="5" name="Text Placeholder 4">
            <a:extLst>
              <a:ext uri="{FF2B5EF4-FFF2-40B4-BE49-F238E27FC236}">
                <a16:creationId xmlns:a16="http://schemas.microsoft.com/office/drawing/2014/main" id="{7CDD556D-AE18-4C6C-AD58-DA4EA8310CF6}"/>
              </a:ext>
            </a:extLst>
          </p:cNvPr>
          <p:cNvSpPr>
            <a:spLocks noGrp="1"/>
          </p:cNvSpPr>
          <p:nvPr>
            <p:ph type="body" sz="quarter" idx="21"/>
          </p:nvPr>
        </p:nvSpPr>
        <p:spPr>
          <a:xfrm>
            <a:off x="472894" y="2539926"/>
            <a:ext cx="11566706" cy="2946474"/>
          </a:xfrm>
        </p:spPr>
        <p:txBody>
          <a:bodyPr>
            <a:normAutofit/>
          </a:bodyPr>
          <a:lstStyle/>
          <a:p>
            <a:r>
              <a:rPr lang="es-ES" sz="2800" dirty="0"/>
              <a:t>La junta directiva debe garantizar el cumplimiento de los requisitos relativos a la junta directiva establecidos en el Manual de cumplimiento del Programa para centros de salud de la HRSA.</a:t>
            </a:r>
            <a:endParaRPr lang="en-US" sz="2800" dirty="0"/>
          </a:p>
          <a:p>
            <a:r>
              <a:rPr lang="es-ES" sz="2800" dirty="0"/>
              <a:t>La junta directiva participa en la visita al sitio operativo (</a:t>
            </a:r>
            <a:r>
              <a:rPr lang="es-ES" sz="2800" dirty="0" err="1"/>
              <a:t>Operational</a:t>
            </a:r>
            <a:r>
              <a:rPr lang="es-ES" sz="2800" dirty="0"/>
              <a:t> </a:t>
            </a:r>
            <a:r>
              <a:rPr lang="es-ES" sz="2800" dirty="0" err="1"/>
              <a:t>Site</a:t>
            </a:r>
            <a:r>
              <a:rPr lang="es-ES" sz="2800" dirty="0"/>
              <a:t> </a:t>
            </a:r>
            <a:r>
              <a:rPr lang="es-ES" sz="2800" dirty="0" err="1"/>
              <a:t>Visit</a:t>
            </a:r>
            <a:r>
              <a:rPr lang="es-ES" sz="2800" dirty="0"/>
              <a:t>, OSV), y anticipa que la próxima OSV tendrá lugar en [insertar año].</a:t>
            </a:r>
          </a:p>
        </p:txBody>
      </p:sp>
      <p:sp>
        <p:nvSpPr>
          <p:cNvPr id="6" name="TextBox 5">
            <a:extLst>
              <a:ext uri="{FF2B5EF4-FFF2-40B4-BE49-F238E27FC236}">
                <a16:creationId xmlns:a16="http://schemas.microsoft.com/office/drawing/2014/main" id="{58F28DBA-3978-40A5-B6E6-D7C83E69FCD6}"/>
              </a:ext>
            </a:extLst>
          </p:cNvPr>
          <p:cNvSpPr txBox="1"/>
          <p:nvPr/>
        </p:nvSpPr>
        <p:spPr>
          <a:xfrm>
            <a:off x="838200" y="5009659"/>
            <a:ext cx="7543800" cy="1200329"/>
          </a:xfrm>
          <a:prstGeom prst="rect">
            <a:avLst/>
          </a:prstGeom>
          <a:noFill/>
        </p:spPr>
        <p:txBody>
          <a:bodyPr wrap="square">
            <a:spAutoFit/>
          </a:bodyPr>
          <a:lstStyle/>
          <a:p>
            <a:r>
              <a:rPr lang="es-ES" sz="1800" b="1" i="0" u="none" strike="noStrike" dirty="0">
                <a:solidFill>
                  <a:schemeClr val="tx2"/>
                </a:solidFill>
                <a:hlinkClick r:id="rId3">
                  <a:extLst>
                    <a:ext uri="{A12FA001-AC4F-418D-AE19-62706E023703}">
                      <ahyp:hlinkClr xmlns:ahyp="http://schemas.microsoft.com/office/drawing/2018/hyperlinkcolor" val="tx"/>
                    </a:ext>
                  </a:extLst>
                </a:hlinkClick>
              </a:rPr>
              <a:t>Ciclo de videos sobre juntas directivas de centros de salud centrado en el cumplimiento del Programa para centros de salud y las buenas prácticas relacionadas (reproducción bajo demanda)</a:t>
            </a:r>
            <a:r>
              <a:rPr lang="es-ES" sz="1800" b="1" i="0" u="none" strike="noStrike" dirty="0">
                <a:solidFill>
                  <a:schemeClr val="tx2"/>
                </a:solidFill>
              </a:rPr>
              <a:t> (Asociación de Atención Médica de Nebraska)</a:t>
            </a:r>
          </a:p>
        </p:txBody>
      </p:sp>
      <p:pic>
        <p:nvPicPr>
          <p:cNvPr id="7" name="Picture 6">
            <a:extLst>
              <a:ext uri="{FF2B5EF4-FFF2-40B4-BE49-F238E27FC236}">
                <a16:creationId xmlns:a16="http://schemas.microsoft.com/office/drawing/2014/main" id="{C8C53B42-E255-4E16-8914-305024565ADB}"/>
              </a:ext>
            </a:extLst>
          </p:cNvPr>
          <p:cNvPicPr>
            <a:picLocks noChangeAspect="1"/>
          </p:cNvPicPr>
          <p:nvPr/>
        </p:nvPicPr>
        <p:blipFill rotWithShape="1">
          <a:blip r:embed="rId4"/>
          <a:srcRect l="6875" t="20001" r="36875" b="22222"/>
          <a:stretch/>
        </p:blipFill>
        <p:spPr>
          <a:xfrm>
            <a:off x="8742889" y="4893778"/>
            <a:ext cx="2478621" cy="1432092"/>
          </a:xfrm>
          <a:prstGeom prst="rect">
            <a:avLst/>
          </a:prstGeom>
          <a:ln>
            <a:solidFill>
              <a:schemeClr val="tx1"/>
            </a:solidFill>
          </a:ln>
        </p:spPr>
      </p:pic>
      <p:sp>
        <p:nvSpPr>
          <p:cNvPr id="8" name="TextBox 7">
            <a:extLst>
              <a:ext uri="{FF2B5EF4-FFF2-40B4-BE49-F238E27FC236}">
                <a16:creationId xmlns:a16="http://schemas.microsoft.com/office/drawing/2014/main" id="{30FEBA6E-4A6E-4EDC-A292-9363CABDA2B7}"/>
              </a:ext>
            </a:extLst>
          </p:cNvPr>
          <p:cNvSpPr txBox="1"/>
          <p:nvPr/>
        </p:nvSpPr>
        <p:spPr>
          <a:xfrm>
            <a:off x="8610599" y="457200"/>
            <a:ext cx="3118445"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126545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561C4F-031A-44DD-B50E-6586C98539BA}"/>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2B11C9FE-0C87-4313-B0F2-D9007B0964A1}"/>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33</a:t>
            </a:fld>
            <a:endParaRPr lang="en-US">
              <a:solidFill>
                <a:schemeClr val="tx2"/>
              </a:solidFill>
            </a:endParaRPr>
          </a:p>
        </p:txBody>
      </p:sp>
      <p:sp>
        <p:nvSpPr>
          <p:cNvPr id="4" name="Title 3">
            <a:extLst>
              <a:ext uri="{FF2B5EF4-FFF2-40B4-BE49-F238E27FC236}">
                <a16:creationId xmlns:a16="http://schemas.microsoft.com/office/drawing/2014/main" id="{73D440D2-FFCB-478B-8D2B-A7E76B8A20E7}"/>
              </a:ext>
            </a:extLst>
          </p:cNvPr>
          <p:cNvSpPr>
            <a:spLocks noGrp="1"/>
          </p:cNvSpPr>
          <p:nvPr>
            <p:ph type="title"/>
          </p:nvPr>
        </p:nvSpPr>
        <p:spPr/>
        <p:txBody>
          <a:bodyPr/>
          <a:lstStyle/>
          <a:p>
            <a:r>
              <a:rPr lang="es-ES"/>
              <a:t>Aprobación de políticas</a:t>
            </a:r>
          </a:p>
        </p:txBody>
      </p:sp>
      <p:sp>
        <p:nvSpPr>
          <p:cNvPr id="5" name="Text Placeholder 4">
            <a:extLst>
              <a:ext uri="{FF2B5EF4-FFF2-40B4-BE49-F238E27FC236}">
                <a16:creationId xmlns:a16="http://schemas.microsoft.com/office/drawing/2014/main" id="{FFBB66AC-F508-4FC4-98B3-DD6AE92C49AB}"/>
              </a:ext>
            </a:extLst>
          </p:cNvPr>
          <p:cNvSpPr>
            <a:spLocks noGrp="1"/>
          </p:cNvSpPr>
          <p:nvPr>
            <p:ph type="body" sz="quarter" idx="21"/>
          </p:nvPr>
        </p:nvSpPr>
        <p:spPr>
          <a:xfrm>
            <a:off x="743031" y="1542365"/>
            <a:ext cx="10580289" cy="4527551"/>
          </a:xfrm>
        </p:spPr>
        <p:txBody>
          <a:bodyPr>
            <a:normAutofit/>
          </a:bodyPr>
          <a:lstStyle/>
          <a:p>
            <a:r>
              <a:rPr lang="es-ES" sz="2800" dirty="0"/>
              <a:t>Estatutos</a:t>
            </a:r>
          </a:p>
          <a:p>
            <a:endParaRPr lang="en-US" sz="2800" dirty="0"/>
          </a:p>
          <a:p>
            <a:r>
              <a:rPr lang="es-ES" sz="2800" dirty="0"/>
              <a:t>Políticas variadas</a:t>
            </a:r>
          </a:p>
          <a:p>
            <a:pPr lvl="1">
              <a:buClr>
                <a:schemeClr val="accent6"/>
              </a:buClr>
              <a:buFont typeface="Courier New" panose="02070309020205020404" pitchFamily="49" charset="0"/>
              <a:buChar char="-"/>
            </a:pPr>
            <a:r>
              <a:rPr lang="es-ES" sz="2800" dirty="0">
                <a:solidFill>
                  <a:schemeClr val="tx2"/>
                </a:solidFill>
              </a:rPr>
              <a:t>Conflictos de interés</a:t>
            </a:r>
          </a:p>
          <a:p>
            <a:pPr lvl="1">
              <a:buClr>
                <a:schemeClr val="accent6"/>
              </a:buClr>
              <a:buFont typeface="Courier New" panose="02070309020205020404" pitchFamily="49" charset="0"/>
              <a:buChar char="-"/>
            </a:pPr>
            <a:r>
              <a:rPr lang="es-ES" sz="2800" dirty="0">
                <a:solidFill>
                  <a:schemeClr val="tx2"/>
                </a:solidFill>
              </a:rPr>
              <a:t>Programa de escala de descuento</a:t>
            </a:r>
          </a:p>
          <a:p>
            <a:pPr lvl="1">
              <a:buClr>
                <a:schemeClr val="accent6"/>
              </a:buClr>
              <a:buFont typeface="Courier New" panose="02070309020205020404" pitchFamily="49" charset="0"/>
              <a:buChar char="-"/>
            </a:pPr>
            <a:r>
              <a:rPr lang="es-ES" sz="2800" dirty="0">
                <a:solidFill>
                  <a:schemeClr val="tx2"/>
                </a:solidFill>
              </a:rPr>
              <a:t>Facturación y cobros</a:t>
            </a:r>
          </a:p>
          <a:p>
            <a:pPr lvl="1">
              <a:buClr>
                <a:schemeClr val="accent6"/>
              </a:buClr>
              <a:buFont typeface="Courier New" panose="02070309020205020404" pitchFamily="49" charset="0"/>
              <a:buChar char="-"/>
            </a:pPr>
            <a:r>
              <a:rPr lang="es-ES" sz="2800" dirty="0">
                <a:solidFill>
                  <a:schemeClr val="tx2"/>
                </a:solidFill>
              </a:rPr>
              <a:t>Mejora/aseguramiento de la calidad</a:t>
            </a:r>
          </a:p>
          <a:p>
            <a:pPr lvl="1">
              <a:buClr>
                <a:schemeClr val="accent6"/>
              </a:buClr>
              <a:buFont typeface="Courier New" panose="02070309020205020404" pitchFamily="49" charset="0"/>
              <a:buChar char="-"/>
            </a:pPr>
            <a:r>
              <a:rPr lang="es-ES" sz="2800" dirty="0">
                <a:solidFill>
                  <a:schemeClr val="tx2"/>
                </a:solidFill>
              </a:rPr>
              <a:t>Consulte el Manual de cumplimiento del Programa para centros de salud de la HRSA para conocer las políticas adicionales que requieren la revisión de la junta directiva.</a:t>
            </a:r>
          </a:p>
        </p:txBody>
      </p:sp>
      <p:sp>
        <p:nvSpPr>
          <p:cNvPr id="7" name="TextBox 6">
            <a:extLst>
              <a:ext uri="{FF2B5EF4-FFF2-40B4-BE49-F238E27FC236}">
                <a16:creationId xmlns:a16="http://schemas.microsoft.com/office/drawing/2014/main" id="{27644ACA-B429-47D3-971D-9E41574A9435}"/>
              </a:ext>
            </a:extLst>
          </p:cNvPr>
          <p:cNvSpPr txBox="1"/>
          <p:nvPr/>
        </p:nvSpPr>
        <p:spPr>
          <a:xfrm>
            <a:off x="8763000" y="609600"/>
            <a:ext cx="29718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07193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AB637A-3F46-4946-B220-DE7348A1C8C2}"/>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F73B987F-B914-4B90-913E-0C589DE6D5E7}"/>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34</a:t>
            </a:fld>
            <a:endParaRPr lang="en-US">
              <a:solidFill>
                <a:schemeClr val="tx2"/>
              </a:solidFill>
            </a:endParaRPr>
          </a:p>
        </p:txBody>
      </p:sp>
      <p:sp>
        <p:nvSpPr>
          <p:cNvPr id="4" name="Title 3">
            <a:extLst>
              <a:ext uri="{FF2B5EF4-FFF2-40B4-BE49-F238E27FC236}">
                <a16:creationId xmlns:a16="http://schemas.microsoft.com/office/drawing/2014/main" id="{CE3D7758-E0C9-45D8-B135-852E9499374E}"/>
              </a:ext>
            </a:extLst>
          </p:cNvPr>
          <p:cNvSpPr>
            <a:spLocks noGrp="1"/>
          </p:cNvSpPr>
          <p:nvPr>
            <p:ph type="title"/>
          </p:nvPr>
        </p:nvSpPr>
        <p:spPr/>
        <p:txBody>
          <a:bodyPr/>
          <a:lstStyle/>
          <a:p>
            <a:r>
              <a:rPr lang="es-ES"/>
              <a:t>Conflictos de interés</a:t>
            </a:r>
          </a:p>
        </p:txBody>
      </p:sp>
      <p:sp>
        <p:nvSpPr>
          <p:cNvPr id="5" name="Text Placeholder 4">
            <a:extLst>
              <a:ext uri="{FF2B5EF4-FFF2-40B4-BE49-F238E27FC236}">
                <a16:creationId xmlns:a16="http://schemas.microsoft.com/office/drawing/2014/main" id="{59FC08FC-BF2C-4BB0-AA62-74BCDDCB93AB}"/>
              </a:ext>
            </a:extLst>
          </p:cNvPr>
          <p:cNvSpPr>
            <a:spLocks noGrp="1"/>
          </p:cNvSpPr>
          <p:nvPr>
            <p:ph type="body" sz="quarter" idx="21"/>
          </p:nvPr>
        </p:nvSpPr>
        <p:spPr>
          <a:xfrm>
            <a:off x="866445" y="1832133"/>
            <a:ext cx="8582355" cy="3759030"/>
          </a:xfrm>
        </p:spPr>
        <p:txBody>
          <a:bodyPr>
            <a:normAutofit lnSpcReduction="10000"/>
          </a:bodyPr>
          <a:lstStyle/>
          <a:p>
            <a:r>
              <a:rPr lang="es-ES" sz="2800" dirty="0"/>
              <a:t>Completar el formulario de divulgación anual en el que se identifica cualquier conflicto de intereses.</a:t>
            </a:r>
          </a:p>
          <a:p>
            <a:endParaRPr lang="en-US" sz="2800" dirty="0"/>
          </a:p>
          <a:p>
            <a:r>
              <a:rPr lang="es-ES" sz="2800" dirty="0"/>
              <a:t>Proceso de la junta directiva cuando surgen conflictos:</a:t>
            </a:r>
          </a:p>
          <a:p>
            <a:pPr lvl="1">
              <a:buFont typeface="Courier New" panose="02070309020205020404" pitchFamily="49" charset="0"/>
              <a:buChar char="-"/>
            </a:pPr>
            <a:r>
              <a:rPr lang="es-ES" sz="2800" dirty="0">
                <a:solidFill>
                  <a:schemeClr val="tx2"/>
                </a:solidFill>
              </a:rPr>
              <a:t>Divulgación.</a:t>
            </a:r>
          </a:p>
          <a:p>
            <a:pPr lvl="1">
              <a:buFont typeface="Courier New" panose="02070309020205020404" pitchFamily="49" charset="0"/>
              <a:buChar char="-"/>
            </a:pPr>
            <a:r>
              <a:rPr lang="es-ES" sz="2800" dirty="0">
                <a:solidFill>
                  <a:schemeClr val="tx2"/>
                </a:solidFill>
              </a:rPr>
              <a:t>Discusión. </a:t>
            </a:r>
          </a:p>
          <a:p>
            <a:pPr lvl="1">
              <a:buFont typeface="Courier New" panose="02070309020205020404" pitchFamily="49" charset="0"/>
              <a:buChar char="-"/>
            </a:pPr>
            <a:r>
              <a:rPr lang="es-ES" sz="2800" dirty="0">
                <a:solidFill>
                  <a:schemeClr val="tx2"/>
                </a:solidFill>
              </a:rPr>
              <a:t>Gestión: posible recusación de la discusión y votación.</a:t>
            </a:r>
          </a:p>
          <a:p>
            <a:pPr lvl="1">
              <a:buFont typeface="Courier New" panose="02070309020205020404" pitchFamily="49" charset="0"/>
              <a:buChar char="-"/>
            </a:pPr>
            <a:r>
              <a:rPr lang="es-ES" sz="2800" dirty="0">
                <a:solidFill>
                  <a:schemeClr val="tx2"/>
                </a:solidFill>
              </a:rPr>
              <a:t>Documentación.</a:t>
            </a:r>
          </a:p>
        </p:txBody>
      </p:sp>
      <p:sp>
        <p:nvSpPr>
          <p:cNvPr id="6" name="TextBox 5">
            <a:extLst>
              <a:ext uri="{FF2B5EF4-FFF2-40B4-BE49-F238E27FC236}">
                <a16:creationId xmlns:a16="http://schemas.microsoft.com/office/drawing/2014/main" id="{515C35E7-9539-4C5F-8C70-D6B82543CBF9}"/>
              </a:ext>
            </a:extLst>
          </p:cNvPr>
          <p:cNvSpPr txBox="1"/>
          <p:nvPr/>
        </p:nvSpPr>
        <p:spPr>
          <a:xfrm>
            <a:off x="2590800" y="5322644"/>
            <a:ext cx="9448800" cy="923330"/>
          </a:xfrm>
          <a:prstGeom prst="rect">
            <a:avLst/>
          </a:prstGeom>
          <a:noFill/>
        </p:spPr>
        <p:txBody>
          <a:bodyPr wrap="square">
            <a:spAutoFit/>
          </a:bodyPr>
          <a:lstStyle/>
          <a:p>
            <a:pPr algn="r"/>
            <a:r>
              <a:rPr lang="es-ES" b="1" i="0" u="none" strike="noStrike" dirty="0">
                <a:solidFill>
                  <a:schemeClr val="tx2"/>
                </a:solidFill>
                <a:latin typeface="proxima-nova"/>
                <a:hlinkClick r:id="rId3">
                  <a:extLst>
                    <a:ext uri="{A12FA001-AC4F-418D-AE19-62706E023703}">
                      <ahyp:hlinkClr xmlns:ahyp="http://schemas.microsoft.com/office/drawing/2018/hyperlinkcolor" val="tx"/>
                    </a:ext>
                  </a:extLst>
                </a:hlinkClick>
              </a:rPr>
              <a:t>Identificación, divulgación y gestión de los conflictos de intereses de los miembros de la junta directiva (Informe legal de gobernanza 1)</a:t>
            </a:r>
          </a:p>
          <a:p>
            <a:pPr algn="r"/>
            <a:r>
              <a:rPr lang="es-ES" dirty="0">
                <a:solidFill>
                  <a:schemeClr val="tx2"/>
                </a:solidFill>
                <a:hlinkClick r:id="rId4">
                  <a:extLst>
                    <a:ext uri="{A12FA001-AC4F-418D-AE19-62706E023703}">
                      <ahyp:hlinkClr xmlns:ahyp="http://schemas.microsoft.com/office/drawing/2018/hyperlinkcolor" val="tx"/>
                    </a:ext>
                  </a:extLst>
                </a:hlinkClick>
              </a:rPr>
              <a:t>https://www.healthcenterinfo.org/details/?id=2866</a:t>
            </a:r>
            <a:r>
              <a:rPr lang="es-ES" b="1" dirty="0">
                <a:solidFill>
                  <a:schemeClr val="tx2"/>
                </a:solidFill>
                <a:latin typeface="proxima-nova"/>
              </a:rPr>
              <a:t> </a:t>
            </a:r>
          </a:p>
        </p:txBody>
      </p:sp>
      <p:pic>
        <p:nvPicPr>
          <p:cNvPr id="7" name="Picture 6">
            <a:extLst>
              <a:ext uri="{FF2B5EF4-FFF2-40B4-BE49-F238E27FC236}">
                <a16:creationId xmlns:a16="http://schemas.microsoft.com/office/drawing/2014/main" id="{EFFA4D2C-65E9-4F56-909F-3E62DEDA8547}"/>
              </a:ext>
            </a:extLst>
          </p:cNvPr>
          <p:cNvPicPr/>
          <p:nvPr/>
        </p:nvPicPr>
        <p:blipFill rotWithShape="1">
          <a:blip r:embed="rId5">
            <a:extLst>
              <a:ext uri="{28A0092B-C50C-407E-A947-70E740481C1C}">
                <a14:useLocalDpi xmlns:a14="http://schemas.microsoft.com/office/drawing/2010/main" val="0"/>
              </a:ext>
            </a:extLst>
          </a:blip>
          <a:srcRect l="42051" t="18690" r="22949" b="6325"/>
          <a:stretch/>
        </p:blipFill>
        <p:spPr bwMode="auto">
          <a:xfrm>
            <a:off x="9753600" y="2804778"/>
            <a:ext cx="1849694" cy="2396604"/>
          </a:xfrm>
          <a:prstGeom prst="rect">
            <a:avLst/>
          </a:prstGeom>
          <a:ln>
            <a:solidFill>
              <a:schemeClr val="tx1"/>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6CDFB060-4B9E-42DB-8FD8-ABD295956D8F}"/>
              </a:ext>
            </a:extLst>
          </p:cNvPr>
          <p:cNvSpPr txBox="1"/>
          <p:nvPr/>
        </p:nvSpPr>
        <p:spPr>
          <a:xfrm>
            <a:off x="8610600" y="457200"/>
            <a:ext cx="2992694"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22847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A321C4F-92EC-4E17-8AE6-1220228D9510}"/>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34B80D63-C319-440F-B10F-E617E2F831E8}"/>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35</a:t>
            </a:fld>
            <a:endParaRPr lang="en-US">
              <a:solidFill>
                <a:schemeClr val="tx2"/>
              </a:solidFill>
            </a:endParaRPr>
          </a:p>
        </p:txBody>
      </p:sp>
      <p:sp>
        <p:nvSpPr>
          <p:cNvPr id="9" name="Text Placeholder 2">
            <a:extLst>
              <a:ext uri="{FF2B5EF4-FFF2-40B4-BE49-F238E27FC236}">
                <a16:creationId xmlns:a16="http://schemas.microsoft.com/office/drawing/2014/main" id="{32E8C50D-70B7-4BBF-B68D-1C389407EE5E}"/>
              </a:ext>
            </a:extLst>
          </p:cNvPr>
          <p:cNvSpPr>
            <a:spLocks noGrp="1"/>
          </p:cNvSpPr>
          <p:nvPr>
            <p:ph type="body" sz="quarter" idx="21"/>
          </p:nvPr>
        </p:nvSpPr>
        <p:spPr>
          <a:xfrm>
            <a:off x="544910" y="1828800"/>
            <a:ext cx="11494690" cy="4211920"/>
          </a:xfrm>
        </p:spPr>
        <p:txBody>
          <a:bodyPr>
            <a:normAutofit fontScale="85000" lnSpcReduction="10000"/>
          </a:bodyPr>
          <a:lstStyle/>
          <a:p>
            <a:r>
              <a:rPr lang="es-ES" sz="2800" dirty="0"/>
              <a:t>El CEO es el único empleado que es seleccionado por la junta directiva.</a:t>
            </a:r>
          </a:p>
          <a:p>
            <a:r>
              <a:rPr lang="es-ES" sz="2800" dirty="0"/>
              <a:t>La junta directiva trabaja con el CEO para: </a:t>
            </a:r>
          </a:p>
          <a:p>
            <a:pPr lvl="1">
              <a:buClr>
                <a:schemeClr val="accent6"/>
              </a:buClr>
              <a:buFont typeface="Courier New" panose="02070309020205020404" pitchFamily="49" charset="0"/>
              <a:buChar char="-"/>
            </a:pPr>
            <a:r>
              <a:rPr lang="es-ES" sz="2800" dirty="0">
                <a:solidFill>
                  <a:schemeClr val="tx2"/>
                </a:solidFill>
              </a:rPr>
              <a:t>establecer metas de desempeño anuales, </a:t>
            </a:r>
          </a:p>
          <a:p>
            <a:pPr lvl="1">
              <a:buClr>
                <a:schemeClr val="accent6"/>
              </a:buClr>
              <a:buFont typeface="Courier New" panose="02070309020205020404" pitchFamily="49" charset="0"/>
              <a:buChar char="-"/>
            </a:pPr>
            <a:r>
              <a:rPr lang="es-ES" sz="2800" dirty="0">
                <a:solidFill>
                  <a:schemeClr val="tx2"/>
                </a:solidFill>
              </a:rPr>
              <a:t>proporcionar una evaluación de rutina del desempeño del CEO [insertar período </a:t>
            </a:r>
            <a:br>
              <a:rPr lang="es-ES" sz="2800" dirty="0">
                <a:solidFill>
                  <a:schemeClr val="tx2"/>
                </a:solidFill>
              </a:rPr>
            </a:br>
            <a:r>
              <a:rPr lang="es-ES" sz="2800" dirty="0">
                <a:solidFill>
                  <a:schemeClr val="tx2"/>
                </a:solidFill>
              </a:rPr>
              <a:t>de tiempo],</a:t>
            </a:r>
          </a:p>
          <a:p>
            <a:pPr lvl="1">
              <a:buClr>
                <a:schemeClr val="accent6"/>
              </a:buClr>
              <a:buFont typeface="Courier New" panose="02070309020205020404" pitchFamily="49" charset="0"/>
              <a:buChar char="-"/>
            </a:pPr>
            <a:r>
              <a:rPr lang="es-ES" sz="2800" dirty="0">
                <a:solidFill>
                  <a:schemeClr val="tx2"/>
                </a:solidFill>
              </a:rPr>
              <a:t>aprobar la compensación del CEO (de conformidad con los requisitos del IRS, nota: la compensación del CEO es información pública en el Formulario 990 del IRS),</a:t>
            </a:r>
          </a:p>
          <a:p>
            <a:pPr lvl="1">
              <a:buClr>
                <a:schemeClr val="accent6"/>
              </a:buClr>
              <a:buFont typeface="Courier New" panose="02070309020205020404" pitchFamily="49" charset="0"/>
              <a:buChar char="-"/>
            </a:pPr>
            <a:r>
              <a:rPr lang="es-ES" sz="2800" dirty="0">
                <a:solidFill>
                  <a:schemeClr val="tx2"/>
                </a:solidFill>
              </a:rPr>
              <a:t>aprobar el contrato del CEO,</a:t>
            </a:r>
          </a:p>
          <a:p>
            <a:pPr lvl="1">
              <a:buClr>
                <a:schemeClr val="accent6"/>
              </a:buClr>
              <a:buFont typeface="Courier New" panose="02070309020205020404" pitchFamily="49" charset="0"/>
              <a:buChar char="-"/>
            </a:pPr>
            <a:r>
              <a:rPr lang="es-ES" sz="2800" dirty="0">
                <a:solidFill>
                  <a:schemeClr val="tx2"/>
                </a:solidFill>
              </a:rPr>
              <a:t>asegurarse de que se haya implementado un plan de sucesión de emergencia y una política de sucesión.</a:t>
            </a:r>
          </a:p>
          <a:p>
            <a:pPr>
              <a:buClr>
                <a:schemeClr val="tx2"/>
              </a:buClr>
            </a:pPr>
            <a:r>
              <a:rPr lang="es-ES" sz="2800" dirty="0"/>
              <a:t>La junta directiva y el CEO mantienen una relación de colaboración basada en el respeto mutuo, la confianza, la comunicación abierta y prioridades estratégicas compartidas.</a:t>
            </a:r>
          </a:p>
          <a:p>
            <a:pPr marL="0" indent="0">
              <a:buNone/>
            </a:pPr>
            <a:endParaRPr lang="en-US" sz="1400" dirty="0"/>
          </a:p>
          <a:p>
            <a:endParaRPr lang="en-US" dirty="0"/>
          </a:p>
        </p:txBody>
      </p:sp>
      <p:sp>
        <p:nvSpPr>
          <p:cNvPr id="10" name="Title 4">
            <a:extLst>
              <a:ext uri="{FF2B5EF4-FFF2-40B4-BE49-F238E27FC236}">
                <a16:creationId xmlns:a16="http://schemas.microsoft.com/office/drawing/2014/main" id="{9EFAC96A-536A-40B2-8E95-D4717528C897}"/>
              </a:ext>
            </a:extLst>
          </p:cNvPr>
          <p:cNvSpPr>
            <a:spLocks noGrp="1"/>
          </p:cNvSpPr>
          <p:nvPr>
            <p:ph type="title"/>
          </p:nvPr>
        </p:nvSpPr>
        <p:spPr>
          <a:xfrm>
            <a:off x="457200" y="464862"/>
            <a:ext cx="10395544" cy="746621"/>
          </a:xfrm>
        </p:spPr>
        <p:txBody>
          <a:bodyPr/>
          <a:lstStyle/>
          <a:p>
            <a:r>
              <a:rPr lang="es-ES" dirty="0"/>
              <a:t>Colaboración con el CEO y </a:t>
            </a:r>
            <a:br>
              <a:rPr lang="es-ES" dirty="0"/>
            </a:br>
            <a:r>
              <a:rPr lang="es-ES" dirty="0"/>
              <a:t>su supervisión</a:t>
            </a:r>
          </a:p>
        </p:txBody>
      </p:sp>
      <p:sp>
        <p:nvSpPr>
          <p:cNvPr id="11" name="TextBox 10">
            <a:extLst>
              <a:ext uri="{FF2B5EF4-FFF2-40B4-BE49-F238E27FC236}">
                <a16:creationId xmlns:a16="http://schemas.microsoft.com/office/drawing/2014/main" id="{A00DD036-79C0-4F9B-9E4F-645225ACAC68}"/>
              </a:ext>
            </a:extLst>
          </p:cNvPr>
          <p:cNvSpPr txBox="1"/>
          <p:nvPr/>
        </p:nvSpPr>
        <p:spPr>
          <a:xfrm>
            <a:off x="8610600" y="457200"/>
            <a:ext cx="31242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405320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B19D44-A583-4D91-851C-E7AC64FF0EBF}"/>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49405EA2-CA81-4B94-8D39-7A4111A4D046}"/>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36</a:t>
            </a:fld>
            <a:endParaRPr lang="en-US">
              <a:solidFill>
                <a:schemeClr val="tx2"/>
              </a:solidFill>
            </a:endParaRPr>
          </a:p>
        </p:txBody>
      </p:sp>
      <p:sp>
        <p:nvSpPr>
          <p:cNvPr id="9" name="Title 4">
            <a:extLst>
              <a:ext uri="{FF2B5EF4-FFF2-40B4-BE49-F238E27FC236}">
                <a16:creationId xmlns:a16="http://schemas.microsoft.com/office/drawing/2014/main" id="{5990A56B-BFF5-4A37-84D3-CDEEF3B39E97}"/>
              </a:ext>
            </a:extLst>
          </p:cNvPr>
          <p:cNvSpPr>
            <a:spLocks noGrp="1"/>
          </p:cNvSpPr>
          <p:nvPr>
            <p:ph type="title"/>
          </p:nvPr>
        </p:nvSpPr>
        <p:spPr>
          <a:xfrm>
            <a:off x="773511" y="624979"/>
            <a:ext cx="9208689" cy="746621"/>
          </a:xfrm>
        </p:spPr>
        <p:txBody>
          <a:bodyPr/>
          <a:lstStyle/>
          <a:p>
            <a:r>
              <a:rPr lang="es-ES"/>
              <a:t>Supervisión financiera</a:t>
            </a:r>
          </a:p>
        </p:txBody>
      </p:sp>
      <p:sp>
        <p:nvSpPr>
          <p:cNvPr id="10" name="TextBox 9">
            <a:extLst>
              <a:ext uri="{FF2B5EF4-FFF2-40B4-BE49-F238E27FC236}">
                <a16:creationId xmlns:a16="http://schemas.microsoft.com/office/drawing/2014/main" id="{F3DD46CA-984E-4E35-8C45-9C02833C2176}"/>
              </a:ext>
            </a:extLst>
          </p:cNvPr>
          <p:cNvSpPr txBox="1"/>
          <p:nvPr/>
        </p:nvSpPr>
        <p:spPr>
          <a:xfrm>
            <a:off x="381000" y="4909582"/>
            <a:ext cx="11430000" cy="1323439"/>
          </a:xfrm>
          <a:prstGeom prst="rect">
            <a:avLst/>
          </a:prstGeom>
          <a:noFill/>
        </p:spPr>
        <p:txBody>
          <a:bodyPr wrap="square">
            <a:spAutoFit/>
          </a:bodyPr>
          <a:lstStyle/>
          <a:p>
            <a:pPr algn="ctr"/>
            <a:r>
              <a:rPr lang="es-ES" sz="2000" b="0" i="0" dirty="0">
                <a:solidFill>
                  <a:schemeClr val="tx2"/>
                </a:solidFill>
                <a:latin typeface="proxima-nova"/>
              </a:rPr>
              <a:t>Módulos de capacitación sobre la supervisión financiera de la junta directiva. Módulo 1: La función de la junta directiva en la supervisión financiera </a:t>
            </a:r>
          </a:p>
          <a:p>
            <a:pPr algn="ctr"/>
            <a:r>
              <a:rPr lang="es-ES" sz="2000" b="0" i="0" dirty="0">
                <a:solidFill>
                  <a:schemeClr val="tx2"/>
                </a:solidFill>
                <a:latin typeface="proxima-nova"/>
              </a:rPr>
              <a:t>Inglés:</a:t>
            </a:r>
            <a:r>
              <a:rPr lang="es-ES" sz="2000" dirty="0">
                <a:solidFill>
                  <a:schemeClr val="tx2"/>
                </a:solidFill>
              </a:rPr>
              <a:t> </a:t>
            </a:r>
            <a:r>
              <a:rPr lang="es-ES" sz="2000" dirty="0">
                <a:solidFill>
                  <a:schemeClr val="tx2"/>
                </a:solidFill>
                <a:hlinkClick r:id="rId3"/>
              </a:rPr>
              <a:t>https://www.healthcenterinfo.org/details/?id=2152</a:t>
            </a:r>
            <a:r>
              <a:rPr lang="es-ES" sz="2000" dirty="0">
                <a:solidFill>
                  <a:schemeClr val="tx2"/>
                </a:solidFill>
              </a:rPr>
              <a:t> </a:t>
            </a:r>
          </a:p>
          <a:p>
            <a:pPr algn="ctr"/>
            <a:r>
              <a:rPr lang="es-ES" sz="2000" dirty="0">
                <a:solidFill>
                  <a:schemeClr val="tx2"/>
                </a:solidFill>
              </a:rPr>
              <a:t>Español: </a:t>
            </a:r>
            <a:r>
              <a:rPr lang="es-ES" sz="2000" dirty="0">
                <a:solidFill>
                  <a:schemeClr val="tx2"/>
                </a:solidFill>
                <a:hlinkClick r:id="rId4"/>
              </a:rPr>
              <a:t>https://www.healthcenterinfo.org/details/?id=3048</a:t>
            </a:r>
            <a:r>
              <a:rPr lang="es-ES" sz="2000" dirty="0">
                <a:solidFill>
                  <a:schemeClr val="tx2"/>
                </a:solidFill>
              </a:rPr>
              <a:t> </a:t>
            </a:r>
          </a:p>
          <a:p>
            <a:pPr algn="ctr"/>
            <a:endParaRPr lang="en-US" sz="2000" dirty="0">
              <a:solidFill>
                <a:schemeClr val="tx2"/>
              </a:solidFill>
            </a:endParaRPr>
          </a:p>
        </p:txBody>
      </p:sp>
      <p:pic>
        <p:nvPicPr>
          <p:cNvPr id="11" name="Picture 10" descr="This slide includes a screen shot of a video on financial oversight.">
            <a:extLst>
              <a:ext uri="{FF2B5EF4-FFF2-40B4-BE49-F238E27FC236}">
                <a16:creationId xmlns:a16="http://schemas.microsoft.com/office/drawing/2014/main" id="{09EBF619-24A3-4D2D-B2EC-1273EC0AFB20}"/>
              </a:ext>
            </a:extLst>
          </p:cNvPr>
          <p:cNvPicPr>
            <a:picLocks noChangeAspect="1"/>
          </p:cNvPicPr>
          <p:nvPr/>
        </p:nvPicPr>
        <p:blipFill rotWithShape="1">
          <a:blip r:embed="rId5"/>
          <a:srcRect l="20000" t="11111" r="18125" b="10648"/>
          <a:stretch/>
        </p:blipFill>
        <p:spPr>
          <a:xfrm>
            <a:off x="3606218" y="1420008"/>
            <a:ext cx="4623382" cy="3288517"/>
          </a:xfrm>
          <a:prstGeom prst="rect">
            <a:avLst/>
          </a:prstGeom>
          <a:ln>
            <a:solidFill>
              <a:schemeClr val="tx1"/>
            </a:solidFill>
          </a:ln>
        </p:spPr>
      </p:pic>
    </p:spTree>
    <p:extLst>
      <p:ext uri="{BB962C8B-B14F-4D97-AF65-F5344CB8AC3E}">
        <p14:creationId xmlns:p14="http://schemas.microsoft.com/office/powerpoint/2010/main" val="4251046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4233ED9-3472-43E5-967A-65CCB1E1B090}"/>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A338CA8E-618A-4055-B568-95E5E99BB68C}"/>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37</a:t>
            </a:fld>
            <a:endParaRPr lang="en-US">
              <a:solidFill>
                <a:schemeClr val="tx2"/>
              </a:solidFill>
            </a:endParaRPr>
          </a:p>
        </p:txBody>
      </p:sp>
      <p:sp>
        <p:nvSpPr>
          <p:cNvPr id="6" name="Title 4">
            <a:extLst>
              <a:ext uri="{FF2B5EF4-FFF2-40B4-BE49-F238E27FC236}">
                <a16:creationId xmlns:a16="http://schemas.microsoft.com/office/drawing/2014/main" id="{5B27AB2F-38C3-4A2A-B62A-AF5D15026C61}"/>
              </a:ext>
            </a:extLst>
          </p:cNvPr>
          <p:cNvSpPr>
            <a:spLocks noGrp="1"/>
          </p:cNvSpPr>
          <p:nvPr>
            <p:ph type="title"/>
          </p:nvPr>
        </p:nvSpPr>
        <p:spPr>
          <a:xfrm>
            <a:off x="773511" y="1358404"/>
            <a:ext cx="6160689" cy="791071"/>
          </a:xfrm>
        </p:spPr>
        <p:txBody>
          <a:bodyPr/>
          <a:lstStyle/>
          <a:p>
            <a:r>
              <a:rPr lang="es-ES" sz="3200">
                <a:solidFill>
                  <a:schemeClr val="accent6"/>
                </a:solidFill>
              </a:rPr>
              <a:t>Presupuesto: </a:t>
            </a:r>
          </a:p>
        </p:txBody>
      </p:sp>
      <p:sp>
        <p:nvSpPr>
          <p:cNvPr id="7" name="Title 4">
            <a:extLst>
              <a:ext uri="{FF2B5EF4-FFF2-40B4-BE49-F238E27FC236}">
                <a16:creationId xmlns:a16="http://schemas.microsoft.com/office/drawing/2014/main" id="{A820D7FD-04E9-4640-9DF1-AD7817B46E01}"/>
              </a:ext>
            </a:extLst>
          </p:cNvPr>
          <p:cNvSpPr txBox="1">
            <a:spLocks/>
          </p:cNvSpPr>
          <p:nvPr/>
        </p:nvSpPr>
        <p:spPr>
          <a:xfrm>
            <a:off x="780137" y="457200"/>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s-ES"/>
              <a:t>Supervisión financiera</a:t>
            </a:r>
          </a:p>
        </p:txBody>
      </p:sp>
      <p:sp>
        <p:nvSpPr>
          <p:cNvPr id="8" name="Text Placeholder 2">
            <a:extLst>
              <a:ext uri="{FF2B5EF4-FFF2-40B4-BE49-F238E27FC236}">
                <a16:creationId xmlns:a16="http://schemas.microsoft.com/office/drawing/2014/main" id="{FAC71184-452B-46F8-8690-779614E55401}"/>
              </a:ext>
            </a:extLst>
          </p:cNvPr>
          <p:cNvSpPr txBox="1">
            <a:spLocks/>
          </p:cNvSpPr>
          <p:nvPr/>
        </p:nvSpPr>
        <p:spPr>
          <a:xfrm>
            <a:off x="773511" y="2012950"/>
            <a:ext cx="10580289" cy="434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800" b="1" dirty="0"/>
              <a:t>Presupuesto actual:</a:t>
            </a:r>
          </a:p>
          <a:p>
            <a:r>
              <a:rPr lang="es-ES" sz="2800" b="1" dirty="0"/>
              <a:t>Fuente principal de ingresos:</a:t>
            </a:r>
          </a:p>
          <a:p>
            <a:pPr lvl="1">
              <a:buClr>
                <a:schemeClr val="accent6"/>
              </a:buClr>
              <a:buFont typeface="Courier New" panose="02070309020205020404" pitchFamily="49" charset="0"/>
              <a:buChar char="-"/>
            </a:pPr>
            <a:r>
              <a:rPr lang="es-ES" dirty="0">
                <a:solidFill>
                  <a:schemeClr val="tx2"/>
                </a:solidFill>
              </a:rPr>
              <a:t>[Insertar]</a:t>
            </a:r>
          </a:p>
          <a:p>
            <a:r>
              <a:rPr lang="es-ES" sz="2800" b="1" dirty="0"/>
              <a:t>Gastos principales:</a:t>
            </a:r>
          </a:p>
          <a:p>
            <a:pPr lvl="1">
              <a:buClr>
                <a:schemeClr val="accent6"/>
              </a:buClr>
              <a:buFont typeface="Courier New" panose="02070309020205020404" pitchFamily="49" charset="0"/>
              <a:buChar char="-"/>
            </a:pPr>
            <a:r>
              <a:rPr lang="es-ES" dirty="0">
                <a:solidFill>
                  <a:schemeClr val="tx2"/>
                </a:solidFill>
              </a:rPr>
              <a:t>[Insertar]</a:t>
            </a:r>
          </a:p>
          <a:p>
            <a:r>
              <a:rPr lang="es-ES" sz="2800" b="1" dirty="0"/>
              <a:t>Año fiscal:</a:t>
            </a:r>
          </a:p>
          <a:p>
            <a:pPr lvl="1"/>
            <a:endParaRPr lang="en-US" sz="3200" dirty="0"/>
          </a:p>
          <a:p>
            <a:pPr marL="0" indent="0">
              <a:buFont typeface="Arial" panose="020B0604020202020204" pitchFamily="34" charset="0"/>
              <a:buNone/>
            </a:pPr>
            <a:endParaRPr lang="en-US" dirty="0"/>
          </a:p>
        </p:txBody>
      </p:sp>
      <p:sp>
        <p:nvSpPr>
          <p:cNvPr id="9" name="TextBox 8">
            <a:extLst>
              <a:ext uri="{FF2B5EF4-FFF2-40B4-BE49-F238E27FC236}">
                <a16:creationId xmlns:a16="http://schemas.microsoft.com/office/drawing/2014/main" id="{D744D4BD-0F85-4646-B709-6E4CF732DFE5}"/>
              </a:ext>
            </a:extLst>
          </p:cNvPr>
          <p:cNvSpPr txBox="1"/>
          <p:nvPr/>
        </p:nvSpPr>
        <p:spPr>
          <a:xfrm>
            <a:off x="8610600" y="457200"/>
            <a:ext cx="3048000" cy="646331"/>
          </a:xfrm>
          <a:prstGeom prst="rect">
            <a:avLst/>
          </a:prstGeom>
          <a:noFill/>
        </p:spPr>
        <p:txBody>
          <a:bodyPr wrap="square" rtlCol="0">
            <a:spAutoFit/>
          </a:bodyPr>
          <a:lstStyle/>
          <a:p>
            <a:r>
              <a:rPr lang="es-ES" i="1">
                <a:solidFill>
                  <a:schemeClr val="accent1"/>
                </a:solidFill>
              </a:rPr>
              <a:t>Diapositiva de muestra: personalícela para su centro</a:t>
            </a:r>
          </a:p>
        </p:txBody>
      </p:sp>
    </p:spTree>
    <p:extLst>
      <p:ext uri="{BB962C8B-B14F-4D97-AF65-F5344CB8AC3E}">
        <p14:creationId xmlns:p14="http://schemas.microsoft.com/office/powerpoint/2010/main" val="2034394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AA3E49-92B6-4E93-ABCE-713D87BF1A4D}"/>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2E112426-117D-42A6-B277-71026EC16186}"/>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38</a:t>
            </a:fld>
            <a:endParaRPr lang="en-US">
              <a:solidFill>
                <a:schemeClr val="tx2"/>
              </a:solidFill>
            </a:endParaRPr>
          </a:p>
        </p:txBody>
      </p:sp>
      <p:sp>
        <p:nvSpPr>
          <p:cNvPr id="7" name="Title 4">
            <a:extLst>
              <a:ext uri="{FF2B5EF4-FFF2-40B4-BE49-F238E27FC236}">
                <a16:creationId xmlns:a16="http://schemas.microsoft.com/office/drawing/2014/main" id="{56F66F03-A49C-4848-A7DB-7045CC0C44B0}"/>
              </a:ext>
            </a:extLst>
          </p:cNvPr>
          <p:cNvSpPr>
            <a:spLocks noGrp="1"/>
          </p:cNvSpPr>
          <p:nvPr>
            <p:ph type="title"/>
          </p:nvPr>
        </p:nvSpPr>
        <p:spPr>
          <a:xfrm>
            <a:off x="785022" y="765594"/>
            <a:ext cx="9132489" cy="975221"/>
          </a:xfrm>
        </p:spPr>
        <p:txBody>
          <a:bodyPr/>
          <a:lstStyle/>
          <a:p>
            <a:r>
              <a:rPr lang="es-ES" sz="3200">
                <a:solidFill>
                  <a:schemeClr val="accent6"/>
                </a:solidFill>
              </a:rPr>
              <a:t>Monitoreo del desempeño financiero</a:t>
            </a:r>
            <a:br>
              <a:rPr lang="es-ES" sz="3200">
                <a:solidFill>
                  <a:schemeClr val="accent6"/>
                </a:solidFill>
              </a:rPr>
            </a:br>
            <a:endParaRPr lang="es-ES" sz="3200">
              <a:solidFill>
                <a:schemeClr val="accent6"/>
              </a:solidFill>
            </a:endParaRPr>
          </a:p>
        </p:txBody>
      </p:sp>
      <p:sp>
        <p:nvSpPr>
          <p:cNvPr id="8" name="Title 4">
            <a:extLst>
              <a:ext uri="{FF2B5EF4-FFF2-40B4-BE49-F238E27FC236}">
                <a16:creationId xmlns:a16="http://schemas.microsoft.com/office/drawing/2014/main" id="{B4B279B6-02E7-4E2A-8EFB-9F01BEEC265C}"/>
              </a:ext>
            </a:extLst>
          </p:cNvPr>
          <p:cNvSpPr txBox="1">
            <a:spLocks/>
          </p:cNvSpPr>
          <p:nvPr/>
        </p:nvSpPr>
        <p:spPr>
          <a:xfrm>
            <a:off x="773511" y="152400"/>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s-ES"/>
              <a:t>Supervisión financiera</a:t>
            </a:r>
          </a:p>
        </p:txBody>
      </p:sp>
      <p:sp>
        <p:nvSpPr>
          <p:cNvPr id="9" name="TextBox 8">
            <a:extLst>
              <a:ext uri="{FF2B5EF4-FFF2-40B4-BE49-F238E27FC236}">
                <a16:creationId xmlns:a16="http://schemas.microsoft.com/office/drawing/2014/main" id="{8ECBBC2F-5146-427E-8D13-27EEA63FD803}"/>
              </a:ext>
            </a:extLst>
          </p:cNvPr>
          <p:cNvSpPr txBox="1"/>
          <p:nvPr/>
        </p:nvSpPr>
        <p:spPr>
          <a:xfrm>
            <a:off x="838200" y="5924583"/>
            <a:ext cx="10363200" cy="646331"/>
          </a:xfrm>
          <a:prstGeom prst="rect">
            <a:avLst/>
          </a:prstGeom>
          <a:noFill/>
        </p:spPr>
        <p:txBody>
          <a:bodyPr wrap="square" rtlCol="0">
            <a:spAutoFit/>
          </a:bodyPr>
          <a:lstStyle/>
          <a:p>
            <a:pPr marL="0" indent="0" algn="r">
              <a:buNone/>
            </a:pPr>
            <a:r>
              <a:rPr lang="es-ES" sz="1200">
                <a:solidFill>
                  <a:schemeClr val="tx2"/>
                </a:solidFill>
                <a:hlinkClick r:id="rId3">
                  <a:extLst>
                    <a:ext uri="{A12FA001-AC4F-418D-AE19-62706E023703}">
                      <ahyp:hlinkClr xmlns:ahyp="http://schemas.microsoft.com/office/drawing/2018/hyperlinkcolor" val="tx"/>
                    </a:ext>
                  </a:extLst>
                </a:hlinkClick>
              </a:rPr>
              <a:t>Fuente: </a:t>
            </a:r>
            <a:r>
              <a:rPr lang="es-ES" sz="1200" b="1">
                <a:solidFill>
                  <a:schemeClr val="tx2"/>
                </a:solidFill>
                <a:hlinkClick r:id="rId3">
                  <a:extLst>
                    <a:ext uri="{A12FA001-AC4F-418D-AE19-62706E023703}">
                      <ahyp:hlinkClr xmlns:ahyp="http://schemas.microsoft.com/office/drawing/2018/hyperlinkcolor" val="tx"/>
                    </a:ext>
                  </a:extLst>
                </a:hlinkClick>
              </a:rPr>
              <a:t>Governance Guide for Health Center Boards/</a:t>
            </a:r>
            <a:r>
              <a:rPr lang="es-ES" sz="1200" b="1" i="0" u="sng">
                <a:solidFill>
                  <a:schemeClr val="tx2"/>
                </a:solidFill>
                <a:hlinkClick r:id="rId3">
                  <a:extLst>
                    <a:ext uri="{A12FA001-AC4F-418D-AE19-62706E023703}">
                      <ahyp:hlinkClr xmlns:ahyp="http://schemas.microsoft.com/office/drawing/2018/hyperlinkcolor" val="tx"/>
                    </a:ext>
                  </a:extLst>
                </a:hlinkClick>
              </a:rPr>
              <a:t>Guía para las juntas directivas del centro de salud</a:t>
            </a:r>
          </a:p>
          <a:p>
            <a:pPr marL="0" indent="0" algn="r">
              <a:buNone/>
            </a:pPr>
            <a:r>
              <a:rPr lang="es-ES" sz="1200">
                <a:solidFill>
                  <a:schemeClr val="tx2"/>
                </a:solidFill>
              </a:rPr>
              <a:t>(Asociación Nacional de Centros de Salud Comunitarios)</a:t>
            </a:r>
          </a:p>
          <a:p>
            <a:pPr algn="r"/>
            <a:endParaRPr lang="en-US" sz="1200" dirty="0">
              <a:solidFill>
                <a:schemeClr val="tx2"/>
              </a:solidFill>
            </a:endParaRPr>
          </a:p>
        </p:txBody>
      </p:sp>
      <p:graphicFrame>
        <p:nvGraphicFramePr>
          <p:cNvPr id="4" name="Diagram 3">
            <a:extLst>
              <a:ext uri="{FF2B5EF4-FFF2-40B4-BE49-F238E27FC236}">
                <a16:creationId xmlns:a16="http://schemas.microsoft.com/office/drawing/2014/main" id="{0C6B3544-F289-457E-B9F2-FAFDEFEE5574}"/>
              </a:ext>
            </a:extLst>
          </p:cNvPr>
          <p:cNvGraphicFramePr/>
          <p:nvPr>
            <p:extLst>
              <p:ext uri="{D42A27DB-BD31-4B8C-83A1-F6EECF244321}">
                <p14:modId xmlns:p14="http://schemas.microsoft.com/office/powerpoint/2010/main" val="4207210201"/>
              </p:ext>
            </p:extLst>
          </p:nvPr>
        </p:nvGraphicFramePr>
        <p:xfrm>
          <a:off x="838200" y="1347710"/>
          <a:ext cx="10363200" cy="4576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7727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82A185-F6FA-43AE-8E81-E6AC0AEBCEFF}"/>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41B05D56-179B-4CA2-9F12-D2FE175390A9}"/>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39</a:t>
            </a:fld>
            <a:endParaRPr lang="en-US">
              <a:solidFill>
                <a:schemeClr val="tx2"/>
              </a:solidFill>
            </a:endParaRPr>
          </a:p>
        </p:txBody>
      </p:sp>
      <p:sp>
        <p:nvSpPr>
          <p:cNvPr id="6" name="Title 4">
            <a:extLst>
              <a:ext uri="{FF2B5EF4-FFF2-40B4-BE49-F238E27FC236}">
                <a16:creationId xmlns:a16="http://schemas.microsoft.com/office/drawing/2014/main" id="{AB3C053C-31CD-4A71-B552-1640794B4FB5}"/>
              </a:ext>
            </a:extLst>
          </p:cNvPr>
          <p:cNvSpPr>
            <a:spLocks noGrp="1"/>
          </p:cNvSpPr>
          <p:nvPr>
            <p:ph type="title"/>
          </p:nvPr>
        </p:nvSpPr>
        <p:spPr>
          <a:xfrm>
            <a:off x="862963" y="1027611"/>
            <a:ext cx="9132489" cy="975221"/>
          </a:xfrm>
        </p:spPr>
        <p:txBody>
          <a:bodyPr/>
          <a:lstStyle/>
          <a:p>
            <a:r>
              <a:rPr lang="es-ES" sz="3200">
                <a:solidFill>
                  <a:schemeClr val="accent6"/>
                </a:solidFill>
              </a:rPr>
              <a:t>Monitoreo del desempeño financiero</a:t>
            </a:r>
          </a:p>
        </p:txBody>
      </p:sp>
      <p:sp>
        <p:nvSpPr>
          <p:cNvPr id="7" name="Title 4">
            <a:extLst>
              <a:ext uri="{FF2B5EF4-FFF2-40B4-BE49-F238E27FC236}">
                <a16:creationId xmlns:a16="http://schemas.microsoft.com/office/drawing/2014/main" id="{9A7D3332-7470-4C1A-A900-EFBB119AEAA0}"/>
              </a:ext>
            </a:extLst>
          </p:cNvPr>
          <p:cNvSpPr txBox="1">
            <a:spLocks/>
          </p:cNvSpPr>
          <p:nvPr/>
        </p:nvSpPr>
        <p:spPr>
          <a:xfrm>
            <a:off x="780137" y="381000"/>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s-ES"/>
              <a:t>Supervisión financiera</a:t>
            </a:r>
          </a:p>
        </p:txBody>
      </p:sp>
      <p:sp>
        <p:nvSpPr>
          <p:cNvPr id="9" name="TextBox 8">
            <a:extLst>
              <a:ext uri="{FF2B5EF4-FFF2-40B4-BE49-F238E27FC236}">
                <a16:creationId xmlns:a16="http://schemas.microsoft.com/office/drawing/2014/main" id="{F6A9C92E-9CEE-44A7-AAB9-F0E0D2319275}"/>
              </a:ext>
            </a:extLst>
          </p:cNvPr>
          <p:cNvSpPr txBox="1"/>
          <p:nvPr/>
        </p:nvSpPr>
        <p:spPr>
          <a:xfrm>
            <a:off x="339586" y="1864883"/>
            <a:ext cx="8271013" cy="3877985"/>
          </a:xfrm>
          <a:prstGeom prst="rect">
            <a:avLst/>
          </a:prstGeom>
          <a:noFill/>
        </p:spPr>
        <p:txBody>
          <a:bodyPr wrap="square">
            <a:spAutoFit/>
          </a:bodyPr>
          <a:lstStyle/>
          <a:p>
            <a:r>
              <a:rPr lang="es-ES" sz="2400" b="0" i="0" dirty="0">
                <a:solidFill>
                  <a:schemeClr val="tx2"/>
                </a:solidFill>
              </a:rPr>
              <a:t>Módulos de capacitación sobre la supervisión financiera </a:t>
            </a:r>
            <a:br>
              <a:rPr lang="es-ES" sz="2400" b="0" i="0" dirty="0">
                <a:solidFill>
                  <a:schemeClr val="tx2"/>
                </a:solidFill>
              </a:rPr>
            </a:br>
            <a:r>
              <a:rPr lang="es-ES" sz="2400" b="0" i="0" dirty="0">
                <a:solidFill>
                  <a:schemeClr val="tx2"/>
                </a:solidFill>
              </a:rPr>
              <a:t>de la junta directiva:</a:t>
            </a:r>
          </a:p>
          <a:p>
            <a:pPr marL="285750" indent="-285750">
              <a:buFont typeface="Arial" panose="020B0604020202020204" pitchFamily="34" charset="0"/>
              <a:buChar char="•"/>
            </a:pPr>
            <a:r>
              <a:rPr lang="es-ES" sz="2400" b="0" i="0" dirty="0">
                <a:solidFill>
                  <a:schemeClr val="tx2"/>
                </a:solidFill>
              </a:rPr>
              <a:t>Módulo 2: Lectura y comprensión del balance general</a:t>
            </a:r>
            <a:br>
              <a:rPr lang="es-ES" sz="2400" b="0" i="0" dirty="0">
                <a:solidFill>
                  <a:schemeClr val="tx2"/>
                </a:solidFill>
              </a:rPr>
            </a:br>
            <a:r>
              <a:rPr lang="es-ES" sz="2400" b="0" i="0" dirty="0">
                <a:solidFill>
                  <a:schemeClr val="tx2"/>
                </a:solidFill>
              </a:rPr>
              <a:t>(estado de situación financiera) </a:t>
            </a:r>
          </a:p>
          <a:p>
            <a:pPr marL="285750" indent="-285750">
              <a:buFont typeface="Arial" panose="020B0604020202020204" pitchFamily="34" charset="0"/>
              <a:buChar char="•"/>
            </a:pPr>
            <a:r>
              <a:rPr lang="es-ES" sz="2400" b="0" i="0" dirty="0">
                <a:solidFill>
                  <a:schemeClr val="tx2"/>
                </a:solidFill>
              </a:rPr>
              <a:t>Módulo 3: Lectura y comprensión del estado </a:t>
            </a:r>
            <a:br>
              <a:rPr lang="es-ES" sz="2400" b="0" i="0" dirty="0">
                <a:solidFill>
                  <a:schemeClr val="tx2"/>
                </a:solidFill>
              </a:rPr>
            </a:br>
            <a:r>
              <a:rPr lang="es-ES" sz="2400" b="0" i="0" dirty="0">
                <a:solidFill>
                  <a:schemeClr val="tx2"/>
                </a:solidFill>
              </a:rPr>
              <a:t>de resultados </a:t>
            </a:r>
          </a:p>
          <a:p>
            <a:pPr marL="285750" indent="-285750">
              <a:buFont typeface="Arial" panose="020B0604020202020204" pitchFamily="34" charset="0"/>
              <a:buChar char="•"/>
            </a:pPr>
            <a:r>
              <a:rPr lang="es-ES" sz="2400" b="0" i="0" dirty="0">
                <a:solidFill>
                  <a:schemeClr val="tx2"/>
                </a:solidFill>
              </a:rPr>
              <a:t>Módulo 4: Comprensión de la importancia del </a:t>
            </a:r>
            <a:br>
              <a:rPr lang="es-ES" sz="2400" b="0" i="0" dirty="0">
                <a:solidFill>
                  <a:schemeClr val="tx2"/>
                </a:solidFill>
              </a:rPr>
            </a:br>
            <a:r>
              <a:rPr lang="es-ES" sz="2400" b="0" i="0" dirty="0">
                <a:solidFill>
                  <a:schemeClr val="tx2"/>
                </a:solidFill>
              </a:rPr>
              <a:t>flujo de efectivo </a:t>
            </a:r>
          </a:p>
          <a:p>
            <a:endParaRPr lang="en-US" b="0" i="0" dirty="0">
              <a:solidFill>
                <a:schemeClr val="tx2"/>
              </a:solidFill>
              <a:effectLst/>
            </a:endParaRPr>
          </a:p>
          <a:p>
            <a:r>
              <a:rPr lang="es-ES" b="0" i="0" dirty="0">
                <a:solidFill>
                  <a:schemeClr val="tx2"/>
                </a:solidFill>
              </a:rPr>
              <a:t>Módulos en inglés:</a:t>
            </a:r>
            <a:r>
              <a:rPr lang="es-ES" dirty="0">
                <a:solidFill>
                  <a:schemeClr val="tx2"/>
                </a:solidFill>
              </a:rPr>
              <a:t> </a:t>
            </a:r>
            <a:r>
              <a:rPr lang="es-ES" sz="1800" dirty="0">
                <a:solidFill>
                  <a:schemeClr val="tx2"/>
                </a:solidFill>
                <a:hlinkClick r:id="rId3">
                  <a:extLst>
                    <a:ext uri="{A12FA001-AC4F-418D-AE19-62706E023703}">
                      <ahyp:hlinkClr xmlns:ahyp="http://schemas.microsoft.com/office/drawing/2018/hyperlinkcolor" val="tx"/>
                    </a:ext>
                  </a:extLst>
                </a:hlinkClick>
              </a:rPr>
              <a:t>https://www.healthcenterinfo.org/details/?id=2152</a:t>
            </a:r>
            <a:r>
              <a:rPr lang="es-ES" sz="1800" dirty="0">
                <a:solidFill>
                  <a:schemeClr val="tx2"/>
                </a:solidFill>
              </a:rPr>
              <a:t> </a:t>
            </a:r>
          </a:p>
          <a:p>
            <a:r>
              <a:rPr lang="es-ES" dirty="0">
                <a:solidFill>
                  <a:schemeClr val="tx2"/>
                </a:solidFill>
              </a:rPr>
              <a:t>Módulos en español: </a:t>
            </a:r>
            <a:r>
              <a:rPr lang="es-ES" dirty="0">
                <a:solidFill>
                  <a:schemeClr val="tx2"/>
                </a:solidFill>
                <a:hlinkClick r:id="rId4">
                  <a:extLst>
                    <a:ext uri="{A12FA001-AC4F-418D-AE19-62706E023703}">
                      <ahyp:hlinkClr xmlns:ahyp="http://schemas.microsoft.com/office/drawing/2018/hyperlinkcolor" val="tx"/>
                    </a:ext>
                  </a:extLst>
                </a:hlinkClick>
              </a:rPr>
              <a:t>https://www.healthcenterinfo.org/details/?id=3048</a:t>
            </a:r>
            <a:r>
              <a:rPr lang="es-ES" dirty="0">
                <a:solidFill>
                  <a:schemeClr val="tx2"/>
                </a:solidFill>
              </a:rPr>
              <a:t> </a:t>
            </a:r>
          </a:p>
        </p:txBody>
      </p:sp>
      <p:pic>
        <p:nvPicPr>
          <p:cNvPr id="17" name="Picture 16" descr="This slide contains various screen shots of various modules on financial oversight.">
            <a:extLst>
              <a:ext uri="{FF2B5EF4-FFF2-40B4-BE49-F238E27FC236}">
                <a16:creationId xmlns:a16="http://schemas.microsoft.com/office/drawing/2014/main" id="{B0754974-D91D-4AB1-8C6D-717F1F714374}"/>
              </a:ext>
            </a:extLst>
          </p:cNvPr>
          <p:cNvPicPr>
            <a:picLocks noChangeAspect="1"/>
          </p:cNvPicPr>
          <p:nvPr/>
        </p:nvPicPr>
        <p:blipFill rotWithShape="1">
          <a:blip r:embed="rId5"/>
          <a:srcRect l="20000" t="29061" r="34375" b="19129"/>
          <a:stretch/>
        </p:blipFill>
        <p:spPr>
          <a:xfrm>
            <a:off x="7747637" y="3645258"/>
            <a:ext cx="3581400" cy="2287625"/>
          </a:xfrm>
          <a:prstGeom prst="rect">
            <a:avLst/>
          </a:prstGeom>
          <a:ln>
            <a:solidFill>
              <a:schemeClr val="tx1"/>
            </a:solidFill>
          </a:ln>
        </p:spPr>
      </p:pic>
      <p:pic>
        <p:nvPicPr>
          <p:cNvPr id="19" name="Picture 18" descr="This slide contains various screen shots of various modules on financial oversight.">
            <a:extLst>
              <a:ext uri="{FF2B5EF4-FFF2-40B4-BE49-F238E27FC236}">
                <a16:creationId xmlns:a16="http://schemas.microsoft.com/office/drawing/2014/main" id="{CC37FD6D-970A-431B-B7D0-94D013502319}"/>
              </a:ext>
            </a:extLst>
          </p:cNvPr>
          <p:cNvPicPr>
            <a:picLocks noChangeAspect="1"/>
          </p:cNvPicPr>
          <p:nvPr/>
        </p:nvPicPr>
        <p:blipFill rotWithShape="1">
          <a:blip r:embed="rId6"/>
          <a:srcRect l="18070" t="58043" r="62500" b="18271"/>
          <a:stretch/>
        </p:blipFill>
        <p:spPr>
          <a:xfrm>
            <a:off x="8766398" y="2318442"/>
            <a:ext cx="3276600" cy="2246811"/>
          </a:xfrm>
          <a:prstGeom prst="rect">
            <a:avLst/>
          </a:prstGeom>
          <a:ln>
            <a:solidFill>
              <a:schemeClr val="tx1"/>
            </a:solidFill>
          </a:ln>
        </p:spPr>
      </p:pic>
      <p:pic>
        <p:nvPicPr>
          <p:cNvPr id="11" name="Picture 10" descr="This slide contains various screen shots of various modules on financial oversight.">
            <a:extLst>
              <a:ext uri="{FF2B5EF4-FFF2-40B4-BE49-F238E27FC236}">
                <a16:creationId xmlns:a16="http://schemas.microsoft.com/office/drawing/2014/main" id="{4CC2AC67-4016-46E6-91FB-08CBBDFF4A3E}"/>
              </a:ext>
            </a:extLst>
          </p:cNvPr>
          <p:cNvPicPr>
            <a:picLocks noChangeAspect="1"/>
          </p:cNvPicPr>
          <p:nvPr/>
        </p:nvPicPr>
        <p:blipFill rotWithShape="1">
          <a:blip r:embed="rId7"/>
          <a:srcRect l="18070" t="32222" r="46250" b="25556"/>
          <a:stretch/>
        </p:blipFill>
        <p:spPr>
          <a:xfrm>
            <a:off x="7766172" y="820888"/>
            <a:ext cx="3276600" cy="2181072"/>
          </a:xfrm>
          <a:prstGeom prst="rect">
            <a:avLst/>
          </a:prstGeom>
          <a:ln>
            <a:solidFill>
              <a:schemeClr val="tx1"/>
            </a:solidFill>
          </a:ln>
        </p:spPr>
      </p:pic>
    </p:spTree>
    <p:extLst>
      <p:ext uri="{BB962C8B-B14F-4D97-AF65-F5344CB8AC3E}">
        <p14:creationId xmlns:p14="http://schemas.microsoft.com/office/powerpoint/2010/main" val="3805929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979AE1-651F-4DDB-9095-210CA75729E5}"/>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EF18355D-4107-4910-A31A-BFD42DC176D9}"/>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4</a:t>
            </a:fld>
            <a:endParaRPr lang="en-US">
              <a:solidFill>
                <a:schemeClr val="tx2"/>
              </a:solidFill>
            </a:endParaRPr>
          </a:p>
        </p:txBody>
      </p:sp>
      <p:sp>
        <p:nvSpPr>
          <p:cNvPr id="6" name="Title 3">
            <a:extLst>
              <a:ext uri="{FF2B5EF4-FFF2-40B4-BE49-F238E27FC236}">
                <a16:creationId xmlns:a16="http://schemas.microsoft.com/office/drawing/2014/main" id="{ABBA2CE0-9F49-4AA8-9E06-8FF36C7041B5}"/>
              </a:ext>
            </a:extLst>
          </p:cNvPr>
          <p:cNvSpPr>
            <a:spLocks noGrp="1"/>
          </p:cNvSpPr>
          <p:nvPr>
            <p:ph type="title"/>
          </p:nvPr>
        </p:nvSpPr>
        <p:spPr>
          <a:xfrm>
            <a:off x="755221" y="304800"/>
            <a:ext cx="9912779" cy="1475672"/>
          </a:xfrm>
        </p:spPr>
        <p:txBody>
          <a:bodyPr/>
          <a:lstStyle/>
          <a:p>
            <a:r>
              <a:rPr lang="es-ES" dirty="0"/>
              <a:t>Historia del centro de salud y el movimiento de los centros de salud</a:t>
            </a:r>
          </a:p>
        </p:txBody>
      </p:sp>
      <p:sp>
        <p:nvSpPr>
          <p:cNvPr id="7" name="Text Placeholder 4">
            <a:extLst>
              <a:ext uri="{FF2B5EF4-FFF2-40B4-BE49-F238E27FC236}">
                <a16:creationId xmlns:a16="http://schemas.microsoft.com/office/drawing/2014/main" id="{931AA4D3-43AC-4CEF-989A-2AF9BCB2757E}"/>
              </a:ext>
            </a:extLst>
          </p:cNvPr>
          <p:cNvSpPr>
            <a:spLocks noGrp="1"/>
          </p:cNvSpPr>
          <p:nvPr>
            <p:ph type="body" sz="quarter" idx="21"/>
          </p:nvPr>
        </p:nvSpPr>
        <p:spPr>
          <a:xfrm>
            <a:off x="755221" y="2133600"/>
            <a:ext cx="10580289" cy="3408048"/>
          </a:xfrm>
        </p:spPr>
        <p:txBody>
          <a:bodyPr/>
          <a:lstStyle/>
          <a:p>
            <a:pPr marL="0" indent="0">
              <a:buNone/>
            </a:pPr>
            <a:r>
              <a:rPr lang="es-ES" sz="3200" b="1">
                <a:solidFill>
                  <a:schemeClr val="accent6"/>
                </a:solidFill>
              </a:rPr>
              <a:t>Historia de [insertar nombre del centro de salud]</a:t>
            </a:r>
          </a:p>
          <a:p>
            <a:pPr marL="0" indent="0">
              <a:buNone/>
            </a:pPr>
            <a:endParaRPr lang="en-US" sz="2800" b="1" dirty="0">
              <a:solidFill>
                <a:schemeClr val="accent6"/>
              </a:solidFill>
            </a:endParaRPr>
          </a:p>
          <a:p>
            <a:r>
              <a:rPr lang="es-ES" sz="2400"/>
              <a:t>[Insertar información de antecedentes sobre su centro de salud, p. ej., año de fundación, hitos importantes]</a:t>
            </a:r>
          </a:p>
        </p:txBody>
      </p:sp>
      <p:sp>
        <p:nvSpPr>
          <p:cNvPr id="8" name="TextBox 7">
            <a:extLst>
              <a:ext uri="{FF2B5EF4-FFF2-40B4-BE49-F238E27FC236}">
                <a16:creationId xmlns:a16="http://schemas.microsoft.com/office/drawing/2014/main" id="{6F6CDF3F-8F87-4CA2-AC45-211B7340EE3B}"/>
              </a:ext>
            </a:extLst>
          </p:cNvPr>
          <p:cNvSpPr txBox="1"/>
          <p:nvPr/>
        </p:nvSpPr>
        <p:spPr>
          <a:xfrm>
            <a:off x="9296400" y="1633871"/>
            <a:ext cx="30480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291899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B7EB14-91A6-4673-A24F-C5E3B953BE70}"/>
              </a:ext>
            </a:extLst>
          </p:cNvPr>
          <p:cNvSpPr>
            <a:spLocks noGrp="1"/>
          </p:cNvSpPr>
          <p:nvPr>
            <p:ph type="ftr" sz="quarter" idx="11"/>
          </p:nvPr>
        </p:nvSpPr>
        <p:spPr/>
        <p:txBody>
          <a:bodyPr/>
          <a:lstStyle/>
          <a:p>
            <a:r>
              <a:rPr lang="es-ES"/>
              <a:t>www.nachc.org</a:t>
            </a:r>
          </a:p>
        </p:txBody>
      </p:sp>
      <p:sp>
        <p:nvSpPr>
          <p:cNvPr id="3" name="Slide Number Placeholder 2">
            <a:extLst>
              <a:ext uri="{FF2B5EF4-FFF2-40B4-BE49-F238E27FC236}">
                <a16:creationId xmlns:a16="http://schemas.microsoft.com/office/drawing/2014/main" id="{875604FA-3F02-469B-84EA-008D959DA015}"/>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40</a:t>
            </a:fld>
            <a:endParaRPr lang="en-US">
              <a:solidFill>
                <a:schemeClr val="tx2"/>
              </a:solidFill>
            </a:endParaRPr>
          </a:p>
        </p:txBody>
      </p:sp>
      <p:sp>
        <p:nvSpPr>
          <p:cNvPr id="9" name="Title 3">
            <a:extLst>
              <a:ext uri="{FF2B5EF4-FFF2-40B4-BE49-F238E27FC236}">
                <a16:creationId xmlns:a16="http://schemas.microsoft.com/office/drawing/2014/main" id="{976D99B4-359D-495C-901A-E0C8AD0C634C}"/>
              </a:ext>
            </a:extLst>
          </p:cNvPr>
          <p:cNvSpPr>
            <a:spLocks noGrp="1"/>
          </p:cNvSpPr>
          <p:nvPr>
            <p:ph type="title"/>
          </p:nvPr>
        </p:nvSpPr>
        <p:spPr>
          <a:xfrm>
            <a:off x="609600" y="150265"/>
            <a:ext cx="9657145" cy="1475672"/>
          </a:xfrm>
        </p:spPr>
        <p:txBody>
          <a:bodyPr/>
          <a:lstStyle/>
          <a:p>
            <a:r>
              <a:rPr lang="es-ES"/>
              <a:t>Estado de situación financiera (balance general)</a:t>
            </a:r>
          </a:p>
        </p:txBody>
      </p:sp>
      <p:sp>
        <p:nvSpPr>
          <p:cNvPr id="7" name="TextBox 6">
            <a:extLst>
              <a:ext uri="{FF2B5EF4-FFF2-40B4-BE49-F238E27FC236}">
                <a16:creationId xmlns:a16="http://schemas.microsoft.com/office/drawing/2014/main" id="{E3C673C0-240B-4B13-9D1C-B4B30EE31255}"/>
              </a:ext>
            </a:extLst>
          </p:cNvPr>
          <p:cNvSpPr txBox="1"/>
          <p:nvPr/>
        </p:nvSpPr>
        <p:spPr>
          <a:xfrm>
            <a:off x="9067800" y="457200"/>
            <a:ext cx="29718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761495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B7EB14-91A6-4673-A24F-C5E3B953BE70}"/>
              </a:ext>
            </a:extLst>
          </p:cNvPr>
          <p:cNvSpPr>
            <a:spLocks noGrp="1"/>
          </p:cNvSpPr>
          <p:nvPr>
            <p:ph type="ftr" sz="quarter" idx="11"/>
          </p:nvPr>
        </p:nvSpPr>
        <p:spPr/>
        <p:txBody>
          <a:bodyPr/>
          <a:lstStyle/>
          <a:p>
            <a:r>
              <a:rPr lang="es-ES"/>
              <a:t>www.nachc.org</a:t>
            </a:r>
          </a:p>
        </p:txBody>
      </p:sp>
      <p:sp>
        <p:nvSpPr>
          <p:cNvPr id="3" name="Slide Number Placeholder 2">
            <a:extLst>
              <a:ext uri="{FF2B5EF4-FFF2-40B4-BE49-F238E27FC236}">
                <a16:creationId xmlns:a16="http://schemas.microsoft.com/office/drawing/2014/main" id="{875604FA-3F02-469B-84EA-008D959DA015}"/>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41</a:t>
            </a:fld>
            <a:endParaRPr lang="en-US">
              <a:solidFill>
                <a:schemeClr val="tx2"/>
              </a:solidFill>
            </a:endParaRPr>
          </a:p>
        </p:txBody>
      </p:sp>
      <p:sp>
        <p:nvSpPr>
          <p:cNvPr id="9" name="Title 3">
            <a:extLst>
              <a:ext uri="{FF2B5EF4-FFF2-40B4-BE49-F238E27FC236}">
                <a16:creationId xmlns:a16="http://schemas.microsoft.com/office/drawing/2014/main" id="{976D99B4-359D-495C-901A-E0C8AD0C634C}"/>
              </a:ext>
            </a:extLst>
          </p:cNvPr>
          <p:cNvSpPr>
            <a:spLocks noGrp="1"/>
          </p:cNvSpPr>
          <p:nvPr>
            <p:ph type="title"/>
          </p:nvPr>
        </p:nvSpPr>
        <p:spPr>
          <a:xfrm>
            <a:off x="609600" y="150265"/>
            <a:ext cx="9657145" cy="1475672"/>
          </a:xfrm>
        </p:spPr>
        <p:txBody>
          <a:bodyPr/>
          <a:lstStyle/>
          <a:p>
            <a:r>
              <a:rPr lang="es-ES" dirty="0"/>
              <a:t>Estado de actividades </a:t>
            </a:r>
            <a:br>
              <a:rPr lang="es-ES" dirty="0"/>
            </a:br>
            <a:r>
              <a:rPr lang="es-ES" dirty="0"/>
              <a:t>(estado de resultados) </a:t>
            </a:r>
          </a:p>
        </p:txBody>
      </p:sp>
      <p:sp>
        <p:nvSpPr>
          <p:cNvPr id="6" name="TextBox 5">
            <a:extLst>
              <a:ext uri="{FF2B5EF4-FFF2-40B4-BE49-F238E27FC236}">
                <a16:creationId xmlns:a16="http://schemas.microsoft.com/office/drawing/2014/main" id="{00834221-4470-48B4-8843-B849E3B56230}"/>
              </a:ext>
            </a:extLst>
          </p:cNvPr>
          <p:cNvSpPr txBox="1"/>
          <p:nvPr/>
        </p:nvSpPr>
        <p:spPr>
          <a:xfrm>
            <a:off x="9067800" y="278840"/>
            <a:ext cx="31242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291805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B7EB14-91A6-4673-A24F-C5E3B953BE70}"/>
              </a:ext>
            </a:extLst>
          </p:cNvPr>
          <p:cNvSpPr>
            <a:spLocks noGrp="1"/>
          </p:cNvSpPr>
          <p:nvPr>
            <p:ph type="ftr" sz="quarter" idx="11"/>
          </p:nvPr>
        </p:nvSpPr>
        <p:spPr/>
        <p:txBody>
          <a:bodyPr/>
          <a:lstStyle/>
          <a:p>
            <a:r>
              <a:rPr lang="es-ES"/>
              <a:t>www.nachc.org</a:t>
            </a:r>
          </a:p>
        </p:txBody>
      </p:sp>
      <p:sp>
        <p:nvSpPr>
          <p:cNvPr id="3" name="Slide Number Placeholder 2">
            <a:extLst>
              <a:ext uri="{FF2B5EF4-FFF2-40B4-BE49-F238E27FC236}">
                <a16:creationId xmlns:a16="http://schemas.microsoft.com/office/drawing/2014/main" id="{875604FA-3F02-469B-84EA-008D959DA015}"/>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42</a:t>
            </a:fld>
            <a:endParaRPr lang="en-US">
              <a:solidFill>
                <a:schemeClr val="tx2"/>
              </a:solidFill>
            </a:endParaRPr>
          </a:p>
        </p:txBody>
      </p:sp>
      <p:sp>
        <p:nvSpPr>
          <p:cNvPr id="9" name="Title 3">
            <a:extLst>
              <a:ext uri="{FF2B5EF4-FFF2-40B4-BE49-F238E27FC236}">
                <a16:creationId xmlns:a16="http://schemas.microsoft.com/office/drawing/2014/main" id="{976D99B4-359D-495C-901A-E0C8AD0C634C}"/>
              </a:ext>
            </a:extLst>
          </p:cNvPr>
          <p:cNvSpPr>
            <a:spLocks noGrp="1"/>
          </p:cNvSpPr>
          <p:nvPr>
            <p:ph type="title"/>
          </p:nvPr>
        </p:nvSpPr>
        <p:spPr>
          <a:xfrm>
            <a:off x="609600" y="557564"/>
            <a:ext cx="9657145" cy="1475672"/>
          </a:xfrm>
        </p:spPr>
        <p:txBody>
          <a:bodyPr/>
          <a:lstStyle/>
          <a:p>
            <a:r>
              <a:rPr lang="es-ES"/>
              <a:t>Estado de flujos de efectivo</a:t>
            </a:r>
          </a:p>
        </p:txBody>
      </p:sp>
      <p:sp>
        <p:nvSpPr>
          <p:cNvPr id="7" name="TextBox 6">
            <a:extLst>
              <a:ext uri="{FF2B5EF4-FFF2-40B4-BE49-F238E27FC236}">
                <a16:creationId xmlns:a16="http://schemas.microsoft.com/office/drawing/2014/main" id="{8CE51E33-E04C-4B9B-BE75-EF175EC67063}"/>
              </a:ext>
            </a:extLst>
          </p:cNvPr>
          <p:cNvSpPr txBox="1"/>
          <p:nvPr/>
        </p:nvSpPr>
        <p:spPr>
          <a:xfrm>
            <a:off x="8610600" y="457200"/>
            <a:ext cx="3124200" cy="646331"/>
          </a:xfrm>
          <a:prstGeom prst="rect">
            <a:avLst/>
          </a:prstGeom>
          <a:noFill/>
        </p:spPr>
        <p:txBody>
          <a:bodyPr wrap="square" rtlCol="0">
            <a:spAutoFit/>
          </a:bodyPr>
          <a:lstStyle/>
          <a:p>
            <a:r>
              <a:rPr lang="es-ES" i="1">
                <a:solidFill>
                  <a:schemeClr val="accent1"/>
                </a:solidFill>
              </a:rPr>
              <a:t>Diapositiva de muestra: personalícela para su centro</a:t>
            </a:r>
          </a:p>
        </p:txBody>
      </p:sp>
    </p:spTree>
    <p:extLst>
      <p:ext uri="{BB962C8B-B14F-4D97-AF65-F5344CB8AC3E}">
        <p14:creationId xmlns:p14="http://schemas.microsoft.com/office/powerpoint/2010/main" val="2866691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2A992B-A7CD-4E33-8AA0-BE2C3FEEC976}"/>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A77B315E-3BA9-41C7-9762-CBC564B0C3DC}"/>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43</a:t>
            </a:fld>
            <a:endParaRPr lang="en-US">
              <a:solidFill>
                <a:schemeClr val="tx2"/>
              </a:solidFill>
            </a:endParaRPr>
          </a:p>
        </p:txBody>
      </p:sp>
      <p:sp>
        <p:nvSpPr>
          <p:cNvPr id="6" name="Title 4">
            <a:extLst>
              <a:ext uri="{FF2B5EF4-FFF2-40B4-BE49-F238E27FC236}">
                <a16:creationId xmlns:a16="http://schemas.microsoft.com/office/drawing/2014/main" id="{74183251-6B59-4BDE-9A14-04DDC0B65957}"/>
              </a:ext>
            </a:extLst>
          </p:cNvPr>
          <p:cNvSpPr>
            <a:spLocks noGrp="1"/>
          </p:cNvSpPr>
          <p:nvPr>
            <p:ph type="title"/>
          </p:nvPr>
        </p:nvSpPr>
        <p:spPr>
          <a:xfrm>
            <a:off x="593035" y="1264503"/>
            <a:ext cx="5637923" cy="822821"/>
          </a:xfrm>
        </p:spPr>
        <p:txBody>
          <a:bodyPr/>
          <a:lstStyle/>
          <a:p>
            <a:r>
              <a:rPr lang="es-ES" sz="3200">
                <a:solidFill>
                  <a:schemeClr val="accent6"/>
                </a:solidFill>
              </a:rPr>
              <a:t>Coeficientes financieros</a:t>
            </a:r>
          </a:p>
        </p:txBody>
      </p:sp>
      <p:sp>
        <p:nvSpPr>
          <p:cNvPr id="7" name="Title 4">
            <a:extLst>
              <a:ext uri="{FF2B5EF4-FFF2-40B4-BE49-F238E27FC236}">
                <a16:creationId xmlns:a16="http://schemas.microsoft.com/office/drawing/2014/main" id="{1B13F180-DB97-4A93-ADE5-38B42699E375}"/>
              </a:ext>
            </a:extLst>
          </p:cNvPr>
          <p:cNvSpPr txBox="1">
            <a:spLocks/>
          </p:cNvSpPr>
          <p:nvPr/>
        </p:nvSpPr>
        <p:spPr>
          <a:xfrm>
            <a:off x="589722" y="457200"/>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s-ES"/>
              <a:t>Supervisión financiera</a:t>
            </a:r>
          </a:p>
        </p:txBody>
      </p:sp>
      <p:graphicFrame>
        <p:nvGraphicFramePr>
          <p:cNvPr id="16" name="Table 15">
            <a:extLst>
              <a:ext uri="{FF2B5EF4-FFF2-40B4-BE49-F238E27FC236}">
                <a16:creationId xmlns:a16="http://schemas.microsoft.com/office/drawing/2014/main" id="{2F4ED73A-C017-4C14-A0AC-31AF0435D528}"/>
              </a:ext>
            </a:extLst>
          </p:cNvPr>
          <p:cNvGraphicFramePr>
            <a:graphicFrameLocks noGrp="1"/>
          </p:cNvGraphicFramePr>
          <p:nvPr>
            <p:extLst>
              <p:ext uri="{D42A27DB-BD31-4B8C-83A1-F6EECF244321}">
                <p14:modId xmlns:p14="http://schemas.microsoft.com/office/powerpoint/2010/main" val="1060878066"/>
              </p:ext>
            </p:extLst>
          </p:nvPr>
        </p:nvGraphicFramePr>
        <p:xfrm>
          <a:off x="472937" y="1981706"/>
          <a:ext cx="11246126" cy="3812286"/>
        </p:xfrm>
        <a:graphic>
          <a:graphicData uri="http://schemas.openxmlformats.org/drawingml/2006/table">
            <a:tbl>
              <a:tblPr firstRow="1" firstCol="1" bandRow="1">
                <a:tableStyleId>{5C22544A-7EE6-4342-B048-85BDC9FD1C3A}</a:tableStyleId>
              </a:tblPr>
              <a:tblGrid>
                <a:gridCol w="3745904">
                  <a:extLst>
                    <a:ext uri="{9D8B030D-6E8A-4147-A177-3AD203B41FA5}">
                      <a16:colId xmlns:a16="http://schemas.microsoft.com/office/drawing/2014/main" val="1007802489"/>
                    </a:ext>
                  </a:extLst>
                </a:gridCol>
                <a:gridCol w="7500222">
                  <a:extLst>
                    <a:ext uri="{9D8B030D-6E8A-4147-A177-3AD203B41FA5}">
                      <a16:colId xmlns:a16="http://schemas.microsoft.com/office/drawing/2014/main" val="3369025643"/>
                    </a:ext>
                  </a:extLst>
                </a:gridCol>
              </a:tblGrid>
              <a:tr h="163681">
                <a:tc>
                  <a:txBody>
                    <a:bodyPr/>
                    <a:lstStyle/>
                    <a:p>
                      <a:pPr marL="0" marR="0">
                        <a:lnSpc>
                          <a:spcPct val="107000"/>
                        </a:lnSpc>
                        <a:spcBef>
                          <a:spcPts val="0"/>
                        </a:spcBef>
                        <a:spcAft>
                          <a:spcPts val="0"/>
                        </a:spcAft>
                      </a:pPr>
                      <a:r>
                        <a:rPr lang="es-ES" sz="2000"/>
                        <a:t>Nombre de la medida</a:t>
                      </a:r>
                    </a:p>
                  </a:txBody>
                  <a:tcPr marL="68580" marR="68580" marT="0" marB="0"/>
                </a:tc>
                <a:tc>
                  <a:txBody>
                    <a:bodyPr/>
                    <a:lstStyle/>
                    <a:p>
                      <a:pPr marL="0" marR="0">
                        <a:lnSpc>
                          <a:spcPct val="107000"/>
                        </a:lnSpc>
                        <a:spcBef>
                          <a:spcPts val="0"/>
                        </a:spcBef>
                        <a:spcAft>
                          <a:spcPts val="0"/>
                        </a:spcAft>
                      </a:pPr>
                      <a:r>
                        <a:rPr lang="es-ES" sz="2000"/>
                        <a:t>¿Qué mide?</a:t>
                      </a:r>
                    </a:p>
                  </a:txBody>
                  <a:tcPr marL="68580" marR="68580" marT="0" marB="0"/>
                </a:tc>
                <a:extLst>
                  <a:ext uri="{0D108BD9-81ED-4DB2-BD59-A6C34878D82A}">
                    <a16:rowId xmlns:a16="http://schemas.microsoft.com/office/drawing/2014/main" val="1763114143"/>
                  </a:ext>
                </a:extLst>
              </a:tr>
              <a:tr h="636710">
                <a:tc>
                  <a:txBody>
                    <a:bodyPr/>
                    <a:lstStyle/>
                    <a:p>
                      <a:pPr marL="0" marR="0">
                        <a:lnSpc>
                          <a:spcPct val="107000"/>
                        </a:lnSpc>
                        <a:spcBef>
                          <a:spcPts val="0"/>
                        </a:spcBef>
                        <a:spcAft>
                          <a:spcPts val="0"/>
                        </a:spcAft>
                      </a:pPr>
                      <a:r>
                        <a:rPr lang="es-ES" sz="2000"/>
                        <a:t>Margen operativo</a:t>
                      </a:r>
                    </a:p>
                  </a:txBody>
                  <a:tcPr marL="68580" marR="68580" marT="0" marB="0"/>
                </a:tc>
                <a:tc>
                  <a:txBody>
                    <a:bodyPr/>
                    <a:lstStyle/>
                    <a:p>
                      <a:pPr marL="0" marR="0">
                        <a:lnSpc>
                          <a:spcPct val="107000"/>
                        </a:lnSpc>
                        <a:spcBef>
                          <a:spcPts val="0"/>
                        </a:spcBef>
                        <a:spcAft>
                          <a:spcPts val="0"/>
                        </a:spcAft>
                      </a:pPr>
                      <a:r>
                        <a:rPr lang="es-ES" sz="2000"/>
                        <a:t>Mide el desempeño del centro de salud durante un período de tiempo y se calcula dividiendo los ingresos operativos por los ingresos totales.</a:t>
                      </a:r>
                    </a:p>
                  </a:txBody>
                  <a:tcPr marL="68580" marR="68580" marT="0" marB="0"/>
                </a:tc>
                <a:extLst>
                  <a:ext uri="{0D108BD9-81ED-4DB2-BD59-A6C34878D82A}">
                    <a16:rowId xmlns:a16="http://schemas.microsoft.com/office/drawing/2014/main" val="4076298940"/>
                  </a:ext>
                </a:extLst>
              </a:tr>
              <a:tr h="636710">
                <a:tc>
                  <a:txBody>
                    <a:bodyPr/>
                    <a:lstStyle/>
                    <a:p>
                      <a:pPr marL="0" marR="0">
                        <a:lnSpc>
                          <a:spcPct val="107000"/>
                        </a:lnSpc>
                        <a:spcBef>
                          <a:spcPts val="0"/>
                        </a:spcBef>
                        <a:spcAft>
                          <a:spcPts val="0"/>
                        </a:spcAft>
                      </a:pPr>
                      <a:r>
                        <a:rPr lang="es-ES" sz="2000"/>
                        <a:t>Días con dinero en efectivo </a:t>
                      </a:r>
                    </a:p>
                    <a:p>
                      <a:pPr marL="0" marR="0">
                        <a:lnSpc>
                          <a:spcPct val="107000"/>
                        </a:lnSpc>
                        <a:spcBef>
                          <a:spcPts val="0"/>
                        </a:spcBef>
                        <a:spcAft>
                          <a:spcPts val="0"/>
                        </a:spcAft>
                      </a:pPr>
                      <a:r>
                        <a:rPr lang="es-ES" sz="2000"/>
                        <a:t> </a:t>
                      </a:r>
                    </a:p>
                  </a:txBody>
                  <a:tcPr marL="68580" marR="68580" marT="0" marB="0"/>
                </a:tc>
                <a:tc>
                  <a:txBody>
                    <a:bodyPr/>
                    <a:lstStyle/>
                    <a:p>
                      <a:pPr marL="0" marR="0">
                        <a:lnSpc>
                          <a:spcPct val="107000"/>
                        </a:lnSpc>
                        <a:spcBef>
                          <a:spcPts val="0"/>
                        </a:spcBef>
                        <a:spcAft>
                          <a:spcPts val="0"/>
                        </a:spcAft>
                      </a:pPr>
                      <a:r>
                        <a:rPr lang="es-ES" sz="2000"/>
                        <a:t>Mide por cuántos días puede un centro de salud pagar sus gastos si cesan los ingresos.   </a:t>
                      </a:r>
                    </a:p>
                  </a:txBody>
                  <a:tcPr marL="68580" marR="68580" marT="0" marB="0"/>
                </a:tc>
                <a:extLst>
                  <a:ext uri="{0D108BD9-81ED-4DB2-BD59-A6C34878D82A}">
                    <a16:rowId xmlns:a16="http://schemas.microsoft.com/office/drawing/2014/main" val="448948051"/>
                  </a:ext>
                </a:extLst>
              </a:tr>
              <a:tr h="311152">
                <a:tc>
                  <a:txBody>
                    <a:bodyPr/>
                    <a:lstStyle/>
                    <a:p>
                      <a:pPr marL="0" marR="0">
                        <a:lnSpc>
                          <a:spcPct val="107000"/>
                        </a:lnSpc>
                        <a:spcBef>
                          <a:spcPts val="0"/>
                        </a:spcBef>
                        <a:spcAft>
                          <a:spcPts val="0"/>
                        </a:spcAft>
                      </a:pPr>
                      <a:r>
                        <a:rPr lang="es-ES" sz="2000"/>
                        <a:t>Activos netos sin restricciones</a:t>
                      </a:r>
                    </a:p>
                  </a:txBody>
                  <a:tcPr marL="68580" marR="68580" marT="0" marB="0"/>
                </a:tc>
                <a:tc>
                  <a:txBody>
                    <a:bodyPr/>
                    <a:lstStyle/>
                    <a:p>
                      <a:pPr marL="0" marR="0">
                        <a:lnSpc>
                          <a:spcPct val="107000"/>
                        </a:lnSpc>
                        <a:spcBef>
                          <a:spcPts val="0"/>
                        </a:spcBef>
                        <a:spcAft>
                          <a:spcPts val="0"/>
                        </a:spcAft>
                      </a:pPr>
                      <a:r>
                        <a:rPr lang="es-ES" sz="2000" dirty="0"/>
                        <a:t>Total de activos netos sin restricciones menos inversión neta en </a:t>
                      </a:r>
                      <a:br>
                        <a:rPr lang="es-ES" sz="2000" dirty="0"/>
                      </a:br>
                      <a:r>
                        <a:rPr lang="es-ES" sz="2000" dirty="0"/>
                        <a:t>activos fijos</a:t>
                      </a:r>
                    </a:p>
                  </a:txBody>
                  <a:tcPr marL="68580" marR="68580" marT="0" marB="0"/>
                </a:tc>
                <a:extLst>
                  <a:ext uri="{0D108BD9-81ED-4DB2-BD59-A6C34878D82A}">
                    <a16:rowId xmlns:a16="http://schemas.microsoft.com/office/drawing/2014/main" val="3427199"/>
                  </a:ext>
                </a:extLst>
              </a:tr>
              <a:tr h="311152">
                <a:tc>
                  <a:txBody>
                    <a:bodyPr/>
                    <a:lstStyle/>
                    <a:p>
                      <a:pPr marL="0" marR="0">
                        <a:lnSpc>
                          <a:spcPct val="107000"/>
                        </a:lnSpc>
                        <a:spcBef>
                          <a:spcPts val="0"/>
                        </a:spcBef>
                        <a:spcAft>
                          <a:spcPts val="0"/>
                        </a:spcAft>
                      </a:pPr>
                      <a:r>
                        <a:rPr lang="es-ES" sz="2000"/>
                        <a:t>Coeficiente actual</a:t>
                      </a:r>
                    </a:p>
                  </a:txBody>
                  <a:tcPr marL="68580" marR="68580" marT="0" marB="0"/>
                </a:tc>
                <a:tc>
                  <a:txBody>
                    <a:bodyPr/>
                    <a:lstStyle/>
                    <a:p>
                      <a:pPr marL="0" marR="0">
                        <a:lnSpc>
                          <a:spcPct val="107000"/>
                        </a:lnSpc>
                        <a:spcBef>
                          <a:spcPts val="0"/>
                        </a:spcBef>
                        <a:spcAft>
                          <a:spcPts val="0"/>
                        </a:spcAft>
                      </a:pPr>
                      <a:r>
                        <a:rPr lang="es-ES" sz="2000"/>
                        <a:t>Activos actuales divididos por los pasivos actuales.</a:t>
                      </a:r>
                    </a:p>
                  </a:txBody>
                  <a:tcPr marL="68580" marR="68580" marT="0" marB="0"/>
                </a:tc>
                <a:extLst>
                  <a:ext uri="{0D108BD9-81ED-4DB2-BD59-A6C34878D82A}">
                    <a16:rowId xmlns:a16="http://schemas.microsoft.com/office/drawing/2014/main" val="3697431702"/>
                  </a:ext>
                </a:extLst>
              </a:tr>
              <a:tr h="636710">
                <a:tc>
                  <a:txBody>
                    <a:bodyPr/>
                    <a:lstStyle/>
                    <a:p>
                      <a:pPr marL="0" marR="0">
                        <a:lnSpc>
                          <a:spcPct val="107000"/>
                        </a:lnSpc>
                        <a:spcBef>
                          <a:spcPts val="0"/>
                        </a:spcBef>
                        <a:spcAft>
                          <a:spcPts val="0"/>
                        </a:spcAft>
                      </a:pPr>
                      <a:r>
                        <a:rPr lang="es-ES" sz="2000"/>
                        <a:t>Días en cuentas por cobrar  </a:t>
                      </a:r>
                    </a:p>
                    <a:p>
                      <a:pPr marL="0" marR="0">
                        <a:lnSpc>
                          <a:spcPct val="107000"/>
                        </a:lnSpc>
                        <a:spcBef>
                          <a:spcPts val="0"/>
                        </a:spcBef>
                        <a:spcAft>
                          <a:spcPts val="0"/>
                        </a:spcAft>
                      </a:pPr>
                      <a:r>
                        <a:rPr lang="es-ES" sz="2000"/>
                        <a:t> </a:t>
                      </a:r>
                    </a:p>
                  </a:txBody>
                  <a:tcPr marL="68580" marR="68580" marT="0" marB="0"/>
                </a:tc>
                <a:tc>
                  <a:txBody>
                    <a:bodyPr/>
                    <a:lstStyle/>
                    <a:p>
                      <a:pPr marL="0" marR="0">
                        <a:lnSpc>
                          <a:spcPct val="107000"/>
                        </a:lnSpc>
                        <a:spcBef>
                          <a:spcPts val="0"/>
                        </a:spcBef>
                        <a:spcAft>
                          <a:spcPts val="0"/>
                        </a:spcAft>
                      </a:pPr>
                      <a:r>
                        <a:rPr lang="es-ES" sz="2000"/>
                        <a:t>Mide cuánto tiempo tarda un centro de salud en cobrar las cuentas por cobrar de sus pacientes.  </a:t>
                      </a:r>
                    </a:p>
                  </a:txBody>
                  <a:tcPr marL="68580" marR="68580" marT="0" marB="0"/>
                </a:tc>
                <a:extLst>
                  <a:ext uri="{0D108BD9-81ED-4DB2-BD59-A6C34878D82A}">
                    <a16:rowId xmlns:a16="http://schemas.microsoft.com/office/drawing/2014/main" val="875408382"/>
                  </a:ext>
                </a:extLst>
              </a:tr>
              <a:tr h="636710">
                <a:tc>
                  <a:txBody>
                    <a:bodyPr/>
                    <a:lstStyle/>
                    <a:p>
                      <a:pPr marL="0" marR="0">
                        <a:lnSpc>
                          <a:spcPct val="107000"/>
                        </a:lnSpc>
                        <a:spcBef>
                          <a:spcPts val="0"/>
                        </a:spcBef>
                        <a:spcAft>
                          <a:spcPts val="0"/>
                        </a:spcAft>
                      </a:pPr>
                      <a:r>
                        <a:rPr lang="es-ES" sz="2000"/>
                        <a:t>Días en cuentas por pagar </a:t>
                      </a:r>
                    </a:p>
                    <a:p>
                      <a:pPr marL="0" marR="0">
                        <a:lnSpc>
                          <a:spcPct val="107000"/>
                        </a:lnSpc>
                        <a:spcBef>
                          <a:spcPts val="0"/>
                        </a:spcBef>
                        <a:spcAft>
                          <a:spcPts val="0"/>
                        </a:spcAft>
                      </a:pPr>
                      <a:r>
                        <a:rPr lang="es-ES" sz="2000"/>
                        <a:t> </a:t>
                      </a:r>
                    </a:p>
                  </a:txBody>
                  <a:tcPr marL="68580" marR="68580" marT="0" marB="0"/>
                </a:tc>
                <a:tc>
                  <a:txBody>
                    <a:bodyPr/>
                    <a:lstStyle/>
                    <a:p>
                      <a:pPr marL="0" marR="0">
                        <a:lnSpc>
                          <a:spcPct val="107000"/>
                        </a:lnSpc>
                        <a:spcBef>
                          <a:spcPts val="0"/>
                        </a:spcBef>
                        <a:spcAft>
                          <a:spcPts val="0"/>
                        </a:spcAft>
                      </a:pPr>
                      <a:r>
                        <a:rPr lang="es-ES" sz="2000" dirty="0"/>
                        <a:t>Mide los días que tarda un centro de salud en pagar a sus proveedores.  </a:t>
                      </a:r>
                    </a:p>
                  </a:txBody>
                  <a:tcPr marL="68580" marR="68580" marT="0" marB="0"/>
                </a:tc>
                <a:extLst>
                  <a:ext uri="{0D108BD9-81ED-4DB2-BD59-A6C34878D82A}">
                    <a16:rowId xmlns:a16="http://schemas.microsoft.com/office/drawing/2014/main" val="4006307279"/>
                  </a:ext>
                </a:extLst>
              </a:tr>
            </a:tbl>
          </a:graphicData>
        </a:graphic>
      </p:graphicFrame>
    </p:spTree>
    <p:extLst>
      <p:ext uri="{BB962C8B-B14F-4D97-AF65-F5344CB8AC3E}">
        <p14:creationId xmlns:p14="http://schemas.microsoft.com/office/powerpoint/2010/main" val="3850913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718E09-030D-429E-A665-EA15618EDF30}"/>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8BBD2EC7-C193-4578-B0BD-552B989FE7E8}"/>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44</a:t>
            </a:fld>
            <a:endParaRPr lang="en-US">
              <a:solidFill>
                <a:schemeClr val="tx2"/>
              </a:solidFill>
            </a:endParaRPr>
          </a:p>
        </p:txBody>
      </p:sp>
      <p:sp>
        <p:nvSpPr>
          <p:cNvPr id="5" name="Text Placeholder 4">
            <a:extLst>
              <a:ext uri="{FF2B5EF4-FFF2-40B4-BE49-F238E27FC236}">
                <a16:creationId xmlns:a16="http://schemas.microsoft.com/office/drawing/2014/main" id="{DD3A5AF8-DAE6-4747-BDB2-CC258B413C05}"/>
              </a:ext>
            </a:extLst>
          </p:cNvPr>
          <p:cNvSpPr>
            <a:spLocks noGrp="1"/>
          </p:cNvSpPr>
          <p:nvPr>
            <p:ph type="body" sz="quarter" idx="21"/>
          </p:nvPr>
        </p:nvSpPr>
        <p:spPr>
          <a:xfrm>
            <a:off x="653455" y="2198106"/>
            <a:ext cx="10580289" cy="2946474"/>
          </a:xfrm>
        </p:spPr>
        <p:txBody>
          <a:bodyPr>
            <a:normAutofit/>
          </a:bodyPr>
          <a:lstStyle/>
          <a:p>
            <a:r>
              <a:rPr lang="es-ES" sz="2800"/>
              <a:t>[Insertar información sobre los KPI de su junta directiva]</a:t>
            </a:r>
          </a:p>
        </p:txBody>
      </p:sp>
      <p:sp>
        <p:nvSpPr>
          <p:cNvPr id="6" name="Title 4">
            <a:extLst>
              <a:ext uri="{FF2B5EF4-FFF2-40B4-BE49-F238E27FC236}">
                <a16:creationId xmlns:a16="http://schemas.microsoft.com/office/drawing/2014/main" id="{558D7D26-BF12-40C7-B791-CF567668C716}"/>
              </a:ext>
            </a:extLst>
          </p:cNvPr>
          <p:cNvSpPr>
            <a:spLocks noGrp="1"/>
          </p:cNvSpPr>
          <p:nvPr>
            <p:ph type="title"/>
          </p:nvPr>
        </p:nvSpPr>
        <p:spPr>
          <a:xfrm>
            <a:off x="593035" y="1264503"/>
            <a:ext cx="5637923" cy="822821"/>
          </a:xfrm>
        </p:spPr>
        <p:txBody>
          <a:bodyPr/>
          <a:lstStyle/>
          <a:p>
            <a:r>
              <a:rPr lang="es-ES" sz="3200">
                <a:solidFill>
                  <a:schemeClr val="accent6"/>
                </a:solidFill>
              </a:rPr>
              <a:t>Coeficientes financieros</a:t>
            </a:r>
          </a:p>
        </p:txBody>
      </p:sp>
      <p:sp>
        <p:nvSpPr>
          <p:cNvPr id="7" name="Title 4">
            <a:extLst>
              <a:ext uri="{FF2B5EF4-FFF2-40B4-BE49-F238E27FC236}">
                <a16:creationId xmlns:a16="http://schemas.microsoft.com/office/drawing/2014/main" id="{71AA72F3-2DF2-47A9-BEDE-6E196A47AC2A}"/>
              </a:ext>
            </a:extLst>
          </p:cNvPr>
          <p:cNvSpPr txBox="1">
            <a:spLocks/>
          </p:cNvSpPr>
          <p:nvPr/>
        </p:nvSpPr>
        <p:spPr>
          <a:xfrm>
            <a:off x="589722" y="457200"/>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s-ES"/>
              <a:t>Supervisión financiera</a:t>
            </a:r>
          </a:p>
        </p:txBody>
      </p:sp>
      <p:sp>
        <p:nvSpPr>
          <p:cNvPr id="9" name="TextBox 8">
            <a:extLst>
              <a:ext uri="{FF2B5EF4-FFF2-40B4-BE49-F238E27FC236}">
                <a16:creationId xmlns:a16="http://schemas.microsoft.com/office/drawing/2014/main" id="{C3F98AA5-A3E7-40EB-81B4-7CE36716FC68}"/>
              </a:ext>
            </a:extLst>
          </p:cNvPr>
          <p:cNvSpPr txBox="1"/>
          <p:nvPr/>
        </p:nvSpPr>
        <p:spPr>
          <a:xfrm>
            <a:off x="3733800" y="4191000"/>
            <a:ext cx="8305800" cy="1754326"/>
          </a:xfrm>
          <a:prstGeom prst="rect">
            <a:avLst/>
          </a:prstGeom>
          <a:noFill/>
        </p:spPr>
        <p:txBody>
          <a:bodyPr wrap="square">
            <a:spAutoFit/>
          </a:bodyPr>
          <a:lstStyle/>
          <a:p>
            <a:r>
              <a:rPr lang="es-ES" sz="1800" b="0" i="0" dirty="0">
                <a:solidFill>
                  <a:schemeClr val="tx2"/>
                </a:solidFill>
              </a:rPr>
              <a:t>Módulos de capacitación sobre la supervisión financiera de la junta directiva:</a:t>
            </a:r>
          </a:p>
          <a:p>
            <a:pPr marL="285750" indent="-285750">
              <a:buFont typeface="Arial" panose="020B0604020202020204" pitchFamily="34" charset="0"/>
              <a:buChar char="•"/>
            </a:pPr>
            <a:r>
              <a:rPr lang="es-ES" sz="1800" b="0" i="0" dirty="0">
                <a:solidFill>
                  <a:schemeClr val="tx2"/>
                </a:solidFill>
              </a:rPr>
              <a:t>Módulo 5: Indicadores clave de rendimiento financiero</a:t>
            </a:r>
          </a:p>
          <a:p>
            <a:endParaRPr lang="en-US" b="0" i="0" dirty="0">
              <a:solidFill>
                <a:schemeClr val="tx2"/>
              </a:solidFill>
              <a:effectLst/>
            </a:endParaRPr>
          </a:p>
          <a:p>
            <a:r>
              <a:rPr lang="es-ES" b="0" i="0" dirty="0">
                <a:solidFill>
                  <a:schemeClr val="tx2"/>
                </a:solidFill>
              </a:rPr>
              <a:t>Módulos en inglés:</a:t>
            </a:r>
          </a:p>
          <a:p>
            <a:r>
              <a:rPr lang="es-ES" dirty="0">
                <a:solidFill>
                  <a:schemeClr val="tx2"/>
                </a:solidFill>
                <a:hlinkClick r:id="rId3">
                  <a:extLst>
                    <a:ext uri="{A12FA001-AC4F-418D-AE19-62706E023703}">
                      <ahyp:hlinkClr xmlns:ahyp="http://schemas.microsoft.com/office/drawing/2018/hyperlinkcolor" val="tx"/>
                    </a:ext>
                  </a:extLst>
                </a:hlinkClick>
              </a:rPr>
              <a:t>https://www.healthcenterinfo.org/details/?id=2152</a:t>
            </a:r>
            <a:r>
              <a:rPr lang="es-ES" dirty="0">
                <a:solidFill>
                  <a:schemeClr val="tx2"/>
                </a:solidFill>
              </a:rPr>
              <a:t> </a:t>
            </a:r>
          </a:p>
          <a:p>
            <a:r>
              <a:rPr lang="es-ES" dirty="0">
                <a:solidFill>
                  <a:schemeClr val="tx2"/>
                </a:solidFill>
              </a:rPr>
              <a:t>Módulos en español: </a:t>
            </a:r>
            <a:r>
              <a:rPr lang="es-ES" dirty="0">
                <a:solidFill>
                  <a:schemeClr val="tx2"/>
                </a:solidFill>
                <a:hlinkClick r:id="rId4">
                  <a:extLst>
                    <a:ext uri="{A12FA001-AC4F-418D-AE19-62706E023703}">
                      <ahyp:hlinkClr xmlns:ahyp="http://schemas.microsoft.com/office/drawing/2018/hyperlinkcolor" val="tx"/>
                    </a:ext>
                  </a:extLst>
                </a:hlinkClick>
              </a:rPr>
              <a:t>https://www.healthcenterinfo.org/details/?id=3048</a:t>
            </a:r>
            <a:r>
              <a:rPr lang="es-ES" dirty="0">
                <a:solidFill>
                  <a:schemeClr val="tx2"/>
                </a:solidFill>
              </a:rPr>
              <a:t> </a:t>
            </a:r>
          </a:p>
        </p:txBody>
      </p:sp>
      <p:pic>
        <p:nvPicPr>
          <p:cNvPr id="11" name="Picture 10" descr="This slide contains a screen shot of a module on Key Financial Performance Indicators.">
            <a:extLst>
              <a:ext uri="{FF2B5EF4-FFF2-40B4-BE49-F238E27FC236}">
                <a16:creationId xmlns:a16="http://schemas.microsoft.com/office/drawing/2014/main" id="{8FA1AE15-BA13-46DE-930C-0C8E57F43FFA}"/>
              </a:ext>
            </a:extLst>
          </p:cNvPr>
          <p:cNvPicPr>
            <a:picLocks noChangeAspect="1"/>
          </p:cNvPicPr>
          <p:nvPr/>
        </p:nvPicPr>
        <p:blipFill rotWithShape="1">
          <a:blip r:embed="rId5"/>
          <a:srcRect l="16875" t="33333" r="50625" b="26667"/>
          <a:stretch/>
        </p:blipFill>
        <p:spPr>
          <a:xfrm>
            <a:off x="734758" y="4119069"/>
            <a:ext cx="2741826" cy="1898187"/>
          </a:xfrm>
          <a:prstGeom prst="rect">
            <a:avLst/>
          </a:prstGeom>
          <a:ln>
            <a:solidFill>
              <a:schemeClr val="tx1"/>
            </a:solidFill>
          </a:ln>
        </p:spPr>
      </p:pic>
      <p:sp>
        <p:nvSpPr>
          <p:cNvPr id="12" name="TextBox 11">
            <a:extLst>
              <a:ext uri="{FF2B5EF4-FFF2-40B4-BE49-F238E27FC236}">
                <a16:creationId xmlns:a16="http://schemas.microsoft.com/office/drawing/2014/main" id="{7DC86E06-B6C0-4A13-9E51-A9D274B58DFF}"/>
              </a:ext>
            </a:extLst>
          </p:cNvPr>
          <p:cNvSpPr txBox="1"/>
          <p:nvPr/>
        </p:nvSpPr>
        <p:spPr>
          <a:xfrm>
            <a:off x="8610600" y="457200"/>
            <a:ext cx="2991678"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4053174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3FC2BB-E768-4438-987C-DBE7D6E7CFD8}"/>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F220ADF3-6283-4FDB-B905-2A04DBE154FB}"/>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45</a:t>
            </a:fld>
            <a:endParaRPr lang="en-US">
              <a:solidFill>
                <a:schemeClr val="tx2"/>
              </a:solidFill>
            </a:endParaRPr>
          </a:p>
        </p:txBody>
      </p:sp>
      <p:sp>
        <p:nvSpPr>
          <p:cNvPr id="7" name="Title 4">
            <a:extLst>
              <a:ext uri="{FF2B5EF4-FFF2-40B4-BE49-F238E27FC236}">
                <a16:creationId xmlns:a16="http://schemas.microsoft.com/office/drawing/2014/main" id="{8DE80422-B438-4C68-85C3-798D083F5985}"/>
              </a:ext>
            </a:extLst>
          </p:cNvPr>
          <p:cNvSpPr>
            <a:spLocks noGrp="1"/>
          </p:cNvSpPr>
          <p:nvPr>
            <p:ph type="title"/>
          </p:nvPr>
        </p:nvSpPr>
        <p:spPr>
          <a:xfrm>
            <a:off x="838200" y="1553914"/>
            <a:ext cx="5637923" cy="822821"/>
          </a:xfrm>
        </p:spPr>
        <p:txBody>
          <a:bodyPr/>
          <a:lstStyle/>
          <a:p>
            <a:r>
              <a:rPr lang="es-ES" sz="3200">
                <a:solidFill>
                  <a:schemeClr val="accent6"/>
                </a:solidFill>
              </a:rPr>
              <a:t>Auditoría</a:t>
            </a:r>
          </a:p>
        </p:txBody>
      </p:sp>
      <p:sp>
        <p:nvSpPr>
          <p:cNvPr id="8" name="Title 4">
            <a:extLst>
              <a:ext uri="{FF2B5EF4-FFF2-40B4-BE49-F238E27FC236}">
                <a16:creationId xmlns:a16="http://schemas.microsoft.com/office/drawing/2014/main" id="{87B772E3-CD0C-4FEF-93EA-A5BBA094DD87}"/>
              </a:ext>
            </a:extLst>
          </p:cNvPr>
          <p:cNvSpPr txBox="1">
            <a:spLocks/>
          </p:cNvSpPr>
          <p:nvPr/>
        </p:nvSpPr>
        <p:spPr>
          <a:xfrm>
            <a:off x="685800" y="411341"/>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s-ES"/>
              <a:t>Supervisión financiera</a:t>
            </a:r>
          </a:p>
        </p:txBody>
      </p:sp>
      <p:sp>
        <p:nvSpPr>
          <p:cNvPr id="9" name="Title 4">
            <a:extLst>
              <a:ext uri="{FF2B5EF4-FFF2-40B4-BE49-F238E27FC236}">
                <a16:creationId xmlns:a16="http://schemas.microsoft.com/office/drawing/2014/main" id="{4F163309-0D77-40FA-B6FE-EEAB09E0A367}"/>
              </a:ext>
            </a:extLst>
          </p:cNvPr>
          <p:cNvSpPr txBox="1">
            <a:spLocks/>
          </p:cNvSpPr>
          <p:nvPr/>
        </p:nvSpPr>
        <p:spPr>
          <a:xfrm>
            <a:off x="853440" y="3429000"/>
            <a:ext cx="5637923" cy="8228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s-ES" sz="3200">
                <a:solidFill>
                  <a:schemeClr val="accent6"/>
                </a:solidFill>
              </a:rPr>
              <a:t>Formulario 990 del IRS</a:t>
            </a:r>
          </a:p>
        </p:txBody>
      </p:sp>
      <p:sp>
        <p:nvSpPr>
          <p:cNvPr id="12" name="TextBox 11">
            <a:extLst>
              <a:ext uri="{FF2B5EF4-FFF2-40B4-BE49-F238E27FC236}">
                <a16:creationId xmlns:a16="http://schemas.microsoft.com/office/drawing/2014/main" id="{FC76BC46-8E06-453C-A18E-C5B61BB55EF9}"/>
              </a:ext>
            </a:extLst>
          </p:cNvPr>
          <p:cNvSpPr txBox="1"/>
          <p:nvPr/>
        </p:nvSpPr>
        <p:spPr>
          <a:xfrm>
            <a:off x="8610600" y="457200"/>
            <a:ext cx="31242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2518642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2B5BE8-11AE-42E0-B2E2-C6AE662F7C63}"/>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C6996F25-0136-4ECB-B510-9E069B96BF4E}"/>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46</a:t>
            </a:fld>
            <a:endParaRPr lang="en-US">
              <a:solidFill>
                <a:schemeClr val="tx2"/>
              </a:solidFill>
            </a:endParaRPr>
          </a:p>
        </p:txBody>
      </p:sp>
      <p:sp>
        <p:nvSpPr>
          <p:cNvPr id="6" name="Text Placeholder 2">
            <a:extLst>
              <a:ext uri="{FF2B5EF4-FFF2-40B4-BE49-F238E27FC236}">
                <a16:creationId xmlns:a16="http://schemas.microsoft.com/office/drawing/2014/main" id="{B3AA00A8-C075-4450-81BD-AFDB7D32C1EF}"/>
              </a:ext>
            </a:extLst>
          </p:cNvPr>
          <p:cNvSpPr>
            <a:spLocks noGrp="1"/>
          </p:cNvSpPr>
          <p:nvPr>
            <p:ph type="body" sz="quarter" idx="21"/>
          </p:nvPr>
        </p:nvSpPr>
        <p:spPr>
          <a:xfrm>
            <a:off x="780137" y="1457739"/>
            <a:ext cx="10580289" cy="4375150"/>
          </a:xfrm>
        </p:spPr>
        <p:txBody>
          <a:bodyPr>
            <a:normAutofit fontScale="92500" lnSpcReduction="20000"/>
          </a:bodyPr>
          <a:lstStyle/>
          <a:p>
            <a:r>
              <a:rPr lang="es-ES" sz="2800" dirty="0"/>
              <a:t>Al igual que el desempeño financiero, la junta directiva tiene la responsabilidad de supervisar la calidad, la seguridad, el servicio y el acceso a la atención. </a:t>
            </a:r>
          </a:p>
          <a:p>
            <a:endParaRPr lang="en-US" sz="2800" dirty="0"/>
          </a:p>
          <a:p>
            <a:r>
              <a:rPr lang="es-ES" sz="2800" dirty="0"/>
              <a:t>La junta directiva:</a:t>
            </a:r>
          </a:p>
          <a:p>
            <a:pPr lvl="1">
              <a:buClr>
                <a:schemeClr val="accent6"/>
              </a:buClr>
              <a:buFont typeface="Courier New" panose="02070309020205020404" pitchFamily="49" charset="0"/>
              <a:buChar char="-"/>
            </a:pPr>
            <a:r>
              <a:rPr lang="es-ES" sz="2800" dirty="0">
                <a:solidFill>
                  <a:schemeClr val="tx2"/>
                </a:solidFill>
              </a:rPr>
              <a:t>Sienta las bases sobre la importancia de la calidad.</a:t>
            </a:r>
          </a:p>
          <a:p>
            <a:pPr lvl="1">
              <a:buClr>
                <a:schemeClr val="accent6"/>
              </a:buClr>
              <a:buFont typeface="Courier New" panose="02070309020205020404" pitchFamily="49" charset="0"/>
              <a:buChar char="-"/>
            </a:pPr>
            <a:r>
              <a:rPr lang="es-ES" sz="2800" dirty="0">
                <a:solidFill>
                  <a:schemeClr val="tx2"/>
                </a:solidFill>
              </a:rPr>
              <a:t>Aprueba diversas políticas de mejora y aseguramiento de la calidad. </a:t>
            </a:r>
          </a:p>
          <a:p>
            <a:pPr lvl="1">
              <a:buClr>
                <a:schemeClr val="accent6"/>
              </a:buClr>
              <a:buFont typeface="Courier New" panose="02070309020205020404" pitchFamily="49" charset="0"/>
              <a:buChar char="-"/>
            </a:pPr>
            <a:r>
              <a:rPr lang="es-ES" sz="2800" dirty="0">
                <a:solidFill>
                  <a:schemeClr val="tx2"/>
                </a:solidFill>
              </a:rPr>
              <a:t>Revisa con frecuencia los datos sobre calidad, analiza los puntos de referencia y las acciones correctivas, si se corresponde. </a:t>
            </a:r>
          </a:p>
          <a:p>
            <a:pPr lvl="1">
              <a:buClr>
                <a:schemeClr val="accent6"/>
              </a:buClr>
              <a:buFont typeface="Courier New" panose="02070309020205020404" pitchFamily="49" charset="0"/>
              <a:buChar char="-"/>
            </a:pPr>
            <a:r>
              <a:rPr lang="es-ES" sz="2800" dirty="0">
                <a:solidFill>
                  <a:schemeClr val="tx2"/>
                </a:solidFill>
              </a:rPr>
              <a:t>Se asegura de que se tomen medidas de seguimiento y se las documente en las actas de la junta directiva.</a:t>
            </a:r>
          </a:p>
          <a:p>
            <a:pPr lvl="1">
              <a:buClr>
                <a:schemeClr val="accent6"/>
              </a:buClr>
              <a:buFont typeface="Courier New" panose="02070309020205020404" pitchFamily="49" charset="0"/>
              <a:buChar char="-"/>
            </a:pPr>
            <a:r>
              <a:rPr lang="es-ES" sz="2800" dirty="0">
                <a:solidFill>
                  <a:schemeClr val="tx2"/>
                </a:solidFill>
              </a:rPr>
              <a:t>Desempeña una función en la acreditación y el otorgamiento de prerrogativas a proveedores.</a:t>
            </a:r>
          </a:p>
          <a:p>
            <a:pPr marL="0" indent="0">
              <a:buNone/>
            </a:pPr>
            <a:endParaRPr lang="en-US" sz="1400" b="1" dirty="0"/>
          </a:p>
        </p:txBody>
      </p:sp>
      <p:sp>
        <p:nvSpPr>
          <p:cNvPr id="7" name="Title 4">
            <a:extLst>
              <a:ext uri="{FF2B5EF4-FFF2-40B4-BE49-F238E27FC236}">
                <a16:creationId xmlns:a16="http://schemas.microsoft.com/office/drawing/2014/main" id="{3DE5683E-0BD6-4642-8FEE-CEC8E713BA97}"/>
              </a:ext>
            </a:extLst>
          </p:cNvPr>
          <p:cNvSpPr>
            <a:spLocks noGrp="1"/>
          </p:cNvSpPr>
          <p:nvPr>
            <p:ph type="title"/>
          </p:nvPr>
        </p:nvSpPr>
        <p:spPr>
          <a:xfrm>
            <a:off x="773511" y="624979"/>
            <a:ext cx="8218089" cy="746621"/>
          </a:xfrm>
        </p:spPr>
        <p:txBody>
          <a:bodyPr/>
          <a:lstStyle/>
          <a:p>
            <a:r>
              <a:rPr lang="es-ES" dirty="0"/>
              <a:t>Supervisión de la calidad</a:t>
            </a:r>
          </a:p>
        </p:txBody>
      </p:sp>
    </p:spTree>
    <p:extLst>
      <p:ext uri="{BB962C8B-B14F-4D97-AF65-F5344CB8AC3E}">
        <p14:creationId xmlns:p14="http://schemas.microsoft.com/office/powerpoint/2010/main" val="3649435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A45E37-CE22-4DDE-A48C-806E4AAF3E12}"/>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48095545-791F-4041-A122-55FA1FAD9826}"/>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47</a:t>
            </a:fld>
            <a:endParaRPr lang="en-US">
              <a:solidFill>
                <a:schemeClr val="tx2"/>
              </a:solidFill>
            </a:endParaRPr>
          </a:p>
        </p:txBody>
      </p:sp>
      <p:sp>
        <p:nvSpPr>
          <p:cNvPr id="4" name="Title 3">
            <a:extLst>
              <a:ext uri="{FF2B5EF4-FFF2-40B4-BE49-F238E27FC236}">
                <a16:creationId xmlns:a16="http://schemas.microsoft.com/office/drawing/2014/main" id="{F615DBBA-5A16-47F5-AD82-CAD2B42B6A03}"/>
              </a:ext>
            </a:extLst>
          </p:cNvPr>
          <p:cNvSpPr>
            <a:spLocks noGrp="1"/>
          </p:cNvSpPr>
          <p:nvPr>
            <p:ph type="title"/>
          </p:nvPr>
        </p:nvSpPr>
        <p:spPr/>
        <p:txBody>
          <a:bodyPr/>
          <a:lstStyle/>
          <a:p>
            <a:r>
              <a:rPr lang="es-ES"/>
              <a:t>Supervisión de la calidad</a:t>
            </a:r>
          </a:p>
        </p:txBody>
      </p:sp>
      <p:sp>
        <p:nvSpPr>
          <p:cNvPr id="5" name="Text Placeholder 4">
            <a:extLst>
              <a:ext uri="{FF2B5EF4-FFF2-40B4-BE49-F238E27FC236}">
                <a16:creationId xmlns:a16="http://schemas.microsoft.com/office/drawing/2014/main" id="{7131B5CC-CDBF-42ED-83B9-00B84C32C473}"/>
              </a:ext>
            </a:extLst>
          </p:cNvPr>
          <p:cNvSpPr>
            <a:spLocks noGrp="1"/>
          </p:cNvSpPr>
          <p:nvPr>
            <p:ph type="body" sz="quarter" idx="21"/>
          </p:nvPr>
        </p:nvSpPr>
        <p:spPr/>
        <p:txBody>
          <a:bodyPr>
            <a:normAutofit/>
          </a:bodyPr>
          <a:lstStyle/>
          <a:p>
            <a:r>
              <a:rPr lang="es-ES" sz="2400" dirty="0"/>
              <a:t>[Insertar un informe de calidad o usar este momento para revisar uno y </a:t>
            </a:r>
            <a:br>
              <a:rPr lang="es-ES" sz="2400" dirty="0"/>
            </a:br>
            <a:r>
              <a:rPr lang="es-ES" sz="2400" dirty="0"/>
              <a:t>hablar sobre los datos]</a:t>
            </a:r>
          </a:p>
        </p:txBody>
      </p:sp>
      <p:sp>
        <p:nvSpPr>
          <p:cNvPr id="6" name="TextBox 5">
            <a:extLst>
              <a:ext uri="{FF2B5EF4-FFF2-40B4-BE49-F238E27FC236}">
                <a16:creationId xmlns:a16="http://schemas.microsoft.com/office/drawing/2014/main" id="{95CB9569-96C4-47BC-B4E3-EB3611CE8BBD}"/>
              </a:ext>
            </a:extLst>
          </p:cNvPr>
          <p:cNvSpPr txBox="1"/>
          <p:nvPr/>
        </p:nvSpPr>
        <p:spPr>
          <a:xfrm>
            <a:off x="8610600" y="457200"/>
            <a:ext cx="33528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2024772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701765-C1E0-4D6C-B3E4-D0DBF80B0EC5}"/>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26735991-528A-470B-833D-0FF8C39144FE}"/>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48</a:t>
            </a:fld>
            <a:endParaRPr lang="en-US">
              <a:solidFill>
                <a:schemeClr val="tx2"/>
              </a:solidFill>
            </a:endParaRPr>
          </a:p>
        </p:txBody>
      </p:sp>
      <p:sp>
        <p:nvSpPr>
          <p:cNvPr id="4" name="Title 3">
            <a:extLst>
              <a:ext uri="{FF2B5EF4-FFF2-40B4-BE49-F238E27FC236}">
                <a16:creationId xmlns:a16="http://schemas.microsoft.com/office/drawing/2014/main" id="{B9E16365-CA53-468C-9B41-67D159415FFF}"/>
              </a:ext>
            </a:extLst>
          </p:cNvPr>
          <p:cNvSpPr>
            <a:spLocks noGrp="1"/>
          </p:cNvSpPr>
          <p:nvPr>
            <p:ph type="title"/>
          </p:nvPr>
        </p:nvSpPr>
        <p:spPr/>
        <p:txBody>
          <a:bodyPr/>
          <a:lstStyle/>
          <a:p>
            <a:r>
              <a:rPr lang="es-ES"/>
              <a:t>Gestión de riesgos </a:t>
            </a:r>
          </a:p>
        </p:txBody>
      </p:sp>
      <p:sp>
        <p:nvSpPr>
          <p:cNvPr id="5" name="Text Placeholder 4">
            <a:extLst>
              <a:ext uri="{FF2B5EF4-FFF2-40B4-BE49-F238E27FC236}">
                <a16:creationId xmlns:a16="http://schemas.microsoft.com/office/drawing/2014/main" id="{EC4A3DF7-5328-42E3-A540-681C99C298C4}"/>
              </a:ext>
            </a:extLst>
          </p:cNvPr>
          <p:cNvSpPr>
            <a:spLocks noGrp="1"/>
          </p:cNvSpPr>
          <p:nvPr>
            <p:ph type="body" sz="quarter" idx="21"/>
          </p:nvPr>
        </p:nvSpPr>
        <p:spPr>
          <a:xfrm>
            <a:off x="487680" y="1798044"/>
            <a:ext cx="11216640" cy="4495799"/>
          </a:xfrm>
        </p:spPr>
        <p:txBody>
          <a:bodyPr>
            <a:noAutofit/>
          </a:bodyPr>
          <a:lstStyle/>
          <a:p>
            <a:r>
              <a:rPr lang="es-ES" sz="2400" dirty="0"/>
              <a:t>Revisión y aprobación periódicas del programa de gestión de riesgos del </a:t>
            </a:r>
            <a:br>
              <a:rPr lang="es-ES" sz="2400" dirty="0"/>
            </a:br>
            <a:r>
              <a:rPr lang="es-ES" sz="2400" dirty="0"/>
              <a:t>centro de salud. </a:t>
            </a:r>
          </a:p>
          <a:p>
            <a:endParaRPr lang="en-US" sz="2400" dirty="0"/>
          </a:p>
          <a:p>
            <a:r>
              <a:rPr lang="es-ES" sz="2400" dirty="0"/>
              <a:t>Cobertura de la Ley Federal de Reclamaciones por Agravios (FTCA):</a:t>
            </a:r>
          </a:p>
          <a:p>
            <a:pPr lvl="1">
              <a:buClr>
                <a:schemeClr val="accent6"/>
              </a:buClr>
              <a:buFont typeface="Courier New" panose="02070309020205020404" pitchFamily="49" charset="0"/>
              <a:buChar char="-"/>
            </a:pPr>
            <a:r>
              <a:rPr lang="es-ES" dirty="0">
                <a:solidFill>
                  <a:schemeClr val="tx2"/>
                </a:solidFill>
              </a:rPr>
              <a:t>Según el sitio web de la HRSA, la Ley Federal de Reclamaciones por Agravios (FTCA), establecida en 1946, es el mecanismo legal para compensar a las personas que han sufrido lesiones personales debido a la acción negligente o indebida de empleados del gobierno de EE. UU.</a:t>
            </a:r>
          </a:p>
          <a:p>
            <a:pPr lvl="1">
              <a:buClr>
                <a:schemeClr val="accent6"/>
              </a:buClr>
              <a:buFont typeface="Courier New" panose="02070309020205020404" pitchFamily="49" charset="0"/>
              <a:buChar char="-"/>
            </a:pPr>
            <a:r>
              <a:rPr lang="es-ES" dirty="0">
                <a:solidFill>
                  <a:schemeClr val="tx2"/>
                </a:solidFill>
              </a:rPr>
              <a:t>La junta directiva considera una actualización anual de la gestión de riesgos.</a:t>
            </a:r>
          </a:p>
          <a:p>
            <a:pPr lvl="1">
              <a:buClr>
                <a:schemeClr val="accent6"/>
              </a:buClr>
              <a:buFont typeface="Courier New" panose="02070309020205020404" pitchFamily="49" charset="0"/>
              <a:buChar char="-"/>
            </a:pPr>
            <a:r>
              <a:rPr lang="es-ES" dirty="0">
                <a:solidFill>
                  <a:schemeClr val="tx2"/>
                </a:solidFill>
              </a:rPr>
              <a:t>Las políticas de mejora y aseguramiento de la calidad se mantienen actualizadas.</a:t>
            </a:r>
          </a:p>
          <a:p>
            <a:pPr lvl="1">
              <a:buClr>
                <a:schemeClr val="accent6"/>
              </a:buClr>
              <a:buFont typeface="Courier New" panose="02070309020205020404" pitchFamily="49" charset="0"/>
              <a:buChar char="-"/>
            </a:pPr>
            <a:r>
              <a:rPr lang="es-ES" dirty="0">
                <a:solidFill>
                  <a:schemeClr val="tx2"/>
                </a:solidFill>
              </a:rPr>
              <a:t>La junta evalúa informes periódicos, que se documentan en actas.</a:t>
            </a:r>
          </a:p>
        </p:txBody>
      </p:sp>
    </p:spTree>
    <p:extLst>
      <p:ext uri="{BB962C8B-B14F-4D97-AF65-F5344CB8AC3E}">
        <p14:creationId xmlns:p14="http://schemas.microsoft.com/office/powerpoint/2010/main" val="3421042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701765-C1E0-4D6C-B3E4-D0DBF80B0EC5}"/>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26735991-528A-470B-833D-0FF8C39144FE}"/>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49</a:t>
            </a:fld>
            <a:endParaRPr lang="en-US">
              <a:solidFill>
                <a:schemeClr val="tx2"/>
              </a:solidFill>
            </a:endParaRPr>
          </a:p>
        </p:txBody>
      </p:sp>
      <p:sp>
        <p:nvSpPr>
          <p:cNvPr id="4" name="Title 3">
            <a:extLst>
              <a:ext uri="{FF2B5EF4-FFF2-40B4-BE49-F238E27FC236}">
                <a16:creationId xmlns:a16="http://schemas.microsoft.com/office/drawing/2014/main" id="{B9E16365-CA53-468C-9B41-67D159415FFF}"/>
              </a:ext>
            </a:extLst>
          </p:cNvPr>
          <p:cNvSpPr>
            <a:spLocks noGrp="1"/>
          </p:cNvSpPr>
          <p:nvPr>
            <p:ph type="title"/>
          </p:nvPr>
        </p:nvSpPr>
        <p:spPr/>
        <p:txBody>
          <a:bodyPr/>
          <a:lstStyle/>
          <a:p>
            <a:r>
              <a:rPr lang="es-ES"/>
              <a:t>Gestión de riesgos </a:t>
            </a:r>
          </a:p>
        </p:txBody>
      </p:sp>
      <p:sp>
        <p:nvSpPr>
          <p:cNvPr id="5" name="Text Placeholder 4">
            <a:extLst>
              <a:ext uri="{FF2B5EF4-FFF2-40B4-BE49-F238E27FC236}">
                <a16:creationId xmlns:a16="http://schemas.microsoft.com/office/drawing/2014/main" id="{EC4A3DF7-5328-42E3-A540-681C99C298C4}"/>
              </a:ext>
            </a:extLst>
          </p:cNvPr>
          <p:cNvSpPr>
            <a:spLocks noGrp="1"/>
          </p:cNvSpPr>
          <p:nvPr>
            <p:ph type="body" sz="quarter" idx="21"/>
          </p:nvPr>
        </p:nvSpPr>
        <p:spPr>
          <a:xfrm>
            <a:off x="851452" y="1832889"/>
            <a:ext cx="10580289" cy="2946474"/>
          </a:xfrm>
        </p:spPr>
        <p:txBody>
          <a:bodyPr>
            <a:noAutofit/>
          </a:bodyPr>
          <a:lstStyle/>
          <a:p>
            <a:r>
              <a:rPr lang="es-ES" sz="2400"/>
              <a:t>[Insertar un plan de gestión de riesgos o aprovechar este momento para revisar uno y hablar sobre los datos]</a:t>
            </a:r>
          </a:p>
        </p:txBody>
      </p:sp>
      <p:sp>
        <p:nvSpPr>
          <p:cNvPr id="6" name="TextBox 5">
            <a:extLst>
              <a:ext uri="{FF2B5EF4-FFF2-40B4-BE49-F238E27FC236}">
                <a16:creationId xmlns:a16="http://schemas.microsoft.com/office/drawing/2014/main" id="{E86B9B6D-CC98-4AFD-8A20-A0F9CA69EDD9}"/>
              </a:ext>
            </a:extLst>
          </p:cNvPr>
          <p:cNvSpPr txBox="1"/>
          <p:nvPr/>
        </p:nvSpPr>
        <p:spPr>
          <a:xfrm>
            <a:off x="8610600" y="457200"/>
            <a:ext cx="32766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884641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0DCF4B-CB29-4E9A-97CB-5E3822274171}"/>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D1F7778D-DBF4-4F08-A53A-89B64A45D30B}"/>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5</a:t>
            </a:fld>
            <a:endParaRPr lang="en-US">
              <a:solidFill>
                <a:schemeClr val="tx2"/>
              </a:solidFill>
            </a:endParaRPr>
          </a:p>
        </p:txBody>
      </p:sp>
      <p:pic>
        <p:nvPicPr>
          <p:cNvPr id="6" name="Picture 5" descr="The slide includes two pictures. One is of Dr. Geiger and Dr. Hatch during construction of the Delta Center, and the other is of Columbia Point Health Center in Boston.">
            <a:extLst>
              <a:ext uri="{FF2B5EF4-FFF2-40B4-BE49-F238E27FC236}">
                <a16:creationId xmlns:a16="http://schemas.microsoft.com/office/drawing/2014/main" id="{4D69703B-5087-438B-965D-79AA78C5F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759921"/>
            <a:ext cx="4174868" cy="2797785"/>
          </a:xfrm>
          <a:prstGeom prst="rect">
            <a:avLst/>
          </a:prstGeom>
        </p:spPr>
      </p:pic>
      <p:sp>
        <p:nvSpPr>
          <p:cNvPr id="7" name="TextBox 6">
            <a:extLst>
              <a:ext uri="{FF2B5EF4-FFF2-40B4-BE49-F238E27FC236}">
                <a16:creationId xmlns:a16="http://schemas.microsoft.com/office/drawing/2014/main" id="{8222294A-5B92-4331-8B22-466607D0983E}"/>
              </a:ext>
            </a:extLst>
          </p:cNvPr>
          <p:cNvSpPr txBox="1"/>
          <p:nvPr/>
        </p:nvSpPr>
        <p:spPr>
          <a:xfrm>
            <a:off x="1059922" y="5657790"/>
            <a:ext cx="5036077" cy="584775"/>
          </a:xfrm>
          <a:prstGeom prst="rect">
            <a:avLst/>
          </a:prstGeom>
          <a:noFill/>
        </p:spPr>
        <p:txBody>
          <a:bodyPr wrap="square" rtlCol="0">
            <a:spAutoFit/>
          </a:bodyPr>
          <a:lstStyle/>
          <a:p>
            <a:r>
              <a:rPr lang="es-ES" sz="1600" dirty="0">
                <a:solidFill>
                  <a:schemeClr val="tx2"/>
                </a:solidFill>
              </a:rPr>
              <a:t>Dr. H. Jack Geiger y Dr. John W. Hatch durante la construcción del centro de salud Delta </a:t>
            </a:r>
            <a:r>
              <a:rPr lang="es-ES" sz="1600" dirty="0" err="1">
                <a:solidFill>
                  <a:schemeClr val="tx2"/>
                </a:solidFill>
              </a:rPr>
              <a:t>Health</a:t>
            </a:r>
            <a:r>
              <a:rPr lang="es-ES" sz="1600" dirty="0">
                <a:solidFill>
                  <a:schemeClr val="tx2"/>
                </a:solidFill>
              </a:rPr>
              <a:t> Center </a:t>
            </a:r>
          </a:p>
        </p:txBody>
      </p:sp>
      <p:pic>
        <p:nvPicPr>
          <p:cNvPr id="8" name="Picture 7" descr="The slide includes two pictures. One is of Dr. Geiger and Dr. Hatch during construction of the Delta Center, and the other is of Columbia Point Health Center in Boston.">
            <a:extLst>
              <a:ext uri="{FF2B5EF4-FFF2-40B4-BE49-F238E27FC236}">
                <a16:creationId xmlns:a16="http://schemas.microsoft.com/office/drawing/2014/main" id="{A027ADF4-C37E-4DEB-AC10-8CD6607F27FD}"/>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b="2821"/>
          <a:stretch/>
        </p:blipFill>
        <p:spPr>
          <a:xfrm>
            <a:off x="6797934" y="2830914"/>
            <a:ext cx="4198619" cy="2784214"/>
          </a:xfrm>
          <a:prstGeom prst="rect">
            <a:avLst/>
          </a:prstGeom>
        </p:spPr>
      </p:pic>
      <p:sp>
        <p:nvSpPr>
          <p:cNvPr id="9" name="TextBox 8">
            <a:extLst>
              <a:ext uri="{FF2B5EF4-FFF2-40B4-BE49-F238E27FC236}">
                <a16:creationId xmlns:a16="http://schemas.microsoft.com/office/drawing/2014/main" id="{080D5B0B-244C-4106-8E1D-AB60820B0B92}"/>
              </a:ext>
            </a:extLst>
          </p:cNvPr>
          <p:cNvSpPr txBox="1"/>
          <p:nvPr/>
        </p:nvSpPr>
        <p:spPr>
          <a:xfrm>
            <a:off x="6797933" y="5672289"/>
            <a:ext cx="4198620" cy="584775"/>
          </a:xfrm>
          <a:prstGeom prst="rect">
            <a:avLst/>
          </a:prstGeom>
          <a:noFill/>
        </p:spPr>
        <p:txBody>
          <a:bodyPr wrap="square" rtlCol="0">
            <a:spAutoFit/>
          </a:bodyPr>
          <a:lstStyle/>
          <a:p>
            <a:r>
              <a:rPr lang="es-ES" sz="1600" dirty="0">
                <a:solidFill>
                  <a:schemeClr val="tx2"/>
                </a:solidFill>
              </a:rPr>
              <a:t>Centro de salud de Columbia Point en el barrio de Dorchester de Boston</a:t>
            </a:r>
          </a:p>
        </p:txBody>
      </p:sp>
      <p:sp>
        <p:nvSpPr>
          <p:cNvPr id="10" name="Title 3">
            <a:extLst>
              <a:ext uri="{FF2B5EF4-FFF2-40B4-BE49-F238E27FC236}">
                <a16:creationId xmlns:a16="http://schemas.microsoft.com/office/drawing/2014/main" id="{BBA55DA3-F681-44D5-BF3D-EC486DD0D9CD}"/>
              </a:ext>
            </a:extLst>
          </p:cNvPr>
          <p:cNvSpPr txBox="1">
            <a:spLocks/>
          </p:cNvSpPr>
          <p:nvPr/>
        </p:nvSpPr>
        <p:spPr>
          <a:xfrm>
            <a:off x="457200" y="246795"/>
            <a:ext cx="9284889" cy="1475672"/>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s-ES"/>
              <a:t>Historia del centro de salud y el movimiento de los centros de salud</a:t>
            </a:r>
          </a:p>
        </p:txBody>
      </p:sp>
      <p:sp>
        <p:nvSpPr>
          <p:cNvPr id="11" name="TextBox 10">
            <a:extLst>
              <a:ext uri="{FF2B5EF4-FFF2-40B4-BE49-F238E27FC236}">
                <a16:creationId xmlns:a16="http://schemas.microsoft.com/office/drawing/2014/main" id="{B381CEC6-F17D-4A14-A806-1DB0AA5DC2EF}"/>
              </a:ext>
            </a:extLst>
          </p:cNvPr>
          <p:cNvSpPr txBox="1"/>
          <p:nvPr/>
        </p:nvSpPr>
        <p:spPr>
          <a:xfrm>
            <a:off x="478018" y="1717974"/>
            <a:ext cx="7141981" cy="584775"/>
          </a:xfrm>
          <a:prstGeom prst="rect">
            <a:avLst/>
          </a:prstGeom>
          <a:noFill/>
        </p:spPr>
        <p:txBody>
          <a:bodyPr wrap="square">
            <a:spAutoFit/>
          </a:bodyPr>
          <a:lstStyle/>
          <a:p>
            <a:pPr marL="0" indent="0">
              <a:buFont typeface="Arial" panose="020B0604020202020204" pitchFamily="34" charset="0"/>
              <a:buNone/>
            </a:pPr>
            <a:r>
              <a:rPr lang="es-ES" sz="3200" b="1" dirty="0">
                <a:solidFill>
                  <a:schemeClr val="accent6"/>
                </a:solidFill>
              </a:rPr>
              <a:t>El movimiento de los centros de salud</a:t>
            </a:r>
          </a:p>
        </p:txBody>
      </p:sp>
    </p:spTree>
    <p:extLst>
      <p:ext uri="{BB962C8B-B14F-4D97-AF65-F5344CB8AC3E}">
        <p14:creationId xmlns:p14="http://schemas.microsoft.com/office/powerpoint/2010/main" val="2626828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59FF8A-9D79-4AF8-8720-EF605CA95C62}"/>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DE4BCA8F-B11C-4A57-A701-9A5E666403D3}"/>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50</a:t>
            </a:fld>
            <a:endParaRPr lang="en-US">
              <a:solidFill>
                <a:schemeClr val="tx2"/>
              </a:solidFill>
            </a:endParaRPr>
          </a:p>
        </p:txBody>
      </p:sp>
      <p:sp>
        <p:nvSpPr>
          <p:cNvPr id="4" name="Title 3">
            <a:extLst>
              <a:ext uri="{FF2B5EF4-FFF2-40B4-BE49-F238E27FC236}">
                <a16:creationId xmlns:a16="http://schemas.microsoft.com/office/drawing/2014/main" id="{03F1E312-E4DB-4493-92E5-0604F2AAA123}"/>
              </a:ext>
            </a:extLst>
          </p:cNvPr>
          <p:cNvSpPr>
            <a:spLocks noGrp="1"/>
          </p:cNvSpPr>
          <p:nvPr>
            <p:ph type="title"/>
          </p:nvPr>
        </p:nvSpPr>
        <p:spPr>
          <a:xfrm>
            <a:off x="773510" y="624979"/>
            <a:ext cx="10046889" cy="1475672"/>
          </a:xfrm>
        </p:spPr>
        <p:txBody>
          <a:bodyPr/>
          <a:lstStyle/>
          <a:p>
            <a:r>
              <a:rPr lang="es-ES" dirty="0"/>
              <a:t>Cumplimiento corporativo</a:t>
            </a:r>
          </a:p>
        </p:txBody>
      </p:sp>
      <p:sp>
        <p:nvSpPr>
          <p:cNvPr id="5" name="Text Placeholder 4">
            <a:extLst>
              <a:ext uri="{FF2B5EF4-FFF2-40B4-BE49-F238E27FC236}">
                <a16:creationId xmlns:a16="http://schemas.microsoft.com/office/drawing/2014/main" id="{4BF462DB-F02D-4631-8773-149BC87E603E}"/>
              </a:ext>
            </a:extLst>
          </p:cNvPr>
          <p:cNvSpPr>
            <a:spLocks noGrp="1"/>
          </p:cNvSpPr>
          <p:nvPr>
            <p:ph type="body" sz="quarter" idx="21"/>
          </p:nvPr>
        </p:nvSpPr>
        <p:spPr/>
        <p:txBody>
          <a:bodyPr>
            <a:normAutofit/>
          </a:bodyPr>
          <a:lstStyle/>
          <a:p>
            <a:r>
              <a:rPr lang="es-ES" sz="2400" dirty="0"/>
              <a:t>Nombre del funcionario de cumplimiento: ________________</a:t>
            </a:r>
          </a:p>
          <a:p>
            <a:endParaRPr lang="en-US" sz="2400" dirty="0"/>
          </a:p>
          <a:p>
            <a:r>
              <a:rPr lang="es-ES" sz="2400" dirty="0"/>
              <a:t>[Describir la frecuencia con la que el funcionario de cumplimiento informa</a:t>
            </a:r>
            <a:br>
              <a:rPr lang="es-ES" sz="2400" dirty="0"/>
            </a:br>
            <a:r>
              <a:rPr lang="es-ES" sz="2400" dirty="0"/>
              <a:t>a la junta directiva]</a:t>
            </a:r>
          </a:p>
        </p:txBody>
      </p:sp>
      <p:sp>
        <p:nvSpPr>
          <p:cNvPr id="6" name="TextBox 5">
            <a:extLst>
              <a:ext uri="{FF2B5EF4-FFF2-40B4-BE49-F238E27FC236}">
                <a16:creationId xmlns:a16="http://schemas.microsoft.com/office/drawing/2014/main" id="{080B31F1-5735-461F-9E85-91633F757424}"/>
              </a:ext>
            </a:extLst>
          </p:cNvPr>
          <p:cNvSpPr txBox="1"/>
          <p:nvPr/>
        </p:nvSpPr>
        <p:spPr>
          <a:xfrm>
            <a:off x="8610600" y="457200"/>
            <a:ext cx="32004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3156995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517BBF-8C7B-4FA3-B2BB-C4378154D836}"/>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A2106A52-B009-488C-B351-55416E9C7752}"/>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51</a:t>
            </a:fld>
            <a:endParaRPr lang="en-US">
              <a:solidFill>
                <a:schemeClr val="tx2"/>
              </a:solidFill>
            </a:endParaRPr>
          </a:p>
        </p:txBody>
      </p:sp>
      <p:sp>
        <p:nvSpPr>
          <p:cNvPr id="6" name="Title 1">
            <a:extLst>
              <a:ext uri="{FF2B5EF4-FFF2-40B4-BE49-F238E27FC236}">
                <a16:creationId xmlns:a16="http://schemas.microsoft.com/office/drawing/2014/main" id="{BCFC4AFF-004F-479D-A984-4F84884A6EC4}"/>
              </a:ext>
            </a:extLst>
          </p:cNvPr>
          <p:cNvSpPr>
            <a:spLocks noGrp="1"/>
          </p:cNvSpPr>
          <p:nvPr>
            <p:ph type="title"/>
          </p:nvPr>
        </p:nvSpPr>
        <p:spPr>
          <a:xfrm>
            <a:off x="838200" y="365126"/>
            <a:ext cx="10515600" cy="730430"/>
          </a:xfrm>
        </p:spPr>
        <p:txBody>
          <a:bodyPr>
            <a:normAutofit/>
          </a:bodyPr>
          <a:lstStyle/>
          <a:p>
            <a:r>
              <a:rPr lang="es-ES" sz="4800" b="1">
                <a:solidFill>
                  <a:schemeClr val="tx2"/>
                </a:solidFill>
                <a:ea typeface="Tahoma" charset="0"/>
                <a:cs typeface="Tahoma" charset="0"/>
              </a:rPr>
              <a:t>Preguntas y respuestas</a:t>
            </a:r>
          </a:p>
        </p:txBody>
      </p:sp>
      <p:sp>
        <p:nvSpPr>
          <p:cNvPr id="7" name="Content Placeholder 2">
            <a:extLst>
              <a:ext uri="{FF2B5EF4-FFF2-40B4-BE49-F238E27FC236}">
                <a16:creationId xmlns:a16="http://schemas.microsoft.com/office/drawing/2014/main" id="{DA30C867-DDE4-41C3-86AE-3330ED6CF38D}"/>
              </a:ext>
            </a:extLst>
          </p:cNvPr>
          <p:cNvSpPr txBox="1">
            <a:spLocks/>
          </p:cNvSpPr>
          <p:nvPr/>
        </p:nvSpPr>
        <p:spPr>
          <a:xfrm>
            <a:off x="838200" y="1825625"/>
            <a:ext cx="81534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solidFill>
                  <a:schemeClr val="tx2"/>
                </a:solidFill>
              </a:rPr>
              <a:t>¿Qué preguntas tiene que podamos </a:t>
            </a:r>
            <a:br>
              <a:rPr lang="es-ES" dirty="0">
                <a:solidFill>
                  <a:schemeClr val="tx2"/>
                </a:solidFill>
              </a:rPr>
            </a:br>
            <a:r>
              <a:rPr lang="es-ES" dirty="0">
                <a:solidFill>
                  <a:schemeClr val="tx2"/>
                </a:solidFill>
              </a:rPr>
              <a:t>responder ahora o en el futuro?</a:t>
            </a:r>
          </a:p>
          <a:p>
            <a:endParaRPr lang="en-US" dirty="0">
              <a:solidFill>
                <a:schemeClr val="tx2"/>
              </a:solidFill>
            </a:endParaRPr>
          </a:p>
          <a:p>
            <a:r>
              <a:rPr lang="es-ES" dirty="0">
                <a:solidFill>
                  <a:schemeClr val="tx2"/>
                </a:solidFill>
              </a:rPr>
              <a:t>No dude en enviarnos un correo electrónico o llamarnos si tiene dudas entre nuestras sesiones.</a:t>
            </a:r>
          </a:p>
          <a:p>
            <a:pPr lvl="1">
              <a:buClr>
                <a:schemeClr val="accent6"/>
              </a:buClr>
              <a:buFont typeface="Courier New" panose="02070309020205020404" pitchFamily="49" charset="0"/>
              <a:buChar char="-"/>
            </a:pPr>
            <a:r>
              <a:rPr lang="es-ES" sz="2800" dirty="0">
                <a:solidFill>
                  <a:schemeClr val="tx2"/>
                </a:solidFill>
              </a:rPr>
              <a:t>[Insertar direcciones de correo electrónico]</a:t>
            </a:r>
          </a:p>
          <a:p>
            <a:pPr lvl="1">
              <a:buClr>
                <a:schemeClr val="accent6"/>
              </a:buClr>
              <a:buFont typeface="Courier New" panose="02070309020205020404" pitchFamily="49" charset="0"/>
              <a:buChar char="-"/>
            </a:pPr>
            <a:r>
              <a:rPr lang="es-ES" sz="2800" dirty="0">
                <a:solidFill>
                  <a:schemeClr val="tx2"/>
                </a:solidFill>
              </a:rPr>
              <a:t>[Insertar números de teléfono]</a:t>
            </a:r>
          </a:p>
        </p:txBody>
      </p:sp>
      <p:pic>
        <p:nvPicPr>
          <p:cNvPr id="8" name="Picture 4" descr="Question Mark, Note, Duplicate, Request">
            <a:extLst>
              <a:ext uri="{FF2B5EF4-FFF2-40B4-BE49-F238E27FC236}">
                <a16:creationId xmlns:a16="http://schemas.microsoft.com/office/drawing/2014/main" id="{AF0991C5-8B8E-4B34-9FE5-4EA0361B4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371600"/>
            <a:ext cx="4857750" cy="3238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650EEF5-790F-4E5D-B4CC-80F6A1169043}"/>
              </a:ext>
            </a:extLst>
          </p:cNvPr>
          <p:cNvSpPr txBox="1"/>
          <p:nvPr/>
        </p:nvSpPr>
        <p:spPr>
          <a:xfrm>
            <a:off x="8610600" y="457200"/>
            <a:ext cx="30480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3031623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54B7B-86EA-0F46-A0DC-A03A75BF8015}"/>
              </a:ext>
            </a:extLst>
          </p:cNvPr>
          <p:cNvSpPr>
            <a:spLocks noGrp="1"/>
          </p:cNvSpPr>
          <p:nvPr>
            <p:ph type="title"/>
          </p:nvPr>
        </p:nvSpPr>
        <p:spPr>
          <a:xfrm>
            <a:off x="6626" y="2104951"/>
            <a:ext cx="5637923" cy="1475672"/>
          </a:xfrm>
        </p:spPr>
        <p:txBody>
          <a:bodyPr/>
          <a:lstStyle/>
          <a:p>
            <a:r>
              <a:rPr lang="es-ES" sz="3600" dirty="0">
                <a:solidFill>
                  <a:schemeClr val="bg2"/>
                </a:solidFill>
              </a:rPr>
              <a:t>Sesión 3:</a:t>
            </a:r>
            <a:br>
              <a:rPr lang="es-ES" sz="3600" dirty="0">
                <a:solidFill>
                  <a:schemeClr val="bg2"/>
                </a:solidFill>
              </a:rPr>
            </a:br>
            <a:r>
              <a:rPr lang="es-ES" sz="3600" dirty="0">
                <a:solidFill>
                  <a:schemeClr val="bg2"/>
                </a:solidFill>
              </a:rPr>
              <a:t>Más información sobre</a:t>
            </a:r>
            <a:br>
              <a:rPr lang="es-ES" sz="3600" dirty="0">
                <a:solidFill>
                  <a:schemeClr val="bg2"/>
                </a:solidFill>
              </a:rPr>
            </a:br>
            <a:r>
              <a:rPr lang="es-ES" sz="3600" dirty="0">
                <a:solidFill>
                  <a:schemeClr val="bg2"/>
                </a:solidFill>
              </a:rPr>
              <a:t>la atención médica y los problemas clave</a:t>
            </a:r>
          </a:p>
        </p:txBody>
      </p:sp>
      <p:sp>
        <p:nvSpPr>
          <p:cNvPr id="3" name="Text Placeholder 2">
            <a:extLst>
              <a:ext uri="{FF2B5EF4-FFF2-40B4-BE49-F238E27FC236}">
                <a16:creationId xmlns:a16="http://schemas.microsoft.com/office/drawing/2014/main" id="{553DD79A-0DA2-ED4B-B60A-EE3F2E83A12B}"/>
              </a:ext>
            </a:extLst>
          </p:cNvPr>
          <p:cNvSpPr>
            <a:spLocks noGrp="1"/>
          </p:cNvSpPr>
          <p:nvPr>
            <p:ph type="body" sz="quarter" idx="21"/>
          </p:nvPr>
        </p:nvSpPr>
        <p:spPr>
          <a:xfrm>
            <a:off x="5902113" y="1524000"/>
            <a:ext cx="5985087" cy="4038600"/>
          </a:xfrm>
        </p:spPr>
        <p:txBody>
          <a:bodyPr>
            <a:normAutofit/>
          </a:bodyPr>
          <a:lstStyle/>
          <a:p>
            <a:r>
              <a:rPr lang="es-ES" sz="2800" dirty="0"/>
              <a:t>Plan estratégico</a:t>
            </a:r>
          </a:p>
          <a:p>
            <a:r>
              <a:rPr lang="es-ES" sz="2800" dirty="0"/>
              <a:t>Impacto de la COVID-19 en nuestro centro de salud </a:t>
            </a:r>
          </a:p>
          <a:p>
            <a:r>
              <a:rPr lang="es-ES" sz="2800" dirty="0"/>
              <a:t>Problemas adicionales que afectan el entorno interno y externo del centro</a:t>
            </a:r>
          </a:p>
          <a:p>
            <a:r>
              <a:rPr lang="es-ES" sz="2800" dirty="0"/>
              <a:t>Pensamiento y discusión estratégicos </a:t>
            </a:r>
          </a:p>
          <a:p>
            <a:endParaRPr lang="en-US" sz="2800" dirty="0"/>
          </a:p>
        </p:txBody>
      </p:sp>
      <p:sp>
        <p:nvSpPr>
          <p:cNvPr id="4" name="Slide Number Placeholder 3">
            <a:extLst>
              <a:ext uri="{FF2B5EF4-FFF2-40B4-BE49-F238E27FC236}">
                <a16:creationId xmlns:a16="http://schemas.microsoft.com/office/drawing/2014/main" id="{BB26EF2F-6E66-3A49-A850-69D0FEF6A90B}"/>
              </a:ext>
            </a:extLst>
          </p:cNvPr>
          <p:cNvSpPr>
            <a:spLocks noGrp="1"/>
          </p:cNvSpPr>
          <p:nvPr>
            <p:ph type="sldNum" sz="quarter" idx="4"/>
          </p:nvPr>
        </p:nvSpPr>
        <p:spPr/>
        <p:txBody>
          <a:bodyPr/>
          <a:lstStyle/>
          <a:p>
            <a:r>
              <a:rPr lang="es-ES">
                <a:solidFill>
                  <a:schemeClr val="accent1"/>
                </a:solidFill>
              </a:rPr>
              <a:t>|</a:t>
            </a:r>
            <a:r>
              <a:rPr lang="es-ES"/>
              <a:t> </a:t>
            </a:r>
            <a:fld id="{E1AB07C4-F4AD-C942-BAEA-67B4CA5A8891}" type="slidenum">
              <a:rPr lang="en-US" smtClean="0">
                <a:solidFill>
                  <a:schemeClr val="tx2"/>
                </a:solidFill>
              </a:rPr>
              <a:pPr/>
              <a:t>52</a:t>
            </a:fld>
            <a:endParaRPr lang="en-US">
              <a:solidFill>
                <a:schemeClr val="tx2"/>
              </a:solidFill>
            </a:endParaRPr>
          </a:p>
        </p:txBody>
      </p:sp>
    </p:spTree>
    <p:extLst>
      <p:ext uri="{BB962C8B-B14F-4D97-AF65-F5344CB8AC3E}">
        <p14:creationId xmlns:p14="http://schemas.microsoft.com/office/powerpoint/2010/main" val="1385557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833B512-3317-407D-9DF8-56041C37DD04}"/>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91014489-6C01-4461-954A-8826CE089691}"/>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53</a:t>
            </a:fld>
            <a:endParaRPr lang="en-US">
              <a:solidFill>
                <a:schemeClr val="tx2"/>
              </a:solidFill>
            </a:endParaRPr>
          </a:p>
        </p:txBody>
      </p:sp>
      <p:sp>
        <p:nvSpPr>
          <p:cNvPr id="6" name="Title 4">
            <a:extLst>
              <a:ext uri="{FF2B5EF4-FFF2-40B4-BE49-F238E27FC236}">
                <a16:creationId xmlns:a16="http://schemas.microsoft.com/office/drawing/2014/main" id="{017959E1-60F0-4D58-A6E2-4383540FCB2E}"/>
              </a:ext>
            </a:extLst>
          </p:cNvPr>
          <p:cNvSpPr>
            <a:spLocks noGrp="1"/>
          </p:cNvSpPr>
          <p:nvPr>
            <p:ph type="title"/>
          </p:nvPr>
        </p:nvSpPr>
        <p:spPr>
          <a:xfrm>
            <a:off x="773511" y="624979"/>
            <a:ext cx="6598250" cy="746621"/>
          </a:xfrm>
        </p:spPr>
        <p:txBody>
          <a:bodyPr/>
          <a:lstStyle/>
          <a:p>
            <a:r>
              <a:rPr lang="es-ES"/>
              <a:t>Plan estratégico</a:t>
            </a:r>
          </a:p>
        </p:txBody>
      </p:sp>
      <p:sp>
        <p:nvSpPr>
          <p:cNvPr id="7" name="Text Placeholder 5">
            <a:extLst>
              <a:ext uri="{FF2B5EF4-FFF2-40B4-BE49-F238E27FC236}">
                <a16:creationId xmlns:a16="http://schemas.microsoft.com/office/drawing/2014/main" id="{BBB27429-A7FD-4E72-ACB4-F587C71E879A}"/>
              </a:ext>
            </a:extLst>
          </p:cNvPr>
          <p:cNvSpPr>
            <a:spLocks noGrp="1"/>
          </p:cNvSpPr>
          <p:nvPr>
            <p:ph type="body" sz="quarter" idx="21"/>
          </p:nvPr>
        </p:nvSpPr>
        <p:spPr>
          <a:xfrm>
            <a:off x="810297" y="1397988"/>
            <a:ext cx="11276028" cy="4527550"/>
          </a:xfrm>
        </p:spPr>
        <p:txBody>
          <a:bodyPr>
            <a:normAutofit fontScale="92500"/>
          </a:bodyPr>
          <a:lstStyle/>
          <a:p>
            <a:r>
              <a:rPr lang="es-ES" sz="2800" dirty="0"/>
              <a:t>El plan actual se desarrolló en ____________ y su última actualización</a:t>
            </a:r>
            <a:br>
              <a:rPr lang="es-ES" sz="2800" dirty="0"/>
            </a:br>
            <a:r>
              <a:rPr lang="es-ES" sz="2800" dirty="0"/>
              <a:t>fue en __________.</a:t>
            </a:r>
          </a:p>
          <a:p>
            <a:endParaRPr lang="en-US" sz="2800" dirty="0"/>
          </a:p>
          <a:p>
            <a:r>
              <a:rPr lang="es-ES" sz="2800" dirty="0"/>
              <a:t>El plan actual se basó en una evaluación de las necesidades de la comunidad realizada en _______.</a:t>
            </a:r>
          </a:p>
          <a:p>
            <a:endParaRPr lang="en-US" sz="2800" dirty="0"/>
          </a:p>
          <a:p>
            <a:r>
              <a:rPr lang="es-ES" sz="2800" dirty="0"/>
              <a:t>El plan incluye:</a:t>
            </a:r>
          </a:p>
          <a:p>
            <a:pPr lvl="1">
              <a:buClr>
                <a:schemeClr val="accent6"/>
              </a:buClr>
              <a:buFont typeface="Courier New" panose="02070309020205020404" pitchFamily="49" charset="0"/>
              <a:buChar char="-"/>
            </a:pPr>
            <a:r>
              <a:rPr lang="es-ES" sz="2800" dirty="0">
                <a:solidFill>
                  <a:schemeClr val="tx2"/>
                </a:solidFill>
              </a:rPr>
              <a:t>[Insertar prioridades]</a:t>
            </a:r>
          </a:p>
          <a:p>
            <a:pPr lvl="1"/>
            <a:endParaRPr lang="en-US" sz="2800" dirty="0">
              <a:solidFill>
                <a:schemeClr val="tx2"/>
              </a:solidFill>
            </a:endParaRPr>
          </a:p>
          <a:p>
            <a:r>
              <a:rPr lang="es-ES" sz="2800" dirty="0"/>
              <a:t>La junta directiva [insertar cómo la junta directiva brinda supervisión; por ejemplo, recibe actualizaciones trimestrales, revisa un tablero de progreso, etc.].</a:t>
            </a:r>
          </a:p>
          <a:p>
            <a:pPr marL="0" indent="0">
              <a:buNone/>
            </a:pPr>
            <a:endParaRPr lang="en-US" sz="2800" dirty="0"/>
          </a:p>
        </p:txBody>
      </p:sp>
      <p:sp>
        <p:nvSpPr>
          <p:cNvPr id="8" name="TextBox 7">
            <a:extLst>
              <a:ext uri="{FF2B5EF4-FFF2-40B4-BE49-F238E27FC236}">
                <a16:creationId xmlns:a16="http://schemas.microsoft.com/office/drawing/2014/main" id="{96BBE699-FC00-48B2-B9E4-75D5D3C51E9F}"/>
              </a:ext>
            </a:extLst>
          </p:cNvPr>
          <p:cNvSpPr txBox="1"/>
          <p:nvPr/>
        </p:nvSpPr>
        <p:spPr>
          <a:xfrm>
            <a:off x="8610600" y="457200"/>
            <a:ext cx="30480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3210691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A12D6B-73D1-4464-81B5-2DC09F8C87A1}"/>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54</a:t>
            </a:fld>
            <a:endParaRPr lang="en-US">
              <a:solidFill>
                <a:schemeClr val="tx2"/>
              </a:solidFill>
            </a:endParaRPr>
          </a:p>
        </p:txBody>
      </p:sp>
      <p:sp>
        <p:nvSpPr>
          <p:cNvPr id="4" name="Title 3">
            <a:extLst>
              <a:ext uri="{FF2B5EF4-FFF2-40B4-BE49-F238E27FC236}">
                <a16:creationId xmlns:a16="http://schemas.microsoft.com/office/drawing/2014/main" id="{A77385ED-E8A2-4E09-9A6F-E890822AB4C5}"/>
              </a:ext>
            </a:extLst>
          </p:cNvPr>
          <p:cNvSpPr>
            <a:spLocks noGrp="1"/>
          </p:cNvSpPr>
          <p:nvPr>
            <p:ph type="title"/>
          </p:nvPr>
        </p:nvSpPr>
        <p:spPr>
          <a:xfrm>
            <a:off x="609600" y="1049153"/>
            <a:ext cx="10972800" cy="1475672"/>
          </a:xfrm>
        </p:spPr>
        <p:txBody>
          <a:bodyPr/>
          <a:lstStyle/>
          <a:p>
            <a:r>
              <a:rPr lang="es-ES" dirty="0"/>
              <a:t>Cuestiones internas o externas que tienen un impacto en nuestro centro de salud</a:t>
            </a:r>
          </a:p>
        </p:txBody>
      </p:sp>
      <p:sp>
        <p:nvSpPr>
          <p:cNvPr id="5" name="Text Placeholder 4">
            <a:extLst>
              <a:ext uri="{FF2B5EF4-FFF2-40B4-BE49-F238E27FC236}">
                <a16:creationId xmlns:a16="http://schemas.microsoft.com/office/drawing/2014/main" id="{F6597AF7-5A30-4F00-A2E3-CACA638EAA9D}"/>
              </a:ext>
            </a:extLst>
          </p:cNvPr>
          <p:cNvSpPr>
            <a:spLocks noGrp="1"/>
          </p:cNvSpPr>
          <p:nvPr>
            <p:ph type="body" sz="quarter" idx="21"/>
          </p:nvPr>
        </p:nvSpPr>
        <p:spPr>
          <a:xfrm>
            <a:off x="773511" y="2546717"/>
            <a:ext cx="5474889" cy="2946474"/>
          </a:xfrm>
        </p:spPr>
        <p:txBody>
          <a:bodyPr>
            <a:normAutofit fontScale="92500"/>
          </a:bodyPr>
          <a:lstStyle/>
          <a:p>
            <a:r>
              <a:rPr lang="es-ES" sz="2400" dirty="0"/>
              <a:t>Internas</a:t>
            </a:r>
          </a:p>
          <a:p>
            <a:pPr lvl="1"/>
            <a:r>
              <a:rPr lang="es-ES" sz="2200" dirty="0">
                <a:solidFill>
                  <a:schemeClr val="tx2"/>
                </a:solidFill>
              </a:rPr>
              <a:t>Reclutamiento y retención </a:t>
            </a:r>
          </a:p>
          <a:p>
            <a:pPr lvl="1"/>
            <a:r>
              <a:rPr lang="es-ES" sz="2200" dirty="0">
                <a:solidFill>
                  <a:schemeClr val="tx2"/>
                </a:solidFill>
              </a:rPr>
              <a:t>Capacitación</a:t>
            </a:r>
          </a:p>
          <a:p>
            <a:pPr lvl="1"/>
            <a:r>
              <a:rPr lang="es-ES" sz="2200" dirty="0">
                <a:solidFill>
                  <a:schemeClr val="tx2"/>
                </a:solidFill>
              </a:rPr>
              <a:t>Desarrollo de la fuerza laboral</a:t>
            </a:r>
          </a:p>
          <a:p>
            <a:pPr lvl="1"/>
            <a:r>
              <a:rPr lang="es-ES" sz="2200" dirty="0">
                <a:solidFill>
                  <a:schemeClr val="tx2"/>
                </a:solidFill>
              </a:rPr>
              <a:t>Recursos de financiación</a:t>
            </a:r>
          </a:p>
          <a:p>
            <a:pPr lvl="1"/>
            <a:r>
              <a:rPr lang="es-ES" sz="2200" dirty="0">
                <a:solidFill>
                  <a:schemeClr val="tx2"/>
                </a:solidFill>
              </a:rPr>
              <a:t>Necesidad de una nueva visión estratégica</a:t>
            </a:r>
          </a:p>
          <a:p>
            <a:pPr lvl="1"/>
            <a:r>
              <a:rPr lang="es-ES" sz="2200" dirty="0">
                <a:solidFill>
                  <a:schemeClr val="tx2"/>
                </a:solidFill>
              </a:rPr>
              <a:t>[Insertar cuestiones relevantes </a:t>
            </a:r>
            <a:br>
              <a:rPr lang="es-ES" sz="2200" dirty="0">
                <a:solidFill>
                  <a:schemeClr val="tx2"/>
                </a:solidFill>
              </a:rPr>
            </a:br>
            <a:r>
              <a:rPr lang="es-ES" sz="2200" dirty="0">
                <a:solidFill>
                  <a:schemeClr val="tx2"/>
                </a:solidFill>
              </a:rPr>
              <a:t>para su centro]</a:t>
            </a:r>
          </a:p>
        </p:txBody>
      </p:sp>
      <p:sp>
        <p:nvSpPr>
          <p:cNvPr id="2" name="Footer Placeholder 1">
            <a:extLst>
              <a:ext uri="{FF2B5EF4-FFF2-40B4-BE49-F238E27FC236}">
                <a16:creationId xmlns:a16="http://schemas.microsoft.com/office/drawing/2014/main" id="{653A5D4B-FD4C-45C3-B51B-6CE02487876C}"/>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6" name="TextBox 5">
            <a:extLst>
              <a:ext uri="{FF2B5EF4-FFF2-40B4-BE49-F238E27FC236}">
                <a16:creationId xmlns:a16="http://schemas.microsoft.com/office/drawing/2014/main" id="{DC91124C-E537-48A5-8C54-197C727C6B94}"/>
              </a:ext>
            </a:extLst>
          </p:cNvPr>
          <p:cNvSpPr txBox="1"/>
          <p:nvPr/>
        </p:nvSpPr>
        <p:spPr>
          <a:xfrm>
            <a:off x="8686798" y="457200"/>
            <a:ext cx="3429001"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
        <p:nvSpPr>
          <p:cNvPr id="7" name="Text Placeholder 4">
            <a:extLst>
              <a:ext uri="{FF2B5EF4-FFF2-40B4-BE49-F238E27FC236}">
                <a16:creationId xmlns:a16="http://schemas.microsoft.com/office/drawing/2014/main" id="{9CC36D69-7666-4B95-A727-AA6C379D0ED9}"/>
              </a:ext>
            </a:extLst>
          </p:cNvPr>
          <p:cNvSpPr txBox="1">
            <a:spLocks/>
          </p:cNvSpPr>
          <p:nvPr/>
        </p:nvSpPr>
        <p:spPr>
          <a:xfrm>
            <a:off x="5803557" y="2495993"/>
            <a:ext cx="5778843" cy="294647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t>Externas</a:t>
            </a:r>
          </a:p>
          <a:p>
            <a:pPr lvl="1"/>
            <a:r>
              <a:rPr lang="es-ES" sz="2200" dirty="0">
                <a:solidFill>
                  <a:schemeClr val="tx2"/>
                </a:solidFill>
              </a:rPr>
              <a:t>Pagos basados en valor/Organizaciones de atención responsable (ACO)</a:t>
            </a:r>
          </a:p>
          <a:p>
            <a:pPr lvl="1"/>
            <a:r>
              <a:rPr lang="es-ES" sz="2200" dirty="0">
                <a:solidFill>
                  <a:schemeClr val="tx2"/>
                </a:solidFill>
              </a:rPr>
              <a:t>340B</a:t>
            </a:r>
          </a:p>
          <a:p>
            <a:pPr lvl="1"/>
            <a:r>
              <a:rPr lang="es-ES" sz="2200" dirty="0">
                <a:solidFill>
                  <a:schemeClr val="tx2"/>
                </a:solidFill>
              </a:rPr>
              <a:t>Problemas de justicia social</a:t>
            </a:r>
          </a:p>
          <a:p>
            <a:pPr lvl="1"/>
            <a:r>
              <a:rPr lang="es-ES" sz="2200" dirty="0">
                <a:solidFill>
                  <a:schemeClr val="tx2"/>
                </a:solidFill>
              </a:rPr>
              <a:t>COVID-19</a:t>
            </a:r>
          </a:p>
          <a:p>
            <a:pPr lvl="1"/>
            <a:r>
              <a:rPr lang="es-ES" sz="2200" dirty="0">
                <a:solidFill>
                  <a:schemeClr val="tx2"/>
                </a:solidFill>
              </a:rPr>
              <a:t>[Insertar cuestiones relevantes </a:t>
            </a:r>
            <a:br>
              <a:rPr lang="es-ES" sz="2200" dirty="0">
                <a:solidFill>
                  <a:schemeClr val="tx2"/>
                </a:solidFill>
              </a:rPr>
            </a:br>
            <a:r>
              <a:rPr lang="es-ES" sz="2200" dirty="0">
                <a:solidFill>
                  <a:schemeClr val="tx2"/>
                </a:solidFill>
              </a:rPr>
              <a:t>para su centro]</a:t>
            </a:r>
          </a:p>
        </p:txBody>
      </p:sp>
    </p:spTree>
    <p:extLst>
      <p:ext uri="{BB962C8B-B14F-4D97-AF65-F5344CB8AC3E}">
        <p14:creationId xmlns:p14="http://schemas.microsoft.com/office/powerpoint/2010/main" val="3733692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640FA7D-7D0A-454F-8FD1-EF54FF6E47D7}"/>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37D55770-1F75-47B9-BF5A-FD345755D24E}"/>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55</a:t>
            </a:fld>
            <a:endParaRPr lang="en-US">
              <a:solidFill>
                <a:schemeClr val="tx2"/>
              </a:solidFill>
            </a:endParaRPr>
          </a:p>
        </p:txBody>
      </p:sp>
      <p:sp>
        <p:nvSpPr>
          <p:cNvPr id="6" name="Title 4">
            <a:extLst>
              <a:ext uri="{FF2B5EF4-FFF2-40B4-BE49-F238E27FC236}">
                <a16:creationId xmlns:a16="http://schemas.microsoft.com/office/drawing/2014/main" id="{AE24C5E8-C513-4162-9648-7FA546F62DA9}"/>
              </a:ext>
            </a:extLst>
          </p:cNvPr>
          <p:cNvSpPr>
            <a:spLocks noGrp="1"/>
          </p:cNvSpPr>
          <p:nvPr>
            <p:ph type="title"/>
          </p:nvPr>
        </p:nvSpPr>
        <p:spPr>
          <a:xfrm>
            <a:off x="773511" y="624979"/>
            <a:ext cx="7532290" cy="822821"/>
          </a:xfrm>
        </p:spPr>
        <p:txBody>
          <a:bodyPr/>
          <a:lstStyle/>
          <a:p>
            <a:r>
              <a:rPr lang="es-ES" sz="4600" dirty="0"/>
              <a:t>La COVID-19 y su impacto en </a:t>
            </a:r>
            <a:br>
              <a:rPr lang="es-ES" sz="4600" dirty="0"/>
            </a:br>
            <a:r>
              <a:rPr lang="es-ES" sz="4600" dirty="0"/>
              <a:t>nuestro centro de salud</a:t>
            </a:r>
          </a:p>
        </p:txBody>
      </p:sp>
      <p:sp>
        <p:nvSpPr>
          <p:cNvPr id="7" name="Text Placeholder 5">
            <a:extLst>
              <a:ext uri="{FF2B5EF4-FFF2-40B4-BE49-F238E27FC236}">
                <a16:creationId xmlns:a16="http://schemas.microsoft.com/office/drawing/2014/main" id="{5BB88693-D847-41C1-B9A1-71ABB4BF4F2B}"/>
              </a:ext>
            </a:extLst>
          </p:cNvPr>
          <p:cNvSpPr>
            <a:spLocks noGrp="1"/>
          </p:cNvSpPr>
          <p:nvPr>
            <p:ph type="body" sz="quarter" idx="21"/>
          </p:nvPr>
        </p:nvSpPr>
        <p:spPr>
          <a:xfrm>
            <a:off x="152401" y="2362200"/>
            <a:ext cx="12039600" cy="4222432"/>
          </a:xfrm>
        </p:spPr>
        <p:txBody>
          <a:bodyPr>
            <a:normAutofit fontScale="25000" lnSpcReduction="20000"/>
          </a:bodyPr>
          <a:lstStyle/>
          <a:p>
            <a:pPr marL="0" indent="0">
              <a:buNone/>
            </a:pPr>
            <a:endParaRPr lang="en-US" sz="1400" dirty="0"/>
          </a:p>
          <a:p>
            <a:r>
              <a:rPr lang="es-ES" sz="10400" dirty="0"/>
              <a:t>[Insertar elementos relevantes para la gobernanza con respecto al impacto de la pandemia en el centro de salud que los nuevos miembros de la junta directiva deben conocer; estos elementos podrían incluir:</a:t>
            </a:r>
          </a:p>
          <a:p>
            <a:pPr lvl="1">
              <a:buClr>
                <a:schemeClr val="accent6"/>
              </a:buClr>
              <a:buFont typeface="Courier New" panose="02070309020205020404" pitchFamily="49" charset="0"/>
              <a:buChar char="-"/>
            </a:pPr>
            <a:r>
              <a:rPr lang="es-ES" sz="10400" dirty="0">
                <a:solidFill>
                  <a:schemeClr val="tx2"/>
                </a:solidFill>
                <a:ea typeface="Tahoma" charset="0"/>
                <a:cs typeface="Tahoma" charset="0"/>
              </a:rPr>
              <a:t>cualquier cambio a la telemedicina; </a:t>
            </a:r>
          </a:p>
          <a:p>
            <a:pPr lvl="1">
              <a:buClr>
                <a:schemeClr val="accent6"/>
              </a:buClr>
              <a:buFont typeface="Courier New" panose="02070309020205020404" pitchFamily="49" charset="0"/>
              <a:buChar char="-"/>
            </a:pPr>
            <a:r>
              <a:rPr lang="es-ES" sz="10400" dirty="0">
                <a:solidFill>
                  <a:schemeClr val="tx2"/>
                </a:solidFill>
                <a:ea typeface="Tahoma" charset="0"/>
                <a:cs typeface="Tahoma" charset="0"/>
              </a:rPr>
              <a:t>cambios en el entorno operativo para mejorar la seguridad del paciente; </a:t>
            </a:r>
          </a:p>
          <a:p>
            <a:pPr lvl="1">
              <a:buClr>
                <a:schemeClr val="accent6"/>
              </a:buClr>
              <a:buFont typeface="Courier New" panose="02070309020205020404" pitchFamily="49" charset="0"/>
              <a:buChar char="-"/>
            </a:pPr>
            <a:r>
              <a:rPr lang="es-ES" sz="10400" dirty="0">
                <a:solidFill>
                  <a:schemeClr val="tx2"/>
                </a:solidFill>
                <a:ea typeface="Tahoma" charset="0"/>
                <a:cs typeface="Tahoma" charset="0"/>
              </a:rPr>
              <a:t>cambio en las horas de funcionamiento; </a:t>
            </a:r>
          </a:p>
          <a:p>
            <a:pPr lvl="1">
              <a:buClr>
                <a:schemeClr val="accent6"/>
              </a:buClr>
              <a:buFont typeface="Courier New" panose="02070309020205020404" pitchFamily="49" charset="0"/>
              <a:buChar char="-"/>
            </a:pPr>
            <a:r>
              <a:rPr lang="es-ES" sz="10400" dirty="0">
                <a:solidFill>
                  <a:schemeClr val="tx2"/>
                </a:solidFill>
                <a:ea typeface="Tahoma" charset="0"/>
                <a:cs typeface="Tahoma" charset="0"/>
              </a:rPr>
              <a:t>estrategias de retención de personal; </a:t>
            </a:r>
          </a:p>
          <a:p>
            <a:pPr lvl="1">
              <a:buClr>
                <a:schemeClr val="accent6"/>
              </a:buClr>
              <a:buFont typeface="Courier New" panose="02070309020205020404" pitchFamily="49" charset="0"/>
              <a:buChar char="-"/>
            </a:pPr>
            <a:r>
              <a:rPr lang="es-ES" sz="10400" dirty="0">
                <a:solidFill>
                  <a:schemeClr val="tx2"/>
                </a:solidFill>
                <a:ea typeface="Tahoma" charset="0"/>
                <a:cs typeface="Tahoma" charset="0"/>
              </a:rPr>
              <a:t>protocolos de prueba de COVID tanto para el personal como para los pacientes; </a:t>
            </a:r>
          </a:p>
          <a:p>
            <a:pPr lvl="1">
              <a:buClr>
                <a:schemeClr val="accent6"/>
              </a:buClr>
              <a:buFont typeface="Courier New" panose="02070309020205020404" pitchFamily="49" charset="0"/>
              <a:buChar char="-"/>
            </a:pPr>
            <a:r>
              <a:rPr lang="es-ES" sz="10400" dirty="0">
                <a:solidFill>
                  <a:schemeClr val="tx2"/>
                </a:solidFill>
                <a:ea typeface="Tahoma" charset="0"/>
                <a:cs typeface="Tahoma" charset="0"/>
              </a:rPr>
              <a:t>estrategias de vacunación contra la COVID tanto para el personal como para</a:t>
            </a:r>
            <a:br>
              <a:rPr lang="es-ES" sz="10400" dirty="0">
                <a:solidFill>
                  <a:schemeClr val="tx2"/>
                </a:solidFill>
                <a:ea typeface="Tahoma" charset="0"/>
                <a:cs typeface="Tahoma" charset="0"/>
              </a:rPr>
            </a:br>
            <a:r>
              <a:rPr lang="es-ES" sz="10400" dirty="0">
                <a:solidFill>
                  <a:schemeClr val="tx2"/>
                </a:solidFill>
                <a:ea typeface="Tahoma" charset="0"/>
                <a:cs typeface="Tahoma" charset="0"/>
              </a:rPr>
              <a:t> los pacientes]</a:t>
            </a:r>
          </a:p>
          <a:p>
            <a:endParaRPr lang="en-US" dirty="0"/>
          </a:p>
        </p:txBody>
      </p:sp>
      <p:sp>
        <p:nvSpPr>
          <p:cNvPr id="8" name="TextBox 7">
            <a:extLst>
              <a:ext uri="{FF2B5EF4-FFF2-40B4-BE49-F238E27FC236}">
                <a16:creationId xmlns:a16="http://schemas.microsoft.com/office/drawing/2014/main" id="{393AD17D-B3FB-4E88-8DAE-BE98EE39D2BE}"/>
              </a:ext>
            </a:extLst>
          </p:cNvPr>
          <p:cNvSpPr txBox="1"/>
          <p:nvPr/>
        </p:nvSpPr>
        <p:spPr>
          <a:xfrm>
            <a:off x="8610600" y="457200"/>
            <a:ext cx="32766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4175991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F9313A1-4F1B-4CD4-9835-25B75CF1C1D0}"/>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75DD16C8-D632-4CEC-A3E3-A8A18DD74606}"/>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56</a:t>
            </a:fld>
            <a:endParaRPr lang="en-US">
              <a:solidFill>
                <a:schemeClr val="tx2"/>
              </a:solidFill>
            </a:endParaRPr>
          </a:p>
        </p:txBody>
      </p:sp>
      <p:sp>
        <p:nvSpPr>
          <p:cNvPr id="4" name="Title 3">
            <a:extLst>
              <a:ext uri="{FF2B5EF4-FFF2-40B4-BE49-F238E27FC236}">
                <a16:creationId xmlns:a16="http://schemas.microsoft.com/office/drawing/2014/main" id="{030E1D30-A22A-49C7-A1D0-241DC2BEE54C}"/>
              </a:ext>
            </a:extLst>
          </p:cNvPr>
          <p:cNvSpPr>
            <a:spLocks noGrp="1"/>
          </p:cNvSpPr>
          <p:nvPr>
            <p:ph type="title"/>
          </p:nvPr>
        </p:nvSpPr>
        <p:spPr>
          <a:xfrm>
            <a:off x="773510" y="624979"/>
            <a:ext cx="7837089" cy="1475672"/>
          </a:xfrm>
        </p:spPr>
        <p:txBody>
          <a:bodyPr/>
          <a:lstStyle/>
          <a:p>
            <a:r>
              <a:rPr lang="es-ES" dirty="0"/>
              <a:t>Discusión de la junta directiva sobre cuestiones estratégicas</a:t>
            </a:r>
          </a:p>
        </p:txBody>
      </p:sp>
      <p:sp>
        <p:nvSpPr>
          <p:cNvPr id="5" name="Text Placeholder 4">
            <a:extLst>
              <a:ext uri="{FF2B5EF4-FFF2-40B4-BE49-F238E27FC236}">
                <a16:creationId xmlns:a16="http://schemas.microsoft.com/office/drawing/2014/main" id="{CA86AD80-71AB-44DE-85EA-0D4869F50BE4}"/>
              </a:ext>
            </a:extLst>
          </p:cNvPr>
          <p:cNvSpPr>
            <a:spLocks noGrp="1"/>
          </p:cNvSpPr>
          <p:nvPr>
            <p:ph type="body" sz="quarter" idx="21"/>
          </p:nvPr>
        </p:nvSpPr>
        <p:spPr/>
        <p:txBody>
          <a:bodyPr>
            <a:normAutofit/>
          </a:bodyPr>
          <a:lstStyle/>
          <a:p>
            <a:r>
              <a:rPr lang="es-ES" sz="2400"/>
              <a:t>[Insertar temas de debate estratégico recientes o problemas que se anticipan para las próximas reuniones de la junta directiva]</a:t>
            </a:r>
          </a:p>
        </p:txBody>
      </p:sp>
      <p:sp>
        <p:nvSpPr>
          <p:cNvPr id="6" name="TextBox 5">
            <a:extLst>
              <a:ext uri="{FF2B5EF4-FFF2-40B4-BE49-F238E27FC236}">
                <a16:creationId xmlns:a16="http://schemas.microsoft.com/office/drawing/2014/main" id="{B9CD0990-9448-4806-BB32-8394965CE3B1}"/>
              </a:ext>
            </a:extLst>
          </p:cNvPr>
          <p:cNvSpPr txBox="1"/>
          <p:nvPr/>
        </p:nvSpPr>
        <p:spPr>
          <a:xfrm>
            <a:off x="8610600" y="457200"/>
            <a:ext cx="33528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4145475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FAE0F5-B894-4E17-A1C0-33B03A3984B4}"/>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6DC24390-EF79-40E7-90AB-154DEB426954}"/>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57</a:t>
            </a:fld>
            <a:endParaRPr lang="en-US">
              <a:solidFill>
                <a:schemeClr val="tx2"/>
              </a:solidFill>
            </a:endParaRPr>
          </a:p>
        </p:txBody>
      </p:sp>
      <p:sp>
        <p:nvSpPr>
          <p:cNvPr id="4" name="Title 3">
            <a:extLst>
              <a:ext uri="{FF2B5EF4-FFF2-40B4-BE49-F238E27FC236}">
                <a16:creationId xmlns:a16="http://schemas.microsoft.com/office/drawing/2014/main" id="{086971C3-2E8D-45E5-ADF4-C0617D505ECD}"/>
              </a:ext>
            </a:extLst>
          </p:cNvPr>
          <p:cNvSpPr>
            <a:spLocks noGrp="1"/>
          </p:cNvSpPr>
          <p:nvPr>
            <p:ph type="title"/>
          </p:nvPr>
        </p:nvSpPr>
        <p:spPr/>
        <p:txBody>
          <a:bodyPr/>
          <a:lstStyle/>
          <a:p>
            <a:r>
              <a:rPr lang="es-ES"/>
              <a:t>Otros temas</a:t>
            </a:r>
          </a:p>
        </p:txBody>
      </p:sp>
      <p:sp>
        <p:nvSpPr>
          <p:cNvPr id="5" name="Text Placeholder 4">
            <a:extLst>
              <a:ext uri="{FF2B5EF4-FFF2-40B4-BE49-F238E27FC236}">
                <a16:creationId xmlns:a16="http://schemas.microsoft.com/office/drawing/2014/main" id="{4DFDB253-9BA3-4908-B9E4-61D577C7FD43}"/>
              </a:ext>
            </a:extLst>
          </p:cNvPr>
          <p:cNvSpPr>
            <a:spLocks noGrp="1"/>
          </p:cNvSpPr>
          <p:nvPr>
            <p:ph type="body" sz="quarter" idx="21"/>
          </p:nvPr>
        </p:nvSpPr>
        <p:spPr>
          <a:xfrm>
            <a:off x="773511" y="2256703"/>
            <a:ext cx="10580289" cy="2946474"/>
          </a:xfrm>
        </p:spPr>
        <p:txBody>
          <a:bodyPr>
            <a:normAutofit lnSpcReduction="10000"/>
          </a:bodyPr>
          <a:lstStyle/>
          <a:p>
            <a:r>
              <a:rPr lang="es-ES" sz="2800" dirty="0"/>
              <a:t>Recaudación de fondos</a:t>
            </a:r>
          </a:p>
          <a:p>
            <a:pPr lvl="1">
              <a:buClr>
                <a:schemeClr val="accent6"/>
              </a:buClr>
              <a:buFont typeface="Courier New" panose="02070309020205020404" pitchFamily="49" charset="0"/>
              <a:buChar char="-"/>
            </a:pPr>
            <a:r>
              <a:rPr lang="es-ES" sz="2800" dirty="0">
                <a:solidFill>
                  <a:schemeClr val="tx2"/>
                </a:solidFill>
              </a:rPr>
              <a:t>[Insertar una breve descripción general de la función de la junta directiva en la recaudación de fondos, si corresponde]</a:t>
            </a:r>
          </a:p>
          <a:p>
            <a:endParaRPr lang="en-US" sz="2800" dirty="0"/>
          </a:p>
          <a:p>
            <a:r>
              <a:rPr lang="es-ES" sz="2800" dirty="0"/>
              <a:t>Promoción</a:t>
            </a:r>
          </a:p>
          <a:p>
            <a:pPr lvl="1">
              <a:buClr>
                <a:schemeClr val="accent6"/>
              </a:buClr>
              <a:buFont typeface="Courier New" panose="02070309020205020404" pitchFamily="49" charset="0"/>
              <a:buChar char="-"/>
            </a:pPr>
            <a:r>
              <a:rPr lang="es-ES" sz="2800" dirty="0">
                <a:solidFill>
                  <a:schemeClr val="tx2"/>
                </a:solidFill>
              </a:rPr>
              <a:t>[Insertar una breve descripción general de la función de la junta directiva en la promoción, si corresponde]</a:t>
            </a:r>
          </a:p>
          <a:p>
            <a:endParaRPr lang="en-US" sz="2800" dirty="0"/>
          </a:p>
          <a:p>
            <a:endParaRPr lang="en-US" dirty="0"/>
          </a:p>
          <a:p>
            <a:endParaRPr lang="en-US" dirty="0"/>
          </a:p>
        </p:txBody>
      </p:sp>
      <p:sp>
        <p:nvSpPr>
          <p:cNvPr id="6" name="TextBox 5">
            <a:extLst>
              <a:ext uri="{FF2B5EF4-FFF2-40B4-BE49-F238E27FC236}">
                <a16:creationId xmlns:a16="http://schemas.microsoft.com/office/drawing/2014/main" id="{D5B1F018-EB1A-47CF-94E1-CC9DB6109EB9}"/>
              </a:ext>
            </a:extLst>
          </p:cNvPr>
          <p:cNvSpPr txBox="1"/>
          <p:nvPr/>
        </p:nvSpPr>
        <p:spPr>
          <a:xfrm>
            <a:off x="8610600" y="457200"/>
            <a:ext cx="32004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027213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517BBF-8C7B-4FA3-B2BB-C4378154D836}"/>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A2106A52-B009-488C-B351-55416E9C7752}"/>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58</a:t>
            </a:fld>
            <a:endParaRPr lang="en-US">
              <a:solidFill>
                <a:schemeClr val="tx2"/>
              </a:solidFill>
            </a:endParaRPr>
          </a:p>
        </p:txBody>
      </p:sp>
      <p:sp>
        <p:nvSpPr>
          <p:cNvPr id="6" name="Title 1">
            <a:extLst>
              <a:ext uri="{FF2B5EF4-FFF2-40B4-BE49-F238E27FC236}">
                <a16:creationId xmlns:a16="http://schemas.microsoft.com/office/drawing/2014/main" id="{BCFC4AFF-004F-479D-A984-4F84884A6EC4}"/>
              </a:ext>
            </a:extLst>
          </p:cNvPr>
          <p:cNvSpPr>
            <a:spLocks noGrp="1"/>
          </p:cNvSpPr>
          <p:nvPr>
            <p:ph type="title"/>
          </p:nvPr>
        </p:nvSpPr>
        <p:spPr>
          <a:xfrm>
            <a:off x="838200" y="365126"/>
            <a:ext cx="10515600" cy="730430"/>
          </a:xfrm>
        </p:spPr>
        <p:txBody>
          <a:bodyPr>
            <a:normAutofit/>
          </a:bodyPr>
          <a:lstStyle/>
          <a:p>
            <a:r>
              <a:rPr lang="es-ES" sz="4800" b="1">
                <a:solidFill>
                  <a:schemeClr val="tx2"/>
                </a:solidFill>
                <a:ea typeface="Tahoma" charset="0"/>
                <a:cs typeface="Tahoma" charset="0"/>
              </a:rPr>
              <a:t>Preguntas y respuestas</a:t>
            </a:r>
          </a:p>
        </p:txBody>
      </p:sp>
      <p:sp>
        <p:nvSpPr>
          <p:cNvPr id="7" name="Content Placeholder 2">
            <a:extLst>
              <a:ext uri="{FF2B5EF4-FFF2-40B4-BE49-F238E27FC236}">
                <a16:creationId xmlns:a16="http://schemas.microsoft.com/office/drawing/2014/main" id="{DA30C867-DDE4-41C3-86AE-3330ED6CF38D}"/>
              </a:ext>
            </a:extLst>
          </p:cNvPr>
          <p:cNvSpPr txBox="1">
            <a:spLocks/>
          </p:cNvSpPr>
          <p:nvPr/>
        </p:nvSpPr>
        <p:spPr>
          <a:xfrm>
            <a:off x="838200" y="1825625"/>
            <a:ext cx="83820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solidFill>
                  <a:schemeClr val="tx2"/>
                </a:solidFill>
              </a:rPr>
              <a:t>¿Qué preguntas tiene que podamos responder</a:t>
            </a:r>
            <a:br>
              <a:rPr lang="es-ES" dirty="0">
                <a:solidFill>
                  <a:schemeClr val="tx2"/>
                </a:solidFill>
              </a:rPr>
            </a:br>
            <a:r>
              <a:rPr lang="es-ES" dirty="0">
                <a:solidFill>
                  <a:schemeClr val="tx2"/>
                </a:solidFill>
              </a:rPr>
              <a:t>ahora o en el futuro?</a:t>
            </a:r>
          </a:p>
          <a:p>
            <a:endParaRPr lang="en-US" dirty="0">
              <a:solidFill>
                <a:schemeClr val="tx2"/>
              </a:solidFill>
            </a:endParaRPr>
          </a:p>
          <a:p>
            <a:r>
              <a:rPr lang="es-ES" dirty="0">
                <a:solidFill>
                  <a:schemeClr val="tx2"/>
                </a:solidFill>
              </a:rPr>
              <a:t>No dude en enviarnos un correo electrónico o llamarnos si tiene dudas entre nuestras sesiones.</a:t>
            </a:r>
          </a:p>
          <a:p>
            <a:pPr lvl="1">
              <a:buClr>
                <a:schemeClr val="accent6"/>
              </a:buClr>
              <a:buFont typeface="Courier New" panose="02070309020205020404" pitchFamily="49" charset="0"/>
              <a:buChar char="-"/>
            </a:pPr>
            <a:r>
              <a:rPr lang="es-ES" sz="2800" dirty="0">
                <a:solidFill>
                  <a:schemeClr val="tx2"/>
                </a:solidFill>
              </a:rPr>
              <a:t>[Insertar direcciones de correo electrónico]</a:t>
            </a:r>
          </a:p>
          <a:p>
            <a:pPr lvl="1">
              <a:buClr>
                <a:schemeClr val="accent6"/>
              </a:buClr>
              <a:buFont typeface="Courier New" panose="02070309020205020404" pitchFamily="49" charset="0"/>
              <a:buChar char="-"/>
            </a:pPr>
            <a:r>
              <a:rPr lang="es-ES" sz="2800" dirty="0">
                <a:solidFill>
                  <a:schemeClr val="tx2"/>
                </a:solidFill>
              </a:rPr>
              <a:t>[Insertar números de teléfono]</a:t>
            </a:r>
          </a:p>
        </p:txBody>
      </p:sp>
      <p:pic>
        <p:nvPicPr>
          <p:cNvPr id="8" name="Picture 4" descr="Question Mark, Note, Duplicate, Request">
            <a:extLst>
              <a:ext uri="{FF2B5EF4-FFF2-40B4-BE49-F238E27FC236}">
                <a16:creationId xmlns:a16="http://schemas.microsoft.com/office/drawing/2014/main" id="{AF0991C5-8B8E-4B34-9FE5-4EA0361B4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4041" y="1836228"/>
            <a:ext cx="4857750" cy="3238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650EEF5-790F-4E5D-B4CC-80F6A1169043}"/>
              </a:ext>
            </a:extLst>
          </p:cNvPr>
          <p:cNvSpPr txBox="1"/>
          <p:nvPr/>
        </p:nvSpPr>
        <p:spPr>
          <a:xfrm>
            <a:off x="8610600" y="457200"/>
            <a:ext cx="3048000" cy="646331"/>
          </a:xfrm>
          <a:prstGeom prst="rect">
            <a:avLst/>
          </a:prstGeom>
          <a:noFill/>
        </p:spPr>
        <p:txBody>
          <a:bodyPr wrap="square" rtlCol="0">
            <a:spAutoFit/>
          </a:bodyPr>
          <a:lstStyle/>
          <a:p>
            <a:r>
              <a:rPr lang="es-ES" i="1">
                <a:solidFill>
                  <a:schemeClr val="accent1"/>
                </a:solidFill>
              </a:rPr>
              <a:t>Diapositiva de muestra: personalícela para su centro</a:t>
            </a:r>
          </a:p>
        </p:txBody>
      </p:sp>
    </p:spTree>
    <p:extLst>
      <p:ext uri="{BB962C8B-B14F-4D97-AF65-F5344CB8AC3E}">
        <p14:creationId xmlns:p14="http://schemas.microsoft.com/office/powerpoint/2010/main" val="3269910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D8EDE3-0FC9-4292-8697-DE5109DA2F69}"/>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28A3B2E0-C2FF-4D20-8AC4-CB46D8B6456F}"/>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59</a:t>
            </a:fld>
            <a:endParaRPr lang="en-US">
              <a:solidFill>
                <a:schemeClr val="tx2"/>
              </a:solidFill>
            </a:endParaRPr>
          </a:p>
        </p:txBody>
      </p:sp>
      <p:sp>
        <p:nvSpPr>
          <p:cNvPr id="4" name="Title 3">
            <a:extLst>
              <a:ext uri="{FF2B5EF4-FFF2-40B4-BE49-F238E27FC236}">
                <a16:creationId xmlns:a16="http://schemas.microsoft.com/office/drawing/2014/main" id="{1365ACBE-C571-456C-AE13-EFB520436259}"/>
              </a:ext>
            </a:extLst>
          </p:cNvPr>
          <p:cNvSpPr>
            <a:spLocks noGrp="1"/>
          </p:cNvSpPr>
          <p:nvPr>
            <p:ph type="title"/>
          </p:nvPr>
        </p:nvSpPr>
        <p:spPr>
          <a:xfrm>
            <a:off x="206075" y="386178"/>
            <a:ext cx="6598250" cy="1475672"/>
          </a:xfrm>
        </p:spPr>
        <p:txBody>
          <a:bodyPr/>
          <a:lstStyle/>
          <a:p>
            <a:r>
              <a:rPr lang="es-ES"/>
              <a:t>Continuar el aprendizaje</a:t>
            </a:r>
          </a:p>
        </p:txBody>
      </p:sp>
      <p:sp>
        <p:nvSpPr>
          <p:cNvPr id="6" name="Text Placeholder 4">
            <a:extLst>
              <a:ext uri="{FF2B5EF4-FFF2-40B4-BE49-F238E27FC236}">
                <a16:creationId xmlns:a16="http://schemas.microsoft.com/office/drawing/2014/main" id="{7002C5D6-F811-423E-81FA-10D2CF7BC695}"/>
              </a:ext>
            </a:extLst>
          </p:cNvPr>
          <p:cNvSpPr>
            <a:spLocks noGrp="1"/>
          </p:cNvSpPr>
          <p:nvPr>
            <p:ph type="body" sz="quarter" idx="21"/>
          </p:nvPr>
        </p:nvSpPr>
        <p:spPr>
          <a:xfrm>
            <a:off x="3505200" y="2088296"/>
            <a:ext cx="7543800" cy="1334705"/>
          </a:xfrm>
        </p:spPr>
        <p:txBody>
          <a:bodyPr>
            <a:normAutofit/>
          </a:bodyPr>
          <a:lstStyle/>
          <a:p>
            <a:pPr marL="0" indent="0">
              <a:buNone/>
            </a:pPr>
            <a:r>
              <a:rPr lang="es-ES" sz="1800" b="1" dirty="0" err="1">
                <a:hlinkClick r:id="rId3">
                  <a:extLst>
                    <a:ext uri="{A12FA001-AC4F-418D-AE19-62706E023703}">
                      <ahyp:hlinkClr xmlns:ahyp="http://schemas.microsoft.com/office/drawing/2018/hyperlinkcolor" val="tx"/>
                    </a:ext>
                  </a:extLst>
                </a:hlinkClick>
              </a:rPr>
              <a:t>Governance</a:t>
            </a:r>
            <a:r>
              <a:rPr lang="es-ES" sz="1800" b="1" dirty="0">
                <a:hlinkClick r:id="rId3">
                  <a:extLst>
                    <a:ext uri="{A12FA001-AC4F-418D-AE19-62706E023703}">
                      <ahyp:hlinkClr xmlns:ahyp="http://schemas.microsoft.com/office/drawing/2018/hyperlinkcolor" val="tx"/>
                    </a:ext>
                  </a:extLst>
                </a:hlinkClick>
              </a:rPr>
              <a:t> </a:t>
            </a:r>
            <a:r>
              <a:rPr lang="es-ES" sz="1800" b="1" dirty="0" err="1">
                <a:hlinkClick r:id="rId3">
                  <a:extLst>
                    <a:ext uri="{A12FA001-AC4F-418D-AE19-62706E023703}">
                      <ahyp:hlinkClr xmlns:ahyp="http://schemas.microsoft.com/office/drawing/2018/hyperlinkcolor" val="tx"/>
                    </a:ext>
                  </a:extLst>
                </a:hlinkClick>
              </a:rPr>
              <a:t>Guide</a:t>
            </a:r>
            <a:r>
              <a:rPr lang="es-ES" sz="1800" b="1" dirty="0">
                <a:hlinkClick r:id="rId3">
                  <a:extLst>
                    <a:ext uri="{A12FA001-AC4F-418D-AE19-62706E023703}">
                      <ahyp:hlinkClr xmlns:ahyp="http://schemas.microsoft.com/office/drawing/2018/hyperlinkcolor" val="tx"/>
                    </a:ext>
                  </a:extLst>
                </a:hlinkClick>
              </a:rPr>
              <a:t> </a:t>
            </a:r>
            <a:r>
              <a:rPr lang="es-ES" sz="1800" b="1" dirty="0" err="1">
                <a:hlinkClick r:id="rId3">
                  <a:extLst>
                    <a:ext uri="{A12FA001-AC4F-418D-AE19-62706E023703}">
                      <ahyp:hlinkClr xmlns:ahyp="http://schemas.microsoft.com/office/drawing/2018/hyperlinkcolor" val="tx"/>
                    </a:ext>
                  </a:extLst>
                </a:hlinkClick>
              </a:rPr>
              <a:t>for</a:t>
            </a:r>
            <a:r>
              <a:rPr lang="es-ES" sz="1800" b="1" dirty="0">
                <a:hlinkClick r:id="rId3">
                  <a:extLst>
                    <a:ext uri="{A12FA001-AC4F-418D-AE19-62706E023703}">
                      <ahyp:hlinkClr xmlns:ahyp="http://schemas.microsoft.com/office/drawing/2018/hyperlinkcolor" val="tx"/>
                    </a:ext>
                  </a:extLst>
                </a:hlinkClick>
              </a:rPr>
              <a:t> </a:t>
            </a:r>
            <a:r>
              <a:rPr lang="es-ES" sz="1800" b="1" dirty="0" err="1">
                <a:hlinkClick r:id="rId3">
                  <a:extLst>
                    <a:ext uri="{A12FA001-AC4F-418D-AE19-62706E023703}">
                      <ahyp:hlinkClr xmlns:ahyp="http://schemas.microsoft.com/office/drawing/2018/hyperlinkcolor" val="tx"/>
                    </a:ext>
                  </a:extLst>
                </a:hlinkClick>
              </a:rPr>
              <a:t>Health</a:t>
            </a:r>
            <a:r>
              <a:rPr lang="es-ES" sz="1800" b="1" dirty="0">
                <a:hlinkClick r:id="rId3">
                  <a:extLst>
                    <a:ext uri="{A12FA001-AC4F-418D-AE19-62706E023703}">
                      <ahyp:hlinkClr xmlns:ahyp="http://schemas.microsoft.com/office/drawing/2018/hyperlinkcolor" val="tx"/>
                    </a:ext>
                  </a:extLst>
                </a:hlinkClick>
              </a:rPr>
              <a:t> Center </a:t>
            </a:r>
            <a:r>
              <a:rPr lang="es-ES" sz="1800" b="1" dirty="0" err="1">
                <a:hlinkClick r:id="rId3">
                  <a:extLst>
                    <a:ext uri="{A12FA001-AC4F-418D-AE19-62706E023703}">
                      <ahyp:hlinkClr xmlns:ahyp="http://schemas.microsoft.com/office/drawing/2018/hyperlinkcolor" val="tx"/>
                    </a:ext>
                  </a:extLst>
                </a:hlinkClick>
              </a:rPr>
              <a:t>Boards</a:t>
            </a:r>
            <a:r>
              <a:rPr lang="es-ES" sz="1800" b="1" dirty="0">
                <a:hlinkClick r:id="rId3">
                  <a:extLst>
                    <a:ext uri="{A12FA001-AC4F-418D-AE19-62706E023703}">
                      <ahyp:hlinkClr xmlns:ahyp="http://schemas.microsoft.com/office/drawing/2018/hyperlinkcolor" val="tx"/>
                    </a:ext>
                  </a:extLst>
                </a:hlinkClick>
              </a:rPr>
              <a:t>/</a:t>
            </a:r>
            <a:r>
              <a:rPr lang="es-ES" sz="1800" b="1" i="0" u="sng" dirty="0">
                <a:hlinkClick r:id="rId3">
                  <a:extLst>
                    <a:ext uri="{A12FA001-AC4F-418D-AE19-62706E023703}">
                      <ahyp:hlinkClr xmlns:ahyp="http://schemas.microsoft.com/office/drawing/2018/hyperlinkcolor" val="tx"/>
                    </a:ext>
                  </a:extLst>
                </a:hlinkClick>
              </a:rPr>
              <a:t>Guía para las juntas directivas del centro de salud</a:t>
            </a:r>
          </a:p>
          <a:p>
            <a:pPr marL="0" indent="0">
              <a:buNone/>
            </a:pPr>
            <a:r>
              <a:rPr lang="es-ES" sz="1800" dirty="0"/>
              <a:t>(Asociación Nacional de Centros de Salud Comunitarios)</a:t>
            </a:r>
          </a:p>
        </p:txBody>
      </p:sp>
      <p:pic>
        <p:nvPicPr>
          <p:cNvPr id="7" name="Picture 6">
            <a:extLst>
              <a:ext uri="{FF2B5EF4-FFF2-40B4-BE49-F238E27FC236}">
                <a16:creationId xmlns:a16="http://schemas.microsoft.com/office/drawing/2014/main" id="{C9C56B56-DBF8-43FF-A4F4-E08EA422235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718205"/>
            <a:ext cx="1951587" cy="2079767"/>
          </a:xfrm>
          <a:prstGeom prst="rect">
            <a:avLst/>
          </a:prstGeom>
          <a:noFill/>
          <a:ln>
            <a:noFill/>
          </a:ln>
        </p:spPr>
      </p:pic>
      <p:pic>
        <p:nvPicPr>
          <p:cNvPr id="8" name="Picture 7">
            <a:extLst>
              <a:ext uri="{FF2B5EF4-FFF2-40B4-BE49-F238E27FC236}">
                <a16:creationId xmlns:a16="http://schemas.microsoft.com/office/drawing/2014/main" id="{D68CEBE7-6ED4-4061-9754-BBAF499EAD16}"/>
              </a:ext>
            </a:extLst>
          </p:cNvPr>
          <p:cNvPicPr>
            <a:picLocks noChangeAspect="1"/>
          </p:cNvPicPr>
          <p:nvPr/>
        </p:nvPicPr>
        <p:blipFill>
          <a:blip r:embed="rId5"/>
          <a:stretch>
            <a:fillRect/>
          </a:stretch>
        </p:blipFill>
        <p:spPr>
          <a:xfrm>
            <a:off x="1561330" y="2088297"/>
            <a:ext cx="1693209" cy="2079768"/>
          </a:xfrm>
          <a:prstGeom prst="rect">
            <a:avLst/>
          </a:prstGeom>
        </p:spPr>
      </p:pic>
      <p:sp>
        <p:nvSpPr>
          <p:cNvPr id="11" name="TextBox 10">
            <a:extLst>
              <a:ext uri="{FF2B5EF4-FFF2-40B4-BE49-F238E27FC236}">
                <a16:creationId xmlns:a16="http://schemas.microsoft.com/office/drawing/2014/main" id="{1C041FF5-41D3-4547-8DE7-9A6CA3356340}"/>
              </a:ext>
            </a:extLst>
          </p:cNvPr>
          <p:cNvSpPr txBox="1"/>
          <p:nvPr/>
        </p:nvSpPr>
        <p:spPr>
          <a:xfrm>
            <a:off x="862808" y="4286243"/>
            <a:ext cx="6998949" cy="1200329"/>
          </a:xfrm>
          <a:prstGeom prst="rect">
            <a:avLst/>
          </a:prstGeom>
          <a:noFill/>
        </p:spPr>
        <p:txBody>
          <a:bodyPr wrap="square">
            <a:spAutoFit/>
          </a:bodyPr>
          <a:lstStyle/>
          <a:p>
            <a:pPr algn="r"/>
            <a:r>
              <a:rPr lang="es-ES" sz="1800" b="1" i="0" u="none" strike="noStrike" dirty="0">
                <a:solidFill>
                  <a:schemeClr val="tx2"/>
                </a:solidFill>
                <a:hlinkClick r:id="rId6">
                  <a:extLst>
                    <a:ext uri="{A12FA001-AC4F-418D-AE19-62706E023703}">
                      <ahyp:hlinkClr xmlns:ahyp="http://schemas.microsoft.com/office/drawing/2018/hyperlinkcolor" val="tx"/>
                    </a:ext>
                  </a:extLst>
                </a:hlinkClick>
              </a:rPr>
              <a:t>Ciclo de videos sobre juntas directivas de centros de salud centrado en el cumplimiento del Programa para centros de salud y las buenas prácticas relacionadas (reproducción bajo demanda)</a:t>
            </a:r>
            <a:r>
              <a:rPr lang="es-ES" sz="1800" b="1" i="0" u="none" strike="noStrike" dirty="0">
                <a:solidFill>
                  <a:schemeClr val="tx2"/>
                </a:solidFill>
              </a:rPr>
              <a:t> (Asociación de Atención Médica de Nebraska)</a:t>
            </a:r>
          </a:p>
        </p:txBody>
      </p:sp>
      <p:sp>
        <p:nvSpPr>
          <p:cNvPr id="12" name="TextBox 11">
            <a:extLst>
              <a:ext uri="{FF2B5EF4-FFF2-40B4-BE49-F238E27FC236}">
                <a16:creationId xmlns:a16="http://schemas.microsoft.com/office/drawing/2014/main" id="{228F7F62-13F3-4C1A-B3DD-149AC5675877}"/>
              </a:ext>
            </a:extLst>
          </p:cNvPr>
          <p:cNvSpPr txBox="1"/>
          <p:nvPr/>
        </p:nvSpPr>
        <p:spPr>
          <a:xfrm>
            <a:off x="1599177" y="5604751"/>
            <a:ext cx="7747344" cy="707886"/>
          </a:xfrm>
          <a:prstGeom prst="rect">
            <a:avLst/>
          </a:prstGeom>
          <a:noFill/>
        </p:spPr>
        <p:txBody>
          <a:bodyPr wrap="square" rtlCol="0">
            <a:spAutoFit/>
          </a:bodyPr>
          <a:lstStyle/>
          <a:p>
            <a:pPr algn="ctr"/>
            <a:r>
              <a:rPr lang="es-ES" sz="2000" b="1" dirty="0">
                <a:solidFill>
                  <a:schemeClr val="accent1"/>
                </a:solidFill>
              </a:rPr>
              <a:t>RECURSOS ADICIONALES SOBRE GOBERNANZA</a:t>
            </a:r>
            <a:r>
              <a:rPr lang="es-ES" sz="2000" b="1" dirty="0"/>
              <a:t> </a:t>
            </a:r>
            <a:r>
              <a:rPr lang="es-ES" sz="2000" b="1" dirty="0">
                <a:solidFill>
                  <a:schemeClr val="tx2"/>
                </a:solidFill>
              </a:rPr>
              <a:t>https://www.healthcenterinfo.org/quick-finds-governance/</a:t>
            </a:r>
            <a:r>
              <a:rPr lang="es-ES" sz="2000" dirty="0">
                <a:solidFill>
                  <a:schemeClr val="tx2"/>
                </a:solidFill>
              </a:rPr>
              <a:t>  </a:t>
            </a:r>
          </a:p>
        </p:txBody>
      </p:sp>
      <p:pic>
        <p:nvPicPr>
          <p:cNvPr id="14" name="Picture 13">
            <a:extLst>
              <a:ext uri="{FF2B5EF4-FFF2-40B4-BE49-F238E27FC236}">
                <a16:creationId xmlns:a16="http://schemas.microsoft.com/office/drawing/2014/main" id="{5A27A5BF-BEF3-4FCC-9B8E-18F9962A423D}"/>
              </a:ext>
            </a:extLst>
          </p:cNvPr>
          <p:cNvPicPr>
            <a:picLocks noChangeAspect="1"/>
          </p:cNvPicPr>
          <p:nvPr/>
        </p:nvPicPr>
        <p:blipFill rotWithShape="1">
          <a:blip r:embed="rId7"/>
          <a:srcRect l="6875" t="20001" r="36875" b="22222"/>
          <a:stretch/>
        </p:blipFill>
        <p:spPr>
          <a:xfrm>
            <a:off x="7951209" y="3519609"/>
            <a:ext cx="3377983" cy="1951723"/>
          </a:xfrm>
          <a:prstGeom prst="rect">
            <a:avLst/>
          </a:prstGeom>
          <a:ln>
            <a:solidFill>
              <a:schemeClr val="tx1"/>
            </a:solidFill>
          </a:ln>
        </p:spPr>
      </p:pic>
    </p:spTree>
    <p:extLst>
      <p:ext uri="{BB962C8B-B14F-4D97-AF65-F5344CB8AC3E}">
        <p14:creationId xmlns:p14="http://schemas.microsoft.com/office/powerpoint/2010/main" val="2492178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2790DA-7961-412D-B27B-47F70305EEAB}"/>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6</a:t>
            </a:fld>
            <a:endParaRPr lang="en-US">
              <a:solidFill>
                <a:schemeClr val="tx2"/>
              </a:solidFill>
            </a:endParaRPr>
          </a:p>
        </p:txBody>
      </p:sp>
      <p:pic>
        <p:nvPicPr>
          <p:cNvPr id="5" name="Picture 4" descr="This graphic illustrates patients served by health centers in the US. Health Centers serve 1 in 11 people in the U.S., including 1 in 8 children, 1 in 7 racial/ethnic minorities, 1 in 5 Medicaid Beneficiaries, 1 in 5 Uninsured Persons, and 1 in 3 people in poverty.">
            <a:extLst>
              <a:ext uri="{FF2B5EF4-FFF2-40B4-BE49-F238E27FC236}">
                <a16:creationId xmlns:a16="http://schemas.microsoft.com/office/drawing/2014/main" id="{0973D452-602E-4F50-B622-4C5DA82E2D6F}"/>
              </a:ext>
            </a:extLst>
          </p:cNvPr>
          <p:cNvPicPr>
            <a:picLocks noChangeAspect="1"/>
          </p:cNvPicPr>
          <p:nvPr/>
        </p:nvPicPr>
        <p:blipFill>
          <a:blip r:embed="rId3"/>
          <a:stretch>
            <a:fillRect/>
          </a:stretch>
        </p:blipFill>
        <p:spPr>
          <a:xfrm>
            <a:off x="6629400" y="2430622"/>
            <a:ext cx="4724400" cy="3020653"/>
          </a:xfrm>
          <a:prstGeom prst="rect">
            <a:avLst/>
          </a:prstGeom>
          <a:ln>
            <a:solidFill>
              <a:schemeClr val="accent1"/>
            </a:solidFill>
          </a:ln>
        </p:spPr>
      </p:pic>
      <p:sp>
        <p:nvSpPr>
          <p:cNvPr id="11" name="TextBox 10">
            <a:extLst>
              <a:ext uri="{FF2B5EF4-FFF2-40B4-BE49-F238E27FC236}">
                <a16:creationId xmlns:a16="http://schemas.microsoft.com/office/drawing/2014/main" id="{06F78B72-9A7B-4663-BC40-F9F00DEA05E1}"/>
              </a:ext>
            </a:extLst>
          </p:cNvPr>
          <p:cNvSpPr txBox="1"/>
          <p:nvPr/>
        </p:nvSpPr>
        <p:spPr>
          <a:xfrm>
            <a:off x="6934200" y="5822765"/>
            <a:ext cx="5029200" cy="307777"/>
          </a:xfrm>
          <a:prstGeom prst="rect">
            <a:avLst/>
          </a:prstGeom>
          <a:noFill/>
        </p:spPr>
        <p:txBody>
          <a:bodyPr wrap="square" rtlCol="0">
            <a:spAutoFit/>
          </a:bodyPr>
          <a:lstStyle/>
          <a:p>
            <a:r>
              <a:rPr lang="es-ES" sz="1400">
                <a:solidFill>
                  <a:schemeClr val="accent1"/>
                </a:solidFill>
              </a:rPr>
              <a:t>Fuente: </a:t>
            </a:r>
            <a:r>
              <a:rPr lang="es-ES" sz="1400">
                <a:solidFill>
                  <a:schemeClr val="accent1"/>
                </a:solidFill>
                <a:hlinkClick r:id="rId4">
                  <a:extLst>
                    <a:ext uri="{A12FA001-AC4F-418D-AE19-62706E023703}">
                      <ahyp:hlinkClr xmlns:ahyp="http://schemas.microsoft.com/office/drawing/2018/hyperlinkcolor" val="tx"/>
                    </a:ext>
                  </a:extLst>
                </a:hlinkClick>
              </a:rPr>
              <a:t>Community Health Center Chartbook 2021</a:t>
            </a:r>
          </a:p>
        </p:txBody>
      </p:sp>
      <p:sp>
        <p:nvSpPr>
          <p:cNvPr id="2" name="TextBox 1">
            <a:extLst>
              <a:ext uri="{FF2B5EF4-FFF2-40B4-BE49-F238E27FC236}">
                <a16:creationId xmlns:a16="http://schemas.microsoft.com/office/drawing/2014/main" id="{3B763181-E580-4B06-B0FB-D59899DF1E91}"/>
              </a:ext>
            </a:extLst>
          </p:cNvPr>
          <p:cNvSpPr txBox="1"/>
          <p:nvPr/>
        </p:nvSpPr>
        <p:spPr>
          <a:xfrm>
            <a:off x="536138" y="2498778"/>
            <a:ext cx="5712262" cy="4062651"/>
          </a:xfrm>
          <a:prstGeom prst="rect">
            <a:avLst/>
          </a:prstGeom>
          <a:noFill/>
        </p:spPr>
        <p:txBody>
          <a:bodyPr wrap="square" rtlCol="0">
            <a:spAutoFit/>
          </a:bodyPr>
          <a:lstStyle/>
          <a:p>
            <a:r>
              <a:rPr lang="es-ES" sz="2400" dirty="0">
                <a:solidFill>
                  <a:schemeClr val="tx2"/>
                </a:solidFill>
              </a:rPr>
              <a:t>En la actualidad, los centros de salud comunitarios son el sistema de atención primaria más grande y exitoso de Estados Unidos, y brindan acceso a servicios de atención médica, dental, de la salud del comportamiento y de la vista de calidad, asequibles y preventivos a más de </a:t>
            </a:r>
            <a:r>
              <a:rPr lang="es-ES" sz="2400" b="1" i="1" dirty="0">
                <a:solidFill>
                  <a:schemeClr val="tx2"/>
                </a:solidFill>
              </a:rPr>
              <a:t>30 millones de estadounidenses a través de más de 12 000 ubicaciones de prestación de servicios.</a:t>
            </a:r>
          </a:p>
          <a:p>
            <a:endParaRPr lang="en-US" dirty="0">
              <a:solidFill>
                <a:schemeClr val="tx2"/>
              </a:solidFill>
            </a:endParaRPr>
          </a:p>
        </p:txBody>
      </p:sp>
      <p:sp>
        <p:nvSpPr>
          <p:cNvPr id="9" name="Title 3">
            <a:extLst>
              <a:ext uri="{FF2B5EF4-FFF2-40B4-BE49-F238E27FC236}">
                <a16:creationId xmlns:a16="http://schemas.microsoft.com/office/drawing/2014/main" id="{78A29AFC-E0E1-493E-8125-029D6DBD765A}"/>
              </a:ext>
            </a:extLst>
          </p:cNvPr>
          <p:cNvSpPr txBox="1">
            <a:spLocks/>
          </p:cNvSpPr>
          <p:nvPr/>
        </p:nvSpPr>
        <p:spPr>
          <a:xfrm>
            <a:off x="536138" y="297399"/>
            <a:ext cx="9284889" cy="1475672"/>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s-ES"/>
              <a:t>Historia del centro de salud y el movimiento de los centros de salud</a:t>
            </a:r>
          </a:p>
        </p:txBody>
      </p:sp>
      <p:sp>
        <p:nvSpPr>
          <p:cNvPr id="10" name="TextBox 9">
            <a:extLst>
              <a:ext uri="{FF2B5EF4-FFF2-40B4-BE49-F238E27FC236}">
                <a16:creationId xmlns:a16="http://schemas.microsoft.com/office/drawing/2014/main" id="{1DA6786B-4CD9-4254-9544-18B18DF274CF}"/>
              </a:ext>
            </a:extLst>
          </p:cNvPr>
          <p:cNvSpPr txBox="1"/>
          <p:nvPr/>
        </p:nvSpPr>
        <p:spPr>
          <a:xfrm>
            <a:off x="580807" y="1666429"/>
            <a:ext cx="6096000" cy="584775"/>
          </a:xfrm>
          <a:prstGeom prst="rect">
            <a:avLst/>
          </a:prstGeom>
          <a:noFill/>
        </p:spPr>
        <p:txBody>
          <a:bodyPr wrap="square">
            <a:spAutoFit/>
          </a:bodyPr>
          <a:lstStyle/>
          <a:p>
            <a:pPr marL="0" indent="0">
              <a:buFont typeface="Arial" panose="020B0604020202020204" pitchFamily="34" charset="0"/>
              <a:buNone/>
            </a:pPr>
            <a:r>
              <a:rPr lang="es-ES" sz="3200" b="1">
                <a:solidFill>
                  <a:schemeClr val="accent6"/>
                </a:solidFill>
              </a:rPr>
              <a:t>En la actualidad</a:t>
            </a:r>
          </a:p>
        </p:txBody>
      </p:sp>
    </p:spTree>
    <p:extLst>
      <p:ext uri="{BB962C8B-B14F-4D97-AF65-F5344CB8AC3E}">
        <p14:creationId xmlns:p14="http://schemas.microsoft.com/office/powerpoint/2010/main" val="27914613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08C133-AFE0-4AAC-96F9-A701CCF25B97}"/>
              </a:ext>
            </a:extLst>
          </p:cNvPr>
          <p:cNvSpPr>
            <a:spLocks noGrp="1"/>
          </p:cNvSpPr>
          <p:nvPr>
            <p:ph type="ftr" sz="quarter" idx="11"/>
          </p:nvPr>
        </p:nvSpPr>
        <p:spPr/>
        <p:txBody>
          <a:bodyPr/>
          <a:lstStyle/>
          <a:p>
            <a:r>
              <a:rPr lang="es-ES"/>
              <a:t>Orientación para miembros de la junta directiva</a:t>
            </a:r>
          </a:p>
          <a:p>
            <a:r>
              <a:rPr lang="es-ES"/>
              <a:t>Plantilla diseñada por la Asociación Nacional de Centros de Salud Comunitarios</a:t>
            </a:r>
          </a:p>
        </p:txBody>
      </p:sp>
      <p:sp>
        <p:nvSpPr>
          <p:cNvPr id="3" name="Slide Number Placeholder 2">
            <a:extLst>
              <a:ext uri="{FF2B5EF4-FFF2-40B4-BE49-F238E27FC236}">
                <a16:creationId xmlns:a16="http://schemas.microsoft.com/office/drawing/2014/main" id="{995940D4-DD46-4FCF-8D9C-9C27BF220B98}"/>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dirty="0" smtClean="0">
                <a:solidFill>
                  <a:schemeClr val="tx2"/>
                </a:solidFill>
              </a:rPr>
              <a:pPr/>
              <a:t>60</a:t>
            </a:fld>
            <a:endParaRPr lang="en-US" dirty="0">
              <a:solidFill>
                <a:schemeClr val="tx2"/>
              </a:solidFill>
            </a:endParaRPr>
          </a:p>
        </p:txBody>
      </p:sp>
      <p:pic>
        <p:nvPicPr>
          <p:cNvPr id="6" name="Picture 5" descr="Logo&#10;&#10;Description automatically generated with low confidence">
            <a:extLst>
              <a:ext uri="{FF2B5EF4-FFF2-40B4-BE49-F238E27FC236}">
                <a16:creationId xmlns:a16="http://schemas.microsoft.com/office/drawing/2014/main" id="{B13BD1FE-C1D5-493F-BADF-FBAAA49CB19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34200" y="2496485"/>
            <a:ext cx="3886200" cy="932515"/>
          </a:xfrm>
          <a:prstGeom prst="rect">
            <a:avLst/>
          </a:prstGeom>
        </p:spPr>
      </p:pic>
      <p:sp>
        <p:nvSpPr>
          <p:cNvPr id="7" name="TextBox 6">
            <a:extLst>
              <a:ext uri="{FF2B5EF4-FFF2-40B4-BE49-F238E27FC236}">
                <a16:creationId xmlns:a16="http://schemas.microsoft.com/office/drawing/2014/main" id="{54A7DF69-43F5-4AA3-B8F8-314A966872DC}"/>
              </a:ext>
            </a:extLst>
          </p:cNvPr>
          <p:cNvSpPr txBox="1"/>
          <p:nvPr/>
        </p:nvSpPr>
        <p:spPr>
          <a:xfrm>
            <a:off x="762000" y="2459504"/>
            <a:ext cx="5669280" cy="1938992"/>
          </a:xfrm>
          <a:prstGeom prst="rect">
            <a:avLst/>
          </a:prstGeom>
          <a:noFill/>
        </p:spPr>
        <p:txBody>
          <a:bodyPr wrap="square" rtlCol="0">
            <a:spAutoFit/>
          </a:bodyPr>
          <a:lstStyle/>
          <a:p>
            <a:pPr algn="ctr"/>
            <a:r>
              <a:rPr lang="es-ES" sz="2000" b="1">
                <a:solidFill>
                  <a:schemeClr val="accent1"/>
                </a:solidFill>
              </a:rPr>
              <a:t>Este producto fue desarrollado por la Asociación Nacional de Centros de Salud Comunitarios gracias a una generosa donación de la Fundación Pfizer.</a:t>
            </a:r>
          </a:p>
          <a:p>
            <a:pPr algn="ctr"/>
            <a:endParaRPr lang="en-US" sz="2000" b="1" dirty="0">
              <a:solidFill>
                <a:schemeClr val="accent1"/>
              </a:solidFill>
            </a:endParaRPr>
          </a:p>
          <a:p>
            <a:pPr algn="ctr"/>
            <a:r>
              <a:rPr lang="es-ES" sz="2000" b="1">
                <a:solidFill>
                  <a:schemeClr val="tx2"/>
                </a:solidFill>
              </a:rPr>
              <a:t>Si tiene alguna pregunta, póngase en contacto a la dirección de correo electrónico </a:t>
            </a:r>
            <a:r>
              <a:rPr lang="es-ES" sz="2000" b="1">
                <a:solidFill>
                  <a:schemeClr val="tx2"/>
                </a:solidFill>
                <a:hlinkClick r:id="rId4">
                  <a:extLst>
                    <a:ext uri="{A12FA001-AC4F-418D-AE19-62706E023703}">
                      <ahyp:hlinkClr xmlns:ahyp="http://schemas.microsoft.com/office/drawing/2018/hyperlinkcolor" val="tx"/>
                    </a:ext>
                  </a:extLst>
                </a:hlinkClick>
              </a:rPr>
              <a:t>trainings@nachc.org</a:t>
            </a:r>
            <a:r>
              <a:rPr lang="es-ES" sz="2000" b="1">
                <a:solidFill>
                  <a:schemeClr val="tx2"/>
                </a:solidFill>
              </a:rPr>
              <a:t>.</a:t>
            </a:r>
          </a:p>
        </p:txBody>
      </p:sp>
    </p:spTree>
    <p:extLst>
      <p:ext uri="{BB962C8B-B14F-4D97-AF65-F5344CB8AC3E}">
        <p14:creationId xmlns:p14="http://schemas.microsoft.com/office/powerpoint/2010/main" val="319221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2762D4-9C39-4FD6-8992-C72574228628}"/>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8623BBCF-0F58-46D4-9BA5-F727D6D3D5A1}"/>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7</a:t>
            </a:fld>
            <a:endParaRPr lang="en-US">
              <a:solidFill>
                <a:schemeClr val="tx2"/>
              </a:solidFill>
            </a:endParaRPr>
          </a:p>
        </p:txBody>
      </p:sp>
      <p:sp>
        <p:nvSpPr>
          <p:cNvPr id="6" name="Title 3">
            <a:extLst>
              <a:ext uri="{FF2B5EF4-FFF2-40B4-BE49-F238E27FC236}">
                <a16:creationId xmlns:a16="http://schemas.microsoft.com/office/drawing/2014/main" id="{58033579-F6A8-45D2-82D3-6E3D4A31856D}"/>
              </a:ext>
            </a:extLst>
          </p:cNvPr>
          <p:cNvSpPr>
            <a:spLocks noGrp="1"/>
          </p:cNvSpPr>
          <p:nvPr>
            <p:ph type="title"/>
          </p:nvPr>
        </p:nvSpPr>
        <p:spPr>
          <a:xfrm>
            <a:off x="773511" y="624979"/>
            <a:ext cx="6598250" cy="1475672"/>
          </a:xfrm>
        </p:spPr>
        <p:txBody>
          <a:bodyPr/>
          <a:lstStyle/>
          <a:p>
            <a:r>
              <a:rPr lang="es-ES"/>
              <a:t>Descripción general del centro de salud</a:t>
            </a:r>
          </a:p>
        </p:txBody>
      </p:sp>
      <p:sp>
        <p:nvSpPr>
          <p:cNvPr id="7" name="Text Placeholder 9">
            <a:extLst>
              <a:ext uri="{FF2B5EF4-FFF2-40B4-BE49-F238E27FC236}">
                <a16:creationId xmlns:a16="http://schemas.microsoft.com/office/drawing/2014/main" id="{2C31CC09-91C9-4B63-84BA-57503D79CB9F}"/>
              </a:ext>
            </a:extLst>
          </p:cNvPr>
          <p:cNvSpPr>
            <a:spLocks noGrp="1"/>
          </p:cNvSpPr>
          <p:nvPr>
            <p:ph type="body" sz="quarter" idx="21"/>
          </p:nvPr>
        </p:nvSpPr>
        <p:spPr>
          <a:xfrm>
            <a:off x="773511" y="2100651"/>
            <a:ext cx="10580289" cy="4132369"/>
          </a:xfrm>
        </p:spPr>
        <p:txBody>
          <a:bodyPr/>
          <a:lstStyle/>
          <a:p>
            <a:pPr marL="0" indent="0">
              <a:buNone/>
            </a:pPr>
            <a:r>
              <a:rPr lang="es-ES" sz="3200" b="1" dirty="0">
                <a:solidFill>
                  <a:schemeClr val="accent6"/>
                </a:solidFill>
              </a:rPr>
              <a:t>Misión, visión y valores</a:t>
            </a:r>
          </a:p>
          <a:p>
            <a:pPr marL="0" indent="0">
              <a:buNone/>
            </a:pPr>
            <a:endParaRPr lang="en-US" b="1" dirty="0">
              <a:solidFill>
                <a:schemeClr val="accent6"/>
              </a:solidFill>
            </a:endParaRPr>
          </a:p>
          <a:p>
            <a:r>
              <a:rPr lang="es-ES" sz="2600" b="1" dirty="0">
                <a:solidFill>
                  <a:schemeClr val="accent6"/>
                </a:solidFill>
              </a:rPr>
              <a:t>Misión:</a:t>
            </a:r>
            <a:r>
              <a:rPr lang="es-ES" sz="2600" b="1" dirty="0"/>
              <a:t> [Insertar la misión del centro de salud]</a:t>
            </a:r>
          </a:p>
          <a:p>
            <a:endParaRPr lang="en-US" sz="2600" b="1" dirty="0">
              <a:solidFill>
                <a:schemeClr val="accent6"/>
              </a:solidFill>
            </a:endParaRPr>
          </a:p>
          <a:p>
            <a:r>
              <a:rPr lang="es-ES" sz="2600" b="1" dirty="0">
                <a:solidFill>
                  <a:schemeClr val="accent6"/>
                </a:solidFill>
              </a:rPr>
              <a:t>Visión:</a:t>
            </a:r>
            <a:r>
              <a:rPr lang="es-ES" sz="2600" b="1" dirty="0"/>
              <a:t> [Insertar la visión del centro de salud]</a:t>
            </a:r>
          </a:p>
          <a:p>
            <a:endParaRPr lang="en-US" sz="2600" b="1" dirty="0">
              <a:solidFill>
                <a:schemeClr val="accent6"/>
              </a:solidFill>
            </a:endParaRPr>
          </a:p>
          <a:p>
            <a:r>
              <a:rPr lang="es-ES" sz="2600" b="1" dirty="0">
                <a:solidFill>
                  <a:schemeClr val="accent6"/>
                </a:solidFill>
              </a:rPr>
              <a:t>Valores:</a:t>
            </a:r>
            <a:r>
              <a:rPr lang="es-ES" sz="2600" b="1" dirty="0"/>
              <a:t> [Insertar los valores del centro de salud]</a:t>
            </a:r>
          </a:p>
          <a:p>
            <a:pPr marL="0" indent="0">
              <a:buNone/>
            </a:pPr>
            <a:endParaRPr lang="en-US" dirty="0"/>
          </a:p>
        </p:txBody>
      </p:sp>
      <p:sp>
        <p:nvSpPr>
          <p:cNvPr id="8" name="TextBox 7">
            <a:extLst>
              <a:ext uri="{FF2B5EF4-FFF2-40B4-BE49-F238E27FC236}">
                <a16:creationId xmlns:a16="http://schemas.microsoft.com/office/drawing/2014/main" id="{45E91A4F-6E2F-4C66-913C-45B799D3211A}"/>
              </a:ext>
            </a:extLst>
          </p:cNvPr>
          <p:cNvSpPr txBox="1"/>
          <p:nvPr/>
        </p:nvSpPr>
        <p:spPr>
          <a:xfrm>
            <a:off x="8610600" y="457200"/>
            <a:ext cx="29718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3471228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262CA1-882A-4A68-A90E-7B52F8437E0D}"/>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DD77BE16-1EA3-4ABA-8AFF-5E0F82C9FA2F}"/>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8</a:t>
            </a:fld>
            <a:endParaRPr lang="en-US">
              <a:solidFill>
                <a:schemeClr val="tx2"/>
              </a:solidFill>
            </a:endParaRPr>
          </a:p>
        </p:txBody>
      </p:sp>
      <p:sp>
        <p:nvSpPr>
          <p:cNvPr id="6" name="Title 5">
            <a:extLst>
              <a:ext uri="{FF2B5EF4-FFF2-40B4-BE49-F238E27FC236}">
                <a16:creationId xmlns:a16="http://schemas.microsoft.com/office/drawing/2014/main" id="{4777CAE7-0BC1-4429-92C7-47DBA89AEDAF}"/>
              </a:ext>
            </a:extLst>
          </p:cNvPr>
          <p:cNvSpPr>
            <a:spLocks noGrp="1"/>
          </p:cNvSpPr>
          <p:nvPr>
            <p:ph type="title"/>
          </p:nvPr>
        </p:nvSpPr>
        <p:spPr>
          <a:xfrm>
            <a:off x="776559" y="457200"/>
            <a:ext cx="6598250" cy="1475672"/>
          </a:xfrm>
        </p:spPr>
        <p:txBody>
          <a:bodyPr/>
          <a:lstStyle/>
          <a:p>
            <a:r>
              <a:rPr lang="es-ES"/>
              <a:t>Descripción general del centro de salud</a:t>
            </a:r>
          </a:p>
        </p:txBody>
      </p:sp>
      <p:sp>
        <p:nvSpPr>
          <p:cNvPr id="7" name="Text Placeholder 6">
            <a:extLst>
              <a:ext uri="{FF2B5EF4-FFF2-40B4-BE49-F238E27FC236}">
                <a16:creationId xmlns:a16="http://schemas.microsoft.com/office/drawing/2014/main" id="{A98D7746-F9BA-4D03-A4EF-2143478267F5}"/>
              </a:ext>
            </a:extLst>
          </p:cNvPr>
          <p:cNvSpPr>
            <a:spLocks noGrp="1"/>
          </p:cNvSpPr>
          <p:nvPr>
            <p:ph type="body" sz="quarter" idx="21"/>
          </p:nvPr>
        </p:nvSpPr>
        <p:spPr>
          <a:xfrm>
            <a:off x="773511" y="1932872"/>
            <a:ext cx="10885089" cy="3995846"/>
          </a:xfrm>
        </p:spPr>
        <p:txBody>
          <a:bodyPr>
            <a:normAutofit/>
          </a:bodyPr>
          <a:lstStyle/>
          <a:p>
            <a:pPr marL="0" indent="0">
              <a:buNone/>
            </a:pPr>
            <a:r>
              <a:rPr lang="es-ES" sz="3200" b="1" dirty="0">
                <a:solidFill>
                  <a:schemeClr val="accent6"/>
                </a:solidFill>
                <a:ea typeface="+mn-ea"/>
                <a:cs typeface="+mn-cs"/>
              </a:rPr>
              <a:t>Estadísticas clave</a:t>
            </a:r>
          </a:p>
          <a:p>
            <a:pPr marL="0" indent="0">
              <a:buNone/>
            </a:pPr>
            <a:endParaRPr lang="en-US" sz="1400" dirty="0">
              <a:ea typeface="+mn-ea"/>
              <a:cs typeface="+mn-cs"/>
            </a:endParaRPr>
          </a:p>
          <a:p>
            <a:r>
              <a:rPr lang="es-ES" sz="2800" dirty="0">
                <a:solidFill>
                  <a:schemeClr val="tx2"/>
                </a:solidFill>
              </a:rPr>
              <a:t>________ pacientes únicos que generan __________ encuentros con pacientes cada año para incluir _______ miembros de nuestra comunidad sin seguro o con seguro insuficiente.</a:t>
            </a:r>
          </a:p>
          <a:p>
            <a:pPr marL="0" indent="0">
              <a:buNone/>
            </a:pPr>
            <a:endParaRPr lang="en-US" sz="1050" dirty="0">
              <a:solidFill>
                <a:schemeClr val="tx2"/>
              </a:solidFill>
            </a:endParaRPr>
          </a:p>
          <a:p>
            <a:pPr marL="0" indent="0">
              <a:buNone/>
            </a:pPr>
            <a:endParaRPr lang="en-US" sz="1050" dirty="0">
              <a:solidFill>
                <a:schemeClr val="tx2"/>
              </a:solidFill>
            </a:endParaRPr>
          </a:p>
          <a:p>
            <a:r>
              <a:rPr lang="es-ES" sz="2800" dirty="0">
                <a:solidFill>
                  <a:schemeClr val="tx2"/>
                </a:solidFill>
              </a:rPr>
              <a:t>______ empleados (cantidad equivalente a tiempo completo).</a:t>
            </a:r>
          </a:p>
          <a:p>
            <a:pPr marL="0" indent="0">
              <a:buNone/>
            </a:pPr>
            <a:endParaRPr lang="en-US" sz="1050" dirty="0">
              <a:solidFill>
                <a:schemeClr val="tx2"/>
              </a:solidFill>
            </a:endParaRPr>
          </a:p>
          <a:p>
            <a:r>
              <a:rPr lang="es-ES" sz="2800" dirty="0">
                <a:solidFill>
                  <a:schemeClr val="tx2"/>
                </a:solidFill>
              </a:rPr>
              <a:t>______ sitios clínicos (cantidad). </a:t>
            </a:r>
          </a:p>
        </p:txBody>
      </p:sp>
      <p:sp>
        <p:nvSpPr>
          <p:cNvPr id="8" name="TextBox 7">
            <a:extLst>
              <a:ext uri="{FF2B5EF4-FFF2-40B4-BE49-F238E27FC236}">
                <a16:creationId xmlns:a16="http://schemas.microsoft.com/office/drawing/2014/main" id="{42C22B30-B418-4B71-AB25-49938041C8D6}"/>
              </a:ext>
            </a:extLst>
          </p:cNvPr>
          <p:cNvSpPr txBox="1"/>
          <p:nvPr/>
        </p:nvSpPr>
        <p:spPr>
          <a:xfrm>
            <a:off x="8610599" y="457200"/>
            <a:ext cx="2804841"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3473367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262CA1-882A-4A68-A90E-7B52F8437E0D}"/>
              </a:ext>
            </a:extLst>
          </p:cNvPr>
          <p:cNvSpPr>
            <a:spLocks noGrp="1"/>
          </p:cNvSpPr>
          <p:nvPr>
            <p:ph type="ftr" sz="quarter" idx="11"/>
          </p:nvPr>
        </p:nvSpPr>
        <p:spPr/>
        <p:txBody>
          <a:bodyPr/>
          <a:lstStyle/>
          <a:p>
            <a:r>
              <a:rPr lang="es-ES" dirty="0"/>
              <a:t>Orientación para miembros de la junta directiva</a:t>
            </a:r>
          </a:p>
          <a:p>
            <a:r>
              <a:rPr lang="es-ES" dirty="0"/>
              <a:t>Plantilla diseñada por la Asociación Nacional de Centros de Salud Comunitarios</a:t>
            </a:r>
          </a:p>
        </p:txBody>
      </p:sp>
      <p:sp>
        <p:nvSpPr>
          <p:cNvPr id="3" name="Slide Number Placeholder 2">
            <a:extLst>
              <a:ext uri="{FF2B5EF4-FFF2-40B4-BE49-F238E27FC236}">
                <a16:creationId xmlns:a16="http://schemas.microsoft.com/office/drawing/2014/main" id="{DD77BE16-1EA3-4ABA-8AFF-5E0F82C9FA2F}"/>
              </a:ext>
            </a:extLst>
          </p:cNvPr>
          <p:cNvSpPr>
            <a:spLocks noGrp="1"/>
          </p:cNvSpPr>
          <p:nvPr>
            <p:ph type="sldNum" sz="quarter" idx="12"/>
          </p:nvPr>
        </p:nvSpPr>
        <p:spPr/>
        <p:txBody>
          <a:bodyPr/>
          <a:lstStyle/>
          <a:p>
            <a:r>
              <a:rPr lang="es-ES">
                <a:solidFill>
                  <a:schemeClr val="accent1"/>
                </a:solidFill>
              </a:rPr>
              <a:t>|</a:t>
            </a:r>
            <a:r>
              <a:rPr lang="es-ES"/>
              <a:t> </a:t>
            </a:r>
            <a:fld id="{E1AB07C4-F4AD-C942-BAEA-67B4CA5A8891}" type="slidenum">
              <a:rPr lang="en-US" smtClean="0">
                <a:solidFill>
                  <a:schemeClr val="tx2"/>
                </a:solidFill>
              </a:rPr>
              <a:pPr/>
              <a:t>9</a:t>
            </a:fld>
            <a:endParaRPr lang="en-US">
              <a:solidFill>
                <a:schemeClr val="tx2"/>
              </a:solidFill>
            </a:endParaRPr>
          </a:p>
        </p:txBody>
      </p:sp>
      <p:sp>
        <p:nvSpPr>
          <p:cNvPr id="6" name="Title 5">
            <a:extLst>
              <a:ext uri="{FF2B5EF4-FFF2-40B4-BE49-F238E27FC236}">
                <a16:creationId xmlns:a16="http://schemas.microsoft.com/office/drawing/2014/main" id="{4777CAE7-0BC1-4429-92C7-47DBA89AEDAF}"/>
              </a:ext>
            </a:extLst>
          </p:cNvPr>
          <p:cNvSpPr>
            <a:spLocks noGrp="1"/>
          </p:cNvSpPr>
          <p:nvPr>
            <p:ph type="title"/>
          </p:nvPr>
        </p:nvSpPr>
        <p:spPr>
          <a:xfrm>
            <a:off x="776559" y="457200"/>
            <a:ext cx="6598250" cy="1475672"/>
          </a:xfrm>
        </p:spPr>
        <p:txBody>
          <a:bodyPr/>
          <a:lstStyle/>
          <a:p>
            <a:r>
              <a:rPr lang="es-ES"/>
              <a:t>Descripción general del centro de salud</a:t>
            </a:r>
          </a:p>
        </p:txBody>
      </p:sp>
      <p:sp>
        <p:nvSpPr>
          <p:cNvPr id="7" name="Text Placeholder 6">
            <a:extLst>
              <a:ext uri="{FF2B5EF4-FFF2-40B4-BE49-F238E27FC236}">
                <a16:creationId xmlns:a16="http://schemas.microsoft.com/office/drawing/2014/main" id="{A98D7746-F9BA-4D03-A4EF-2143478267F5}"/>
              </a:ext>
            </a:extLst>
          </p:cNvPr>
          <p:cNvSpPr>
            <a:spLocks noGrp="1"/>
          </p:cNvSpPr>
          <p:nvPr>
            <p:ph type="body" sz="quarter" idx="21"/>
          </p:nvPr>
        </p:nvSpPr>
        <p:spPr>
          <a:xfrm>
            <a:off x="773511" y="1932872"/>
            <a:ext cx="10885089" cy="3995846"/>
          </a:xfrm>
        </p:spPr>
        <p:txBody>
          <a:bodyPr>
            <a:normAutofit/>
          </a:bodyPr>
          <a:lstStyle/>
          <a:p>
            <a:pPr marL="0" indent="0">
              <a:buNone/>
            </a:pPr>
            <a:r>
              <a:rPr lang="es-ES" sz="3200" b="1" dirty="0">
                <a:solidFill>
                  <a:schemeClr val="accent6"/>
                </a:solidFill>
                <a:ea typeface="+mn-ea"/>
                <a:cs typeface="+mn-cs"/>
              </a:rPr>
              <a:t>Sitios/instalaciones</a:t>
            </a:r>
          </a:p>
          <a:p>
            <a:pPr marL="0" indent="0">
              <a:buNone/>
            </a:pPr>
            <a:endParaRPr lang="en-US" sz="1400" dirty="0">
              <a:ea typeface="+mn-ea"/>
              <a:cs typeface="+mn-cs"/>
            </a:endParaRPr>
          </a:p>
          <a:p>
            <a:r>
              <a:rPr lang="es-ES" sz="2800" dirty="0">
                <a:solidFill>
                  <a:schemeClr val="tx2"/>
                </a:solidFill>
              </a:rPr>
              <a:t>[Incluir imágenes de sitios/instalaciones]</a:t>
            </a:r>
          </a:p>
        </p:txBody>
      </p:sp>
      <p:sp>
        <p:nvSpPr>
          <p:cNvPr id="8" name="TextBox 7">
            <a:extLst>
              <a:ext uri="{FF2B5EF4-FFF2-40B4-BE49-F238E27FC236}">
                <a16:creationId xmlns:a16="http://schemas.microsoft.com/office/drawing/2014/main" id="{42C22B30-B418-4B71-AB25-49938041C8D6}"/>
              </a:ext>
            </a:extLst>
          </p:cNvPr>
          <p:cNvSpPr txBox="1"/>
          <p:nvPr/>
        </p:nvSpPr>
        <p:spPr>
          <a:xfrm>
            <a:off x="8610600" y="457200"/>
            <a:ext cx="2971800" cy="646331"/>
          </a:xfrm>
          <a:prstGeom prst="rect">
            <a:avLst/>
          </a:prstGeom>
          <a:noFill/>
        </p:spPr>
        <p:txBody>
          <a:bodyPr wrap="square" rtlCol="0">
            <a:spAutoFit/>
          </a:bodyPr>
          <a:lstStyle/>
          <a:p>
            <a:r>
              <a:rPr lang="es-ES" i="1" dirty="0">
                <a:solidFill>
                  <a:schemeClr val="accent1"/>
                </a:solidFill>
              </a:rPr>
              <a:t>Diapositiva de muestra: personalícela para su centro</a:t>
            </a:r>
          </a:p>
        </p:txBody>
      </p:sp>
    </p:spTree>
    <p:extLst>
      <p:ext uri="{BB962C8B-B14F-4D97-AF65-F5344CB8AC3E}">
        <p14:creationId xmlns:p14="http://schemas.microsoft.com/office/powerpoint/2010/main" val="1437159222"/>
      </p:ext>
    </p:extLst>
  </p:cSld>
  <p:clrMapOvr>
    <a:masterClrMapping/>
  </p:clrMapOvr>
</p:sld>
</file>

<file path=ppt/theme/theme1.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3DB868F8BDE94CB45909346E37902F" ma:contentTypeVersion="9" ma:contentTypeDescription="Create a new document." ma:contentTypeScope="" ma:versionID="5a54ad205f288689ffb5a3416f3c4613">
  <xsd:schema xmlns:xsd="http://www.w3.org/2001/XMLSchema" xmlns:xs="http://www.w3.org/2001/XMLSchema" xmlns:p="http://schemas.microsoft.com/office/2006/metadata/properties" xmlns:ns1="http://schemas.microsoft.com/sharepoint/v3" xmlns:ns2="b92e79c2-83b6-410f-acf9-e77d09951d84" targetNamespace="http://schemas.microsoft.com/office/2006/metadata/properties" ma:root="true" ma:fieldsID="fb0f4a8de80992dabfc2d8f676d7d23d" ns1:_="" ns2:_="">
    <xsd:import namespace="http://schemas.microsoft.com/sharepoint/v3"/>
    <xsd:import namespace="b92e79c2-83b6-410f-acf9-e77d09951d84"/>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2e79c2-83b6-410f-acf9-e77d09951d8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F38478-BC23-414D-AEB5-50E02851B6F3}">
  <ds:schemaRefs>
    <ds:schemaRef ds:uri="http://purl.org/dc/elements/1.1/"/>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http://schemas.microsoft.com/sharepoint/v3"/>
    <ds:schemaRef ds:uri="http://purl.org/dc/dcmitype/"/>
    <ds:schemaRef ds:uri="http://schemas.openxmlformats.org/package/2006/metadata/core-properties"/>
    <ds:schemaRef ds:uri="b92e79c2-83b6-410f-acf9-e77d09951d84"/>
    <ds:schemaRef ds:uri="http://purl.org/dc/terms/"/>
  </ds:schemaRefs>
</ds:datastoreItem>
</file>

<file path=customXml/itemProps2.xml><?xml version="1.0" encoding="utf-8"?>
<ds:datastoreItem xmlns:ds="http://schemas.openxmlformats.org/officeDocument/2006/customXml" ds:itemID="{027ABA91-5740-46C3-B031-15492AD47EB1}">
  <ds:schemaRefs>
    <ds:schemaRef ds:uri="http://schemas.microsoft.com/sharepoint/v3/contenttype/forms"/>
  </ds:schemaRefs>
</ds:datastoreItem>
</file>

<file path=customXml/itemProps3.xml><?xml version="1.0" encoding="utf-8"?>
<ds:datastoreItem xmlns:ds="http://schemas.openxmlformats.org/officeDocument/2006/customXml" ds:itemID="{DACEEF24-7CA4-4BA6-8554-A33EF1404A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92e79c2-83b6-410f-acf9-e77d09951d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 NACHC TEMPLATE</Template>
  <TotalTime>18477</TotalTime>
  <Words>14805</Words>
  <Application>Microsoft Office PowerPoint</Application>
  <PresentationFormat>Widescreen</PresentationFormat>
  <Paragraphs>953</Paragraphs>
  <Slides>60</Slides>
  <Notes>60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Courier New</vt:lpstr>
      <vt:lpstr>proxima-nova</vt:lpstr>
      <vt:lpstr>Symbol</vt:lpstr>
      <vt:lpstr>Wingdings</vt:lpstr>
      <vt:lpstr>Office Theme</vt:lpstr>
      <vt:lpstr>Orientación para nuevos miembros de la junta directiva</vt:lpstr>
      <vt:lpstr>Sesión 1: Bienvenida, descripción general del centro de salud e introducción a las funciones de la  junta directiva</vt:lpstr>
      <vt:lpstr>Bienvenida/conociendo a los demás</vt:lpstr>
      <vt:lpstr>Historia del centro de salud y el movimiento de los centros de salud</vt:lpstr>
      <vt:lpstr>PowerPoint Presentation</vt:lpstr>
      <vt:lpstr>PowerPoint Presentation</vt:lpstr>
      <vt:lpstr>Descripción general del centro de salud</vt:lpstr>
      <vt:lpstr>Descripción general del centro de salud</vt:lpstr>
      <vt:lpstr>Descripción general del centro de salud</vt:lpstr>
      <vt:lpstr>Servicios</vt:lpstr>
      <vt:lpstr>Servicios de facilitación</vt:lpstr>
      <vt:lpstr>Descripción general del centro de salud</vt:lpstr>
      <vt:lpstr>Plan estratégico</vt:lpstr>
      <vt:lpstr>Programa para los centros de salud de la Administración de Recursos y  Servicios de Salud (HRSA)  </vt:lpstr>
      <vt:lpstr>Gobernanza del centro de salud</vt:lpstr>
      <vt:lpstr>Funciones de la junta directiva de un centro de salud: video</vt:lpstr>
      <vt:lpstr>Funciones generales de la junta directiva”)</vt:lpstr>
      <vt:lpstr>Manual de cumplimiento del Programa de centros de salud</vt:lpstr>
      <vt:lpstr>Manual de cumplimiento del Programa de centros de salud</vt:lpstr>
      <vt:lpstr>Gobernanza versus gestión: ejemplos</vt:lpstr>
      <vt:lpstr>Miembro individual de la junta directiva: obligaciones legales</vt:lpstr>
      <vt:lpstr>Descripción/acuerdo de la función de la junta directiva </vt:lpstr>
      <vt:lpstr>¿Qué esperar en las reuniones de la junta directiva?</vt:lpstr>
      <vt:lpstr>Fechas de reunión</vt:lpstr>
      <vt:lpstr>Comités de la junta directiva</vt:lpstr>
      <vt:lpstr>Funciones de los funcionarios</vt:lpstr>
      <vt:lpstr>Cultura y prácticas de la junta directiva</vt:lpstr>
      <vt:lpstr>Preguntas y respuestas</vt:lpstr>
      <vt:lpstr>Sesión 2: Más información sobre las funciones  de supervisión de la junta directiva</vt:lpstr>
      <vt:lpstr>Funciones generales de la junta directiva”)</vt:lpstr>
      <vt:lpstr>Plan de trabajo o calendario de la junta directiva</vt:lpstr>
      <vt:lpstr>Cumplimiento del Programa  para centros de salud de la Administración de Recursos y Servicios de Salud (HRSA)</vt:lpstr>
      <vt:lpstr>Aprobación de políticas</vt:lpstr>
      <vt:lpstr>Conflictos de interés</vt:lpstr>
      <vt:lpstr>Colaboración con el CEO y  su supervisión</vt:lpstr>
      <vt:lpstr>Supervisión financiera</vt:lpstr>
      <vt:lpstr>Presupuesto: </vt:lpstr>
      <vt:lpstr>Monitoreo del desempeño financiero </vt:lpstr>
      <vt:lpstr>Monitoreo del desempeño financiero</vt:lpstr>
      <vt:lpstr>Estado de situación financiera (balance general)</vt:lpstr>
      <vt:lpstr>Estado de actividades  (estado de resultados) </vt:lpstr>
      <vt:lpstr>Estado de flujos de efectivo</vt:lpstr>
      <vt:lpstr>Coeficientes financieros</vt:lpstr>
      <vt:lpstr>Coeficientes financieros</vt:lpstr>
      <vt:lpstr>Auditoría</vt:lpstr>
      <vt:lpstr>Supervisión de la calidad</vt:lpstr>
      <vt:lpstr>Supervisión de la calidad</vt:lpstr>
      <vt:lpstr>Gestión de riesgos </vt:lpstr>
      <vt:lpstr>Gestión de riesgos </vt:lpstr>
      <vt:lpstr>Cumplimiento corporativo</vt:lpstr>
      <vt:lpstr>Preguntas y respuestas</vt:lpstr>
      <vt:lpstr>Sesión 3: Más información sobre la atención médica y los problemas clave</vt:lpstr>
      <vt:lpstr>Plan estratégico</vt:lpstr>
      <vt:lpstr>Cuestiones internas o externas que tienen un impacto en nuestro centro de salud</vt:lpstr>
      <vt:lpstr>La COVID-19 y su impacto en  nuestro centro de salud</vt:lpstr>
      <vt:lpstr>Discusión de la junta directiva sobre cuestiones estratégicas</vt:lpstr>
      <vt:lpstr>Otros temas</vt:lpstr>
      <vt:lpstr>Preguntas y respuestas</vt:lpstr>
      <vt:lpstr>Continuar el aprendizaje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Heard</dc:creator>
  <cp:lastModifiedBy>Emily Heard</cp:lastModifiedBy>
  <cp:revision>486</cp:revision>
  <cp:lastPrinted>2021-04-29T20:10:21Z</cp:lastPrinted>
  <dcterms:created xsi:type="dcterms:W3CDTF">2020-01-22T21:24:30Z</dcterms:created>
  <dcterms:modified xsi:type="dcterms:W3CDTF">2021-06-08T18:37:38Z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0x010100173DB868F8BDE94CB45909346E37902F</vt:lpwstr>
  </property>
</Properties>
</file>