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2" r:id="rId2"/>
    <p:sldId id="256" r:id="rId3"/>
    <p:sldId id="270" r:id="rId4"/>
    <p:sldId id="263" r:id="rId5"/>
    <p:sldId id="271" r:id="rId6"/>
    <p:sldId id="260" r:id="rId7"/>
    <p:sldId id="264" r:id="rId8"/>
    <p:sldId id="259" r:id="rId9"/>
    <p:sldId id="265" r:id="rId10"/>
    <p:sldId id="269" r:id="rId11"/>
    <p:sldId id="268" r:id="rId12"/>
    <p:sldId id="266" r:id="rId13"/>
    <p:sldId id="267" r:id="rId14"/>
  </p:sldIdLst>
  <p:sldSz cx="50800000" cy="39243000"/>
  <p:notesSz cx="39243000" cy="50800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Bates" initials="HB" lastIdx="14" clrIdx="0">
    <p:extLst>
      <p:ext uri="{19B8F6BF-5375-455C-9EA6-DF929625EA0E}">
        <p15:presenceInfo xmlns:p15="http://schemas.microsoft.com/office/powerpoint/2012/main" userId="2091d2aca60f5fb6" providerId="Windows Live"/>
      </p:ext>
    </p:extLst>
  </p:cmAuthor>
  <p:cmAuthor id="2" name="Sara Gleysteen" initials="SG"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700A"/>
    <a:srgbClr val="2004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8" autoAdjust="0"/>
    <p:restoredTop sz="96296" autoAdjust="0"/>
  </p:normalViewPr>
  <p:slideViewPr>
    <p:cSldViewPr snapToGrid="0" snapToObjects="1">
      <p:cViewPr varScale="1">
        <p:scale>
          <a:sx n="11" d="100"/>
          <a:sy n="11" d="100"/>
        </p:scale>
        <p:origin x="1664" y="1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19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mentioned, this prescreening checklist serves as a baseline of questions to ask the consumer before the appointment to ensure that you have a good picture of what they may need coming into the appointment. </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2240390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 number of small things to consider when going through the virtual enrollment workflow. These tips are meant to serve as helpful ideas and reminder on how to keep the appointments on track and make sure that you are answering all of the consumer’s questions in a manner that complies with both federal and state regulation, as well as protecting both of your personal information.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Signing on early to make sure that your equipment is functioning properly is an easy way to make prescreening and prep a quick step in the virtual enrollment workflow. This allows adequate time for you to troubleshoot any potential issues from Wi-Fi to camera or phone connectivity so that you don’t get bogged down during your appointment.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Using the pre-screening questions to triage what the consumer needs and develop some preliminary pathways or ideas helps sketch out what the appointment might look like, if they might need another follow-up and how to proceed through the appointment to help the consumer.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wiping computers and shredding documents are vital to protecting consumer PII and PHI, using encrypted or dual-authenticated emails add an additional layer of protection when doing a remote appointment.</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3747752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Just as important as keeping the consumer’s information safe, is ensuring that health center staff and their information is protected. Using secure applications that block phone numbers or allow for secure communication from personal technology equipment help protect the health center from breach.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Medicaid considerations are important and often some of the trickiest parts of enrolling people into coverage. Regulations vary state to state on whether or not electronic signature or telephonic signature can be captured, where some states like Texas don’t allow it at all, states like Illinois have created executive orders to allow it during COVID-19. If your state does allow electronic/telephonic signature capture, make sure you are documents any and all consumer authorizations and consent for your records for your security as much as the consumers.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2130356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2026820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5300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COVID-19 outreach and enrollment is going to look a little different, mostly in that what both assisters (CACs and Navigators) and consumers are used to in-person has transitioned to virtual or remote outreach and enrollment. Virtual outreach can be done in a variety of ways to engage consumers, just as they would in-person.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Partners can still be involved through online events such as </a:t>
            </a:r>
            <a:r>
              <a:rPr lang="en-US" sz="1200" kern="1200" dirty="0" err="1">
                <a:solidFill>
                  <a:schemeClr val="tx1"/>
                </a:solidFill>
                <a:effectLst/>
                <a:latin typeface="+mn-lt"/>
                <a:ea typeface="+mn-ea"/>
                <a:cs typeface="+mn-cs"/>
              </a:rPr>
              <a:t>FaceBook</a:t>
            </a:r>
            <a:r>
              <a:rPr lang="en-US" sz="1200" kern="1200" dirty="0">
                <a:solidFill>
                  <a:schemeClr val="tx1"/>
                </a:solidFill>
                <a:effectLst/>
                <a:latin typeface="+mn-lt"/>
                <a:ea typeface="+mn-ea"/>
                <a:cs typeface="+mn-cs"/>
              </a:rPr>
              <a:t> live videos to engage consumers, or virtual town halls, whether that’s with elected officials, or faith-based organizations and schools.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Social media campaigns are a tried-and-true method of engaging the consumers. Apps that can send text messages to consumers about enrollment can keep the drumbeat going virtually as many of these digital technology platforms offer free trials that are may be useful to try during this time.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Earned media is still critical when reaching consumers because it’s free for you and doing press interviews, or sharing client stories is a great way to get the word out because stories are relatable. Using newspaper, articles, radio segments, and information-based telethons at local news outlets are all useful ways to get your message out there.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Outreach still needs to be year-round because people also qualify for special enrollment periods throughout the year.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In-reach is equally as important as outreach by creating internal referral pathways and training staff about the importance of patients having coverage to ensure health centers have a payor mix (e.g. Medicaid, marketplace coverage) within your health centers, too.</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Pre-screening and preparation are the first of the four steps in the virtual enrollment cycle when working remotely. Arguably one of the most important steps, this gives you time to help triage the conversation and make sure the consumer is getting tailored help from start to finish, increasing your efficiency and their satisfaction.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Prescreening questions can be found in the prescreening checklist later in the workflow but provide a quick and easy guide to help get the appointment started.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Setting expectations with the consumer about what they are going to get from you, as well as what you are going to need from them is imperative to help level set what is going to happen during the appointment and preemptively clear up questions they might have about the process.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final step in prescreening and prep is to schedule and confirm the appointment and move to the marketplace and the application when you they are ready.</a:t>
            </a:r>
          </a:p>
          <a:p>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266812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mentioned, this prescreening checklist serves as a baseline of questions to ask the consumer before the appointment to ensure that you have a good picture of what they may need coming into the appointment. </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16684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86835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Often times enrollment appointments require more than one “touch” virtually or in-person.  Virtual appointments can take longer to get set up, there can be technology gaps and time lags, an overall lack of familiarity with technology can also present challenges which require </a:t>
            </a:r>
            <a:r>
              <a:rPr lang="en-US" sz="1200" kern="1200" dirty="0" err="1">
                <a:solidFill>
                  <a:schemeClr val="tx1"/>
                </a:solidFill>
                <a:effectLst/>
                <a:latin typeface="+mn-lt"/>
                <a:ea typeface="+mn-ea"/>
                <a:cs typeface="+mn-cs"/>
              </a:rPr>
              <a:t>spiltting</a:t>
            </a:r>
            <a:r>
              <a:rPr lang="en-US" sz="1200" kern="1200" dirty="0">
                <a:solidFill>
                  <a:schemeClr val="tx1"/>
                </a:solidFill>
                <a:effectLst/>
                <a:latin typeface="+mn-lt"/>
                <a:ea typeface="+mn-ea"/>
                <a:cs typeface="+mn-cs"/>
              </a:rPr>
              <a:t> up the appointments to be more manageable for the consumer and assister. Virtual enrollments may require several follow-ups.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Between the end of the appointment and follow-up, pending there are no issues from the marketplace application process, make sure  follow-up with a quick email or </a:t>
            </a:r>
            <a:r>
              <a:rPr lang="en-US" sz="1200" kern="1200">
                <a:solidFill>
                  <a:schemeClr val="tx1"/>
                </a:solidFill>
                <a:effectLst/>
                <a:latin typeface="+mn-lt"/>
                <a:ea typeface="+mn-ea"/>
                <a:cs typeface="+mn-cs"/>
              </a:rPr>
              <a:t>phone call to confirm the consumer was able to enroll. </a:t>
            </a:r>
            <a:r>
              <a:rPr lang="en-US" sz="1200" kern="1200" dirty="0">
                <a:solidFill>
                  <a:schemeClr val="tx1"/>
                </a:solidFill>
                <a:effectLst/>
                <a:latin typeface="+mn-lt"/>
                <a:ea typeface="+mn-ea"/>
                <a:cs typeface="+mn-cs"/>
              </a:rPr>
              <a:t>If there were issues, setting reminder to contact the consumer about uploading any outstanding documents or setting up a follow-up appointment to go over these issues as the next step.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Answer any remaining questions the consumer might have from their initial appointment and make sure the consumer understands and is encouraged to return to the health center for questions about their coverage. This is important to emphasize to ensure the patient returns and you answer any health insurance literacy questions they might have about their plan.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the appointment ends, wipe all PHI from the computer, phones or any additional technology that you used during the appointment, and shred any physical documents that contain protected health information (PHI) or personally identifiable information (PII). These wipes must occur to ensure HIPAA compliance and adhere to privacy laws.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Schedule a follow-up appointment to find out the consumer is enrolled (or “effectuated” which means they have paid their premium and their coverage is now active) and whether s/he knows to pay their monthly premium (if they have one) and understands any out of pocket costs. You also want to resolve questions about their coverage that they have at that point.</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459107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Probing questions for the consumer may help lead them to ask questions of their own that they might not have originally, did they upload the required documents? Perhaps they were unsure of the process, did they get their health insurance cards in the mail? These questions are important to know in case the answer to any one of them is no, the consumer might not think to reach back out, so asking preemptively in a follow-up ensures that they don’t slip through the cracks.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405087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Connecting with the consumer after your appointment and after their coverage is active, or effectuated, provides an opportunity to explain any health insurance concepts about their coverage that may be murky, especially as the language of health and health care can be confusing.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Use this time to explain and repeat any past explanations of the basics of their coverage. Point out important details like customer service lines, nurse hotlines, and phone numbers to their doctor’s office. Follow-up checklists for both appointment and post-enrollment follow-up can be found in the next slides.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you have checked in the with the consumer after their coverage has been effectuated, the enrollment cycle is complete! As you can see, enrollment is not a “one and done” effort.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no easy task to enroll into coverage, which is why outreach and enrollment assistance remains as crucial as ever. With confusing media reports, contradictory regulations, there may be more people changing insurance or purchasing for the first time and assisters are uniquely positioned to help people find the right coverage for their needs.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3098148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the consumer’s coverage is active, these final questions are aimed at health insurance literacy and making sure the consumer is fully aware of the basics of how to pay for their coverage, what numbers they should call and when, and making sure what they started out with in the beginning of this process, like their doctors’ network, their preferred hospital, still works with their choice of coverage.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importance of asking the consumer whether their doctors and preferred hospital is still in network is due to the ability of plans and doctors to renegotiate networks at any point in the year, while the consumer </a:t>
            </a:r>
            <a:r>
              <a:rPr lang="en-US" sz="1200" i="1" kern="1200" dirty="0">
                <a:solidFill>
                  <a:schemeClr val="tx1"/>
                </a:solidFill>
                <a:effectLst/>
                <a:latin typeface="+mn-lt"/>
                <a:ea typeface="+mn-ea"/>
                <a:cs typeface="+mn-cs"/>
              </a:rPr>
              <a:t>must</a:t>
            </a:r>
            <a:r>
              <a:rPr lang="en-US" sz="1200" i="0" kern="1200" dirty="0">
                <a:solidFill>
                  <a:schemeClr val="tx1"/>
                </a:solidFill>
                <a:effectLst/>
                <a:latin typeface="+mn-lt"/>
                <a:ea typeface="+mn-ea"/>
                <a:cs typeface="+mn-cs"/>
              </a:rPr>
              <a:t> remain in their plan until the renewal or Open Enrollment period. Bearing that in mind, asking the consumer about this is important to know, as their doctor and/or hospital might </a:t>
            </a:r>
            <a:r>
              <a:rPr lang="en-US" sz="1200" i="1" kern="1200" dirty="0">
                <a:solidFill>
                  <a:schemeClr val="tx1"/>
                </a:solidFill>
                <a:effectLst/>
                <a:latin typeface="+mn-lt"/>
                <a:ea typeface="+mn-ea"/>
                <a:cs typeface="+mn-cs"/>
              </a:rPr>
              <a:t>not</a:t>
            </a:r>
            <a:r>
              <a:rPr lang="en-US" sz="1200" i="0" kern="1200" dirty="0">
                <a:solidFill>
                  <a:schemeClr val="tx1"/>
                </a:solidFill>
                <a:effectLst/>
                <a:latin typeface="+mn-lt"/>
                <a:ea typeface="+mn-ea"/>
                <a:cs typeface="+mn-cs"/>
              </a:rPr>
              <a:t> be in-network anymore and they will want help finding new options in the following open enrollment period.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366595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18" Type="http://schemas.openxmlformats.org/officeDocument/2006/relationships/image" Target="../media/image134.png"/><Relationship Id="rId3" Type="http://schemas.openxmlformats.org/officeDocument/2006/relationships/image" Target="../media/image1.png"/><Relationship Id="rId7" Type="http://schemas.openxmlformats.org/officeDocument/2006/relationships/image" Target="../media/image123.png"/><Relationship Id="rId12" Type="http://schemas.openxmlformats.org/officeDocument/2006/relationships/image" Target="../media/image128.png"/><Relationship Id="rId17" Type="http://schemas.openxmlformats.org/officeDocument/2006/relationships/image" Target="../media/image133.png"/><Relationship Id="rId2" Type="http://schemas.openxmlformats.org/officeDocument/2006/relationships/notesSlide" Target="../notesSlides/notesSlide10.xml"/><Relationship Id="rId16" Type="http://schemas.openxmlformats.org/officeDocument/2006/relationships/image" Target="../media/image132.png"/><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2.png"/><Relationship Id="rId11" Type="http://schemas.openxmlformats.org/officeDocument/2006/relationships/image" Target="../media/image127.png"/><Relationship Id="rId5" Type="http://schemas.openxmlformats.org/officeDocument/2006/relationships/image" Target="../media/image121.png"/><Relationship Id="rId15" Type="http://schemas.openxmlformats.org/officeDocument/2006/relationships/image" Target="../media/image131.png"/><Relationship Id="rId10" Type="http://schemas.openxmlformats.org/officeDocument/2006/relationships/image" Target="../media/image126.png"/><Relationship Id="rId19" Type="http://schemas.openxmlformats.org/officeDocument/2006/relationships/image" Target="../media/image135.png"/><Relationship Id="rId4" Type="http://schemas.openxmlformats.org/officeDocument/2006/relationships/image" Target="../media/image2.png"/><Relationship Id="rId9" Type="http://schemas.openxmlformats.org/officeDocument/2006/relationships/image" Target="../media/image125.png"/><Relationship Id="rId14" Type="http://schemas.openxmlformats.org/officeDocument/2006/relationships/image" Target="../media/image130.png"/></Relationships>
</file>

<file path=ppt/slides/_rels/slide11.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3" Type="http://schemas.openxmlformats.org/officeDocument/2006/relationships/image" Target="../media/image1.png"/><Relationship Id="rId7" Type="http://schemas.openxmlformats.org/officeDocument/2006/relationships/image" Target="../media/image138.png"/><Relationship Id="rId12" Type="http://schemas.openxmlformats.org/officeDocument/2006/relationships/image" Target="../media/image14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5" Type="http://schemas.openxmlformats.org/officeDocument/2006/relationships/image" Target="../media/image3.png"/><Relationship Id="rId10" Type="http://schemas.openxmlformats.org/officeDocument/2006/relationships/image" Target="../media/image141.png"/><Relationship Id="rId4" Type="http://schemas.openxmlformats.org/officeDocument/2006/relationships/image" Target="../media/image2.png"/><Relationship Id="rId9" Type="http://schemas.openxmlformats.org/officeDocument/2006/relationships/image" Target="../media/image140.png"/><Relationship Id="rId14" Type="http://schemas.openxmlformats.org/officeDocument/2006/relationships/image" Target="../media/image14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healthreformbeyondthebasics.org/oe8-special-enrollment-period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zoom.us/rec/play/vsJ8dO2spzo3H9OQ4wSDAfZ6W9XsLqisgHBN8_MJxB7jUnYCN1OmZeAaa-oI93KR4RkIWtE6m-t28ZcM?continueMode=true&amp;_x_zm_rtaid=GtaGOsjwQqKzWpk4Qexq-A.1591894402359.7055a596fe3be499a3a05a2413a6e93b&amp;_x_zm_rhtaid=33" TargetMode="External"/><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hyperlink" Target="https://marketplace.cms.gov/certified-application-counselor-designated-organization-cdo-program-information" TargetMode="External"/><Relationship Id="rId3" Type="http://schemas.openxmlformats.org/officeDocument/2006/relationships/image" Target="../media/image1.png"/><Relationship Id="rId7" Type="http://schemas.openxmlformats.org/officeDocument/2006/relationships/hyperlink" Target="https://marketplace.cms.gov/technical-assistance-resources/obtain-consumer-authorization.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cms.gov/CCIIO/Resources/Regulations-and-Guidance" TargetMode="External"/><Relationship Id="rId11" Type="http://schemas.openxmlformats.org/officeDocument/2006/relationships/hyperlink" Target="https://bphc.hrsa.gov/emergency-response/coronavirus-frequently-asked-questions" TargetMode="External"/><Relationship Id="rId5" Type="http://schemas.openxmlformats.org/officeDocument/2006/relationships/image" Target="../media/image2.png"/><Relationship Id="rId10" Type="http://schemas.openxmlformats.org/officeDocument/2006/relationships/hyperlink" Target="https://marketplace.cms.gov/technical-assistance-resources/training-materials/assister-training-certification-bulletin.pdf" TargetMode="External"/><Relationship Id="rId4" Type="http://schemas.openxmlformats.org/officeDocument/2006/relationships/image" Target="../media/image3.png"/><Relationship Id="rId9" Type="http://schemas.openxmlformats.org/officeDocument/2006/relationships/hyperlink" Target="https://marketplace.cms.gov/technical-assistance-resources/training-materials/traini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1.png"/><Relationship Id="rId21" Type="http://schemas.openxmlformats.org/officeDocument/2006/relationships/image" Target="../media/image20.png"/><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png"/><Relationship Id="rId5"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1.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notesSlide" Target="../notesSlides/notesSlide3.xml"/><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media/image79.png"/><Relationship Id="rId3" Type="http://schemas.openxmlformats.org/officeDocument/2006/relationships/image" Target="../media/image1.png"/><Relationship Id="rId21" Type="http://schemas.openxmlformats.org/officeDocument/2006/relationships/image" Target="../media/image74.png"/><Relationship Id="rId34" Type="http://schemas.openxmlformats.org/officeDocument/2006/relationships/image" Target="../media/image87.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78.png"/><Relationship Id="rId33" Type="http://schemas.openxmlformats.org/officeDocument/2006/relationships/image" Target="../media/image86.png"/><Relationship Id="rId2" Type="http://schemas.openxmlformats.org/officeDocument/2006/relationships/notesSlide" Target="../notesSlides/notesSlide5.xml"/><Relationship Id="rId16" Type="http://schemas.openxmlformats.org/officeDocument/2006/relationships/image" Target="../media/image69.png"/><Relationship Id="rId20" Type="http://schemas.openxmlformats.org/officeDocument/2006/relationships/image" Target="../media/image73.png"/><Relationship Id="rId29" Type="http://schemas.openxmlformats.org/officeDocument/2006/relationships/image" Target="../media/image82.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32" Type="http://schemas.openxmlformats.org/officeDocument/2006/relationships/image" Target="../media/image85.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28" Type="http://schemas.openxmlformats.org/officeDocument/2006/relationships/image" Target="../media/image81.png"/><Relationship Id="rId36" Type="http://schemas.openxmlformats.org/officeDocument/2006/relationships/image" Target="../media/image89.png"/><Relationship Id="rId10" Type="http://schemas.openxmlformats.org/officeDocument/2006/relationships/image" Target="../media/image63.png"/><Relationship Id="rId19" Type="http://schemas.openxmlformats.org/officeDocument/2006/relationships/image" Target="../media/image72.png"/><Relationship Id="rId31" Type="http://schemas.openxmlformats.org/officeDocument/2006/relationships/image" Target="../media/image84.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 Id="rId27" Type="http://schemas.openxmlformats.org/officeDocument/2006/relationships/image" Target="../media/image80.png"/><Relationship Id="rId30" Type="http://schemas.openxmlformats.org/officeDocument/2006/relationships/image" Target="../media/image83.png"/><Relationship Id="rId35" Type="http://schemas.openxmlformats.org/officeDocument/2006/relationships/image" Target="../media/image88.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90.png"/><Relationship Id="rId26" Type="http://schemas.openxmlformats.org/officeDocument/2006/relationships/image" Target="../media/image94.png"/><Relationship Id="rId3" Type="http://schemas.openxmlformats.org/officeDocument/2006/relationships/image" Target="../media/image1.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notesSlide" Target="../notesSlides/notesSlide6.xml"/><Relationship Id="rId16" Type="http://schemas.openxmlformats.org/officeDocument/2006/relationships/image" Target="../media/image43.png"/><Relationship Id="rId20" Type="http://schemas.openxmlformats.org/officeDocument/2006/relationships/image" Target="../media/image91.png"/><Relationship Id="rId29"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93.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92.png"/><Relationship Id="rId27" Type="http://schemas.openxmlformats.org/officeDocument/2006/relationships/image" Target="../media/image5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18" Type="http://schemas.openxmlformats.org/officeDocument/2006/relationships/image" Target="../media/image110.png"/><Relationship Id="rId26" Type="http://schemas.openxmlformats.org/officeDocument/2006/relationships/image" Target="../media/image116.png"/><Relationship Id="rId3" Type="http://schemas.openxmlformats.org/officeDocument/2006/relationships/image" Target="../media/image1.png"/><Relationship Id="rId21" Type="http://schemas.openxmlformats.org/officeDocument/2006/relationships/image" Target="../media/image22.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5" Type="http://schemas.openxmlformats.org/officeDocument/2006/relationships/image" Target="../media/image115.png"/><Relationship Id="rId2" Type="http://schemas.openxmlformats.org/officeDocument/2006/relationships/notesSlide" Target="../notesSlides/notesSlide8.xml"/><Relationship Id="rId16" Type="http://schemas.openxmlformats.org/officeDocument/2006/relationships/image" Target="../media/image108.png"/><Relationship Id="rId20" Type="http://schemas.openxmlformats.org/officeDocument/2006/relationships/image" Target="../media/image95.png"/><Relationship Id="rId29" Type="http://schemas.openxmlformats.org/officeDocument/2006/relationships/image" Target="../media/image119.png"/><Relationship Id="rId1" Type="http://schemas.openxmlformats.org/officeDocument/2006/relationships/slideLayout" Target="../slideLayouts/slideLayout1.xml"/><Relationship Id="rId6" Type="http://schemas.openxmlformats.org/officeDocument/2006/relationships/image" Target="../media/image98.png"/><Relationship Id="rId11" Type="http://schemas.openxmlformats.org/officeDocument/2006/relationships/image" Target="../media/image103.png"/><Relationship Id="rId24" Type="http://schemas.openxmlformats.org/officeDocument/2006/relationships/image" Target="../media/image114.png"/><Relationship Id="rId5" Type="http://schemas.openxmlformats.org/officeDocument/2006/relationships/image" Target="../media/image97.png"/><Relationship Id="rId15" Type="http://schemas.openxmlformats.org/officeDocument/2006/relationships/image" Target="../media/image107.png"/><Relationship Id="rId23" Type="http://schemas.openxmlformats.org/officeDocument/2006/relationships/image" Target="../media/image113.png"/><Relationship Id="rId28" Type="http://schemas.openxmlformats.org/officeDocument/2006/relationships/image" Target="../media/image118.png"/><Relationship Id="rId10" Type="http://schemas.openxmlformats.org/officeDocument/2006/relationships/image" Target="../media/image102.png"/><Relationship Id="rId19" Type="http://schemas.openxmlformats.org/officeDocument/2006/relationships/image" Target="../media/image111.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 Id="rId22" Type="http://schemas.openxmlformats.org/officeDocument/2006/relationships/image" Target="../media/image112.png"/><Relationship Id="rId27" Type="http://schemas.openxmlformats.org/officeDocument/2006/relationships/image" Target="../media/image117.png"/><Relationship Id="rId30"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9.png"/><Relationship Id="rId5" Type="http://schemas.openxmlformats.org/officeDocument/2006/relationships/image" Target="../media/image12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5" name="Object 4" descr="preencoded.png"/>
          <p:cNvPicPr>
            <a:picLocks noChangeAspect="1"/>
          </p:cNvPicPr>
          <p:nvPr/>
        </p:nvPicPr>
        <p:blipFill>
          <a:blip r:embed="rId4"/>
          <a:stretch>
            <a:fillRect/>
          </a:stretch>
        </p:blipFill>
        <p:spPr>
          <a:xfrm>
            <a:off x="41852273" y="36007386"/>
            <a:ext cx="8513300" cy="2958523"/>
          </a:xfrm>
          <a:prstGeom prst="rect">
            <a:avLst/>
          </a:prstGeom>
        </p:spPr>
      </p:pic>
      <p:sp>
        <p:nvSpPr>
          <p:cNvPr id="6" name="Object 5"/>
          <p:cNvSpPr txBox="1"/>
          <p:nvPr/>
        </p:nvSpPr>
        <p:spPr>
          <a:xfrm>
            <a:off x="1836497" y="1701814"/>
            <a:ext cx="40630379" cy="2886364"/>
          </a:xfrm>
          <a:prstGeom prst="rect">
            <a:avLst/>
          </a:prstGeom>
          <a:noFill/>
        </p:spPr>
        <p:txBody>
          <a:bodyPr wrap="square" rtlCol="0" anchor="ctr"/>
          <a:lstStyle/>
          <a:p>
            <a:pPr>
              <a:lnSpc>
                <a:spcPts val="22800"/>
              </a:lnSpc>
              <a:buNone/>
            </a:pPr>
            <a:r>
              <a:rPr lang="en-US" sz="18900" b="1" dirty="0">
                <a:solidFill>
                  <a:srgbClr val="6F7EC9"/>
                </a:solidFill>
                <a:latin typeface="+mj-lt"/>
                <a:ea typeface="Open Sans" pitchFamily="34" charset="-122"/>
                <a:cs typeface="Open Sans" pitchFamily="34" charset="-120"/>
              </a:rPr>
              <a:t>Virtual Enrollment Workflow</a:t>
            </a:r>
          </a:p>
        </p:txBody>
      </p:sp>
      <p:pic>
        <p:nvPicPr>
          <p:cNvPr id="8" name="Object 23" descr="preencoded.png">
            <a:extLst>
              <a:ext uri="{FF2B5EF4-FFF2-40B4-BE49-F238E27FC236}">
                <a16:creationId xmlns:a16="http://schemas.microsoft.com/office/drawing/2014/main" id="{B0591915-0EDC-1249-A8BA-60E429A7268B}"/>
              </a:ext>
            </a:extLst>
          </p:cNvPr>
          <p:cNvPicPr>
            <a:picLocks noChangeAspect="1"/>
          </p:cNvPicPr>
          <p:nvPr/>
        </p:nvPicPr>
        <p:blipFill>
          <a:blip r:embed="rId5"/>
          <a:stretch>
            <a:fillRect/>
          </a:stretch>
        </p:blipFill>
        <p:spPr>
          <a:xfrm>
            <a:off x="48106" y="35261743"/>
            <a:ext cx="16500970" cy="4425757"/>
          </a:xfrm>
          <a:prstGeom prst="rect">
            <a:avLst/>
          </a:prstGeom>
        </p:spPr>
      </p:pic>
      <p:sp>
        <p:nvSpPr>
          <p:cNvPr id="9" name="Object 6">
            <a:extLst>
              <a:ext uri="{FF2B5EF4-FFF2-40B4-BE49-F238E27FC236}">
                <a16:creationId xmlns:a16="http://schemas.microsoft.com/office/drawing/2014/main" id="{DFCDA293-0E41-C741-9B99-6C7CC5D42F33}"/>
              </a:ext>
            </a:extLst>
          </p:cNvPr>
          <p:cNvSpPr txBox="1"/>
          <p:nvPr/>
        </p:nvSpPr>
        <p:spPr>
          <a:xfrm>
            <a:off x="2791955" y="17994411"/>
            <a:ext cx="45216089" cy="7842355"/>
          </a:xfrm>
          <a:prstGeom prst="rect">
            <a:avLst/>
          </a:prstGeom>
          <a:noFill/>
        </p:spPr>
        <p:txBody>
          <a:bodyPr wrap="square" rtlCol="0" anchor="ctr"/>
          <a:lstStyle/>
          <a:p>
            <a:pPr marL="971550" lvl="2" indent="-285750">
              <a:lnSpc>
                <a:spcPct val="150000"/>
              </a:lnSpc>
              <a:buSzPct val="100000"/>
              <a:buFont typeface="Arial" panose="020B0604020202020204" pitchFamily="34" charset="0"/>
              <a:buChar char="•"/>
            </a:pPr>
            <a:r>
              <a:rPr lang="en-US" sz="13800" dirty="0">
                <a:latin typeface="+mj-lt"/>
              </a:rPr>
              <a:t> This series of slides depicts a virtual enrollment workflow.</a:t>
            </a:r>
          </a:p>
          <a:p>
            <a:pPr marL="971550" lvl="2" indent="-285750">
              <a:lnSpc>
                <a:spcPct val="150000"/>
              </a:lnSpc>
              <a:buSzPct val="100000"/>
              <a:buFont typeface="Arial" panose="020B0604020202020204" pitchFamily="34" charset="0"/>
              <a:buChar char="•"/>
            </a:pPr>
            <a:r>
              <a:rPr lang="en-US" sz="13800" dirty="0">
                <a:latin typeface="+mj-lt"/>
              </a:rPr>
              <a:t> Each slide is accompanied by a checklist.</a:t>
            </a:r>
          </a:p>
          <a:p>
            <a:pPr marL="971550" lvl="2" indent="-285750">
              <a:lnSpc>
                <a:spcPct val="150000"/>
              </a:lnSpc>
              <a:buSzPct val="100000"/>
              <a:buFont typeface="Arial" panose="020B0604020202020204" pitchFamily="34" charset="0"/>
              <a:buChar char="•"/>
            </a:pPr>
            <a:r>
              <a:rPr lang="en-US" sz="13800" dirty="0">
                <a:latin typeface="+mj-lt"/>
              </a:rPr>
              <a:t> This tool can be used to facilitate discussion with your staff about internal and external processes.</a:t>
            </a:r>
          </a:p>
          <a:p>
            <a:pPr marL="3714750" lvl="8" indent="-285750">
              <a:lnSpc>
                <a:spcPct val="150000"/>
              </a:lnSpc>
              <a:buSzPct val="100000"/>
              <a:buFont typeface="Arial" panose="020B0604020202020204" pitchFamily="34" charset="0"/>
              <a:buChar char="•"/>
            </a:pPr>
            <a:r>
              <a:rPr lang="en-US" sz="11500" dirty="0">
                <a:latin typeface="+mj-lt"/>
              </a:rPr>
              <a:t> Outreach &amp; In-Reach</a:t>
            </a:r>
          </a:p>
          <a:p>
            <a:pPr marL="3714750" lvl="8" indent="-285750">
              <a:lnSpc>
                <a:spcPct val="150000"/>
              </a:lnSpc>
              <a:buSzPct val="100000"/>
              <a:buFont typeface="Arial" panose="020B0604020202020204" pitchFamily="34" charset="0"/>
              <a:buChar char="•"/>
            </a:pPr>
            <a:r>
              <a:rPr lang="en-US" sz="11500" dirty="0">
                <a:latin typeface="+mj-lt"/>
              </a:rPr>
              <a:t> Pre-screening &amp; Preparation</a:t>
            </a:r>
          </a:p>
          <a:p>
            <a:pPr marL="3714750" lvl="8" indent="-285750">
              <a:lnSpc>
                <a:spcPct val="150000"/>
              </a:lnSpc>
              <a:buSzPct val="100000"/>
              <a:buFont typeface="Arial" panose="020B0604020202020204" pitchFamily="34" charset="0"/>
              <a:buChar char="•"/>
            </a:pPr>
            <a:r>
              <a:rPr lang="en-US" sz="11500" dirty="0">
                <a:latin typeface="+mj-lt"/>
              </a:rPr>
              <a:t> Appointment</a:t>
            </a:r>
          </a:p>
          <a:p>
            <a:pPr marL="3714750" lvl="8" indent="-285750">
              <a:lnSpc>
                <a:spcPct val="150000"/>
              </a:lnSpc>
              <a:buSzPct val="100000"/>
              <a:buFont typeface="Arial" panose="020B0604020202020204" pitchFamily="34" charset="0"/>
              <a:buChar char="•"/>
            </a:pPr>
            <a:r>
              <a:rPr lang="en-US" sz="11500" dirty="0">
                <a:latin typeface="+mj-lt"/>
              </a:rPr>
              <a:t> After the Appointment Follow-Up</a:t>
            </a:r>
          </a:p>
          <a:p>
            <a:pPr marL="3714750" lvl="8" indent="-285750">
              <a:lnSpc>
                <a:spcPct val="150000"/>
              </a:lnSpc>
              <a:buSzPct val="100000"/>
              <a:buFont typeface="Arial" panose="020B0604020202020204" pitchFamily="34" charset="0"/>
              <a:buChar char="•"/>
            </a:pPr>
            <a:r>
              <a:rPr lang="en-US" sz="11500" dirty="0">
                <a:latin typeface="+mj-lt"/>
              </a:rPr>
              <a:t> Post-Enrollment Follow-Up</a:t>
            </a:r>
          </a:p>
          <a:p>
            <a:pPr marL="685800" lvl="2">
              <a:lnSpc>
                <a:spcPct val="150000"/>
              </a:lnSpc>
              <a:buSzPct val="100000"/>
            </a:pPr>
            <a:endParaRPr lang="en-US" sz="13800" dirty="0">
              <a:latin typeface="+mj-lt"/>
            </a:endParaRPr>
          </a:p>
        </p:txBody>
      </p:sp>
    </p:spTree>
    <p:extLst>
      <p:ext uri="{BB962C8B-B14F-4D97-AF65-F5344CB8AC3E}">
        <p14:creationId xmlns:p14="http://schemas.microsoft.com/office/powerpoint/2010/main" val="76819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5" name="Object 4" descr="preencoded.png"/>
          <p:cNvPicPr>
            <a:picLocks noChangeAspect="1"/>
          </p:cNvPicPr>
          <p:nvPr/>
        </p:nvPicPr>
        <p:blipFill>
          <a:blip r:embed="rId4"/>
          <a:stretch>
            <a:fillRect/>
          </a:stretch>
        </p:blipFill>
        <p:spPr>
          <a:xfrm>
            <a:off x="41852273" y="36007386"/>
            <a:ext cx="8513300" cy="2958523"/>
          </a:xfrm>
          <a:prstGeom prst="rect">
            <a:avLst/>
          </a:prstGeom>
        </p:spPr>
      </p:pic>
      <p:pic>
        <p:nvPicPr>
          <p:cNvPr id="6" name="Object 5" descr="preencoded.png"/>
          <p:cNvPicPr>
            <a:picLocks noChangeAspect="1"/>
          </p:cNvPicPr>
          <p:nvPr/>
        </p:nvPicPr>
        <p:blipFill>
          <a:blip r:embed="rId5"/>
          <a:stretch>
            <a:fillRect/>
          </a:stretch>
        </p:blipFill>
        <p:spPr>
          <a:xfrm>
            <a:off x="2900292" y="7799517"/>
            <a:ext cx="5819919" cy="4142654"/>
          </a:xfrm>
          <a:prstGeom prst="rect">
            <a:avLst/>
          </a:prstGeom>
        </p:spPr>
      </p:pic>
      <p:pic>
        <p:nvPicPr>
          <p:cNvPr id="7" name="Object 6" descr="preencoded.png"/>
          <p:cNvPicPr>
            <a:picLocks noChangeAspect="1"/>
          </p:cNvPicPr>
          <p:nvPr/>
        </p:nvPicPr>
        <p:blipFill>
          <a:blip r:embed="rId6"/>
          <a:stretch>
            <a:fillRect/>
          </a:stretch>
        </p:blipFill>
        <p:spPr>
          <a:xfrm>
            <a:off x="2850912" y="5917045"/>
            <a:ext cx="22961832" cy="1016419"/>
          </a:xfrm>
          <a:prstGeom prst="rect">
            <a:avLst/>
          </a:prstGeom>
        </p:spPr>
      </p:pic>
      <p:pic>
        <p:nvPicPr>
          <p:cNvPr id="8" name="Object 7" descr="preencoded.png"/>
          <p:cNvPicPr>
            <a:picLocks noChangeAspect="1"/>
          </p:cNvPicPr>
          <p:nvPr/>
        </p:nvPicPr>
        <p:blipFill>
          <a:blip r:embed="rId7"/>
          <a:stretch>
            <a:fillRect/>
          </a:stretch>
        </p:blipFill>
        <p:spPr>
          <a:xfrm>
            <a:off x="10566457" y="7793234"/>
            <a:ext cx="16124104" cy="3687973"/>
          </a:xfrm>
          <a:prstGeom prst="rect">
            <a:avLst/>
          </a:prstGeom>
        </p:spPr>
      </p:pic>
      <p:pic>
        <p:nvPicPr>
          <p:cNvPr id="9" name="Object 8" descr="preencoded.png"/>
          <p:cNvPicPr>
            <a:picLocks noChangeAspect="1"/>
          </p:cNvPicPr>
          <p:nvPr/>
        </p:nvPicPr>
        <p:blipFill>
          <a:blip r:embed="rId8"/>
          <a:stretch>
            <a:fillRect/>
          </a:stretch>
        </p:blipFill>
        <p:spPr>
          <a:xfrm>
            <a:off x="2863184" y="14233202"/>
            <a:ext cx="23100435" cy="1016419"/>
          </a:xfrm>
          <a:prstGeom prst="rect">
            <a:avLst/>
          </a:prstGeom>
        </p:spPr>
      </p:pic>
      <p:pic>
        <p:nvPicPr>
          <p:cNvPr id="10" name="Object 9" descr="preencoded.png"/>
          <p:cNvPicPr>
            <a:picLocks noChangeAspect="1"/>
          </p:cNvPicPr>
          <p:nvPr/>
        </p:nvPicPr>
        <p:blipFill>
          <a:blip r:embed="rId9"/>
          <a:stretch>
            <a:fillRect/>
          </a:stretch>
        </p:blipFill>
        <p:spPr>
          <a:xfrm>
            <a:off x="10566457" y="10951933"/>
            <a:ext cx="20338035" cy="4458256"/>
          </a:xfrm>
          <a:prstGeom prst="rect">
            <a:avLst/>
          </a:prstGeom>
        </p:spPr>
      </p:pic>
      <p:pic>
        <p:nvPicPr>
          <p:cNvPr id="11" name="Object 10" descr="preencoded.png"/>
          <p:cNvPicPr>
            <a:picLocks noChangeAspect="1"/>
          </p:cNvPicPr>
          <p:nvPr/>
        </p:nvPicPr>
        <p:blipFill>
          <a:blip r:embed="rId10"/>
          <a:stretch>
            <a:fillRect/>
          </a:stretch>
        </p:blipFill>
        <p:spPr>
          <a:xfrm>
            <a:off x="7182513" y="17140948"/>
            <a:ext cx="7441729" cy="5373860"/>
          </a:xfrm>
          <a:prstGeom prst="rect">
            <a:avLst/>
          </a:prstGeom>
        </p:spPr>
      </p:pic>
      <p:pic>
        <p:nvPicPr>
          <p:cNvPr id="12" name="Object 11" descr="preencoded.png"/>
          <p:cNvPicPr>
            <a:picLocks noChangeAspect="1"/>
          </p:cNvPicPr>
          <p:nvPr/>
        </p:nvPicPr>
        <p:blipFill>
          <a:blip r:embed="rId11"/>
          <a:stretch>
            <a:fillRect/>
          </a:stretch>
        </p:blipFill>
        <p:spPr>
          <a:xfrm>
            <a:off x="7713005" y="15238847"/>
            <a:ext cx="25095901" cy="1159700"/>
          </a:xfrm>
          <a:prstGeom prst="rect">
            <a:avLst/>
          </a:prstGeom>
        </p:spPr>
      </p:pic>
      <p:pic>
        <p:nvPicPr>
          <p:cNvPr id="13" name="Object 12" descr="preencoded.png"/>
          <p:cNvPicPr>
            <a:picLocks noChangeAspect="1"/>
          </p:cNvPicPr>
          <p:nvPr/>
        </p:nvPicPr>
        <p:blipFill>
          <a:blip r:embed="rId12"/>
          <a:stretch>
            <a:fillRect/>
          </a:stretch>
        </p:blipFill>
        <p:spPr>
          <a:xfrm>
            <a:off x="16146599" y="17350252"/>
            <a:ext cx="16374959" cy="3656061"/>
          </a:xfrm>
          <a:prstGeom prst="rect">
            <a:avLst/>
          </a:prstGeom>
        </p:spPr>
      </p:pic>
      <p:pic>
        <p:nvPicPr>
          <p:cNvPr id="14" name="Object 13" descr="preencoded.png"/>
          <p:cNvPicPr>
            <a:picLocks noChangeAspect="1"/>
          </p:cNvPicPr>
          <p:nvPr/>
        </p:nvPicPr>
        <p:blipFill>
          <a:blip r:embed="rId13"/>
          <a:stretch>
            <a:fillRect/>
          </a:stretch>
        </p:blipFill>
        <p:spPr>
          <a:xfrm>
            <a:off x="7709247" y="24277525"/>
            <a:ext cx="25188677" cy="1159700"/>
          </a:xfrm>
          <a:prstGeom prst="rect">
            <a:avLst/>
          </a:prstGeom>
        </p:spPr>
      </p:pic>
      <p:pic>
        <p:nvPicPr>
          <p:cNvPr id="15" name="Object 14" descr="preencoded.png"/>
          <p:cNvPicPr>
            <a:picLocks noChangeAspect="1"/>
          </p:cNvPicPr>
          <p:nvPr/>
        </p:nvPicPr>
        <p:blipFill>
          <a:blip r:embed="rId14"/>
          <a:stretch>
            <a:fillRect/>
          </a:stretch>
        </p:blipFill>
        <p:spPr>
          <a:xfrm>
            <a:off x="16131261" y="21022483"/>
            <a:ext cx="21461441" cy="5833563"/>
          </a:xfrm>
          <a:prstGeom prst="rect">
            <a:avLst/>
          </a:prstGeom>
        </p:spPr>
      </p:pic>
      <p:pic>
        <p:nvPicPr>
          <p:cNvPr id="16" name="Object 15" descr="preencoded.png"/>
          <p:cNvPicPr>
            <a:picLocks noChangeAspect="1"/>
          </p:cNvPicPr>
          <p:nvPr/>
        </p:nvPicPr>
        <p:blipFill>
          <a:blip r:embed="rId15"/>
          <a:stretch>
            <a:fillRect/>
          </a:stretch>
        </p:blipFill>
        <p:spPr>
          <a:xfrm>
            <a:off x="15217090" y="27236588"/>
            <a:ext cx="7263077" cy="5240020"/>
          </a:xfrm>
          <a:prstGeom prst="rect">
            <a:avLst/>
          </a:prstGeom>
        </p:spPr>
      </p:pic>
      <p:pic>
        <p:nvPicPr>
          <p:cNvPr id="17" name="Object 16" descr="preencoded.png"/>
          <p:cNvPicPr>
            <a:picLocks noChangeAspect="1"/>
          </p:cNvPicPr>
          <p:nvPr/>
        </p:nvPicPr>
        <p:blipFill>
          <a:blip r:embed="rId16"/>
          <a:stretch>
            <a:fillRect/>
          </a:stretch>
        </p:blipFill>
        <p:spPr>
          <a:xfrm>
            <a:off x="15979480" y="25543144"/>
            <a:ext cx="23907949" cy="1079714"/>
          </a:xfrm>
          <a:prstGeom prst="rect">
            <a:avLst/>
          </a:prstGeom>
        </p:spPr>
      </p:pic>
      <p:pic>
        <p:nvPicPr>
          <p:cNvPr id="18" name="Object 17" descr="preencoded.png"/>
          <p:cNvPicPr>
            <a:picLocks noChangeAspect="1"/>
          </p:cNvPicPr>
          <p:nvPr/>
        </p:nvPicPr>
        <p:blipFill>
          <a:blip r:embed="rId17"/>
          <a:stretch>
            <a:fillRect/>
          </a:stretch>
        </p:blipFill>
        <p:spPr>
          <a:xfrm>
            <a:off x="24013633" y="27314032"/>
            <a:ext cx="16812686" cy="3752273"/>
          </a:xfrm>
          <a:prstGeom prst="rect">
            <a:avLst/>
          </a:prstGeom>
        </p:spPr>
      </p:pic>
      <p:pic>
        <p:nvPicPr>
          <p:cNvPr id="19" name="Object 18" descr="preencoded.png"/>
          <p:cNvPicPr>
            <a:picLocks noChangeAspect="1"/>
          </p:cNvPicPr>
          <p:nvPr/>
        </p:nvPicPr>
        <p:blipFill>
          <a:blip r:embed="rId18"/>
          <a:stretch>
            <a:fillRect/>
          </a:stretch>
        </p:blipFill>
        <p:spPr>
          <a:xfrm>
            <a:off x="15896046" y="37509299"/>
            <a:ext cx="24010778" cy="1079714"/>
          </a:xfrm>
          <a:prstGeom prst="rect">
            <a:avLst/>
          </a:prstGeom>
        </p:spPr>
      </p:pic>
      <p:pic>
        <p:nvPicPr>
          <p:cNvPr id="20" name="Object 19" descr="preencoded.png"/>
          <p:cNvPicPr>
            <a:picLocks noChangeAspect="1"/>
          </p:cNvPicPr>
          <p:nvPr/>
        </p:nvPicPr>
        <p:blipFill>
          <a:blip r:embed="rId19"/>
          <a:stretch>
            <a:fillRect/>
          </a:stretch>
        </p:blipFill>
        <p:spPr>
          <a:xfrm>
            <a:off x="23862503" y="30501805"/>
            <a:ext cx="28319833" cy="6353507"/>
          </a:xfrm>
          <a:prstGeom prst="rect">
            <a:avLst/>
          </a:prstGeom>
        </p:spPr>
      </p:pic>
      <p:sp>
        <p:nvSpPr>
          <p:cNvPr id="22" name="Object 20">
            <a:extLst>
              <a:ext uri="{FF2B5EF4-FFF2-40B4-BE49-F238E27FC236}">
                <a16:creationId xmlns:a16="http://schemas.microsoft.com/office/drawing/2014/main" id="{E15476B4-8782-4C47-8090-B02D29F58034}"/>
              </a:ext>
            </a:extLst>
          </p:cNvPr>
          <p:cNvSpPr txBox="1"/>
          <p:nvPr/>
        </p:nvSpPr>
        <p:spPr>
          <a:xfrm>
            <a:off x="1732250" y="1310923"/>
            <a:ext cx="34318864" cy="4185227"/>
          </a:xfrm>
          <a:prstGeom prst="rect">
            <a:avLst/>
          </a:prstGeom>
          <a:noFill/>
        </p:spPr>
        <p:txBody>
          <a:bodyPr wrap="square" rtlCol="0" anchor="ctr"/>
          <a:lstStyle/>
          <a:p>
            <a:pPr>
              <a:buNone/>
            </a:pPr>
            <a:r>
              <a:rPr lang="en-US" sz="18900" b="1" dirty="0">
                <a:solidFill>
                  <a:srgbClr val="FF0000"/>
                </a:solidFill>
                <a:latin typeface="+mj-lt"/>
                <a:ea typeface="Roboto" pitchFamily="34" charset="-122"/>
                <a:cs typeface="Roboto" pitchFamily="34" charset="-120"/>
              </a:rPr>
              <a:t>Red</a:t>
            </a:r>
            <a:r>
              <a:rPr lang="en-US" sz="18900" b="1" dirty="0">
                <a:solidFill>
                  <a:srgbClr val="6F7EC9"/>
                </a:solidFill>
                <a:latin typeface="+mj-lt"/>
                <a:ea typeface="Roboto" pitchFamily="34" charset="-122"/>
                <a:cs typeface="Roboto" pitchFamily="34" charset="-120"/>
              </a:rPr>
              <a:t> Flags &amp; Caveats</a:t>
            </a:r>
            <a:endParaRPr lang="en-US" sz="18900" dirty="0">
              <a:latin typeface="+mj-lt"/>
            </a:endParaRPr>
          </a:p>
        </p:txBody>
      </p:sp>
      <p:pic>
        <p:nvPicPr>
          <p:cNvPr id="21" name="Object 23" descr="preencoded.png">
            <a:extLst>
              <a:ext uri="{FF2B5EF4-FFF2-40B4-BE49-F238E27FC236}">
                <a16:creationId xmlns:a16="http://schemas.microsoft.com/office/drawing/2014/main" id="{43356715-CCEB-F04C-ADE1-9855B158FD20}"/>
              </a:ext>
            </a:extLst>
          </p:cNvPr>
          <p:cNvPicPr>
            <a:picLocks noChangeAspect="1"/>
          </p:cNvPicPr>
          <p:nvPr/>
        </p:nvPicPr>
        <p:blipFill>
          <a:blip r:embed="rId20"/>
          <a:stretch>
            <a:fillRect/>
          </a:stretch>
        </p:blipFill>
        <p:spPr>
          <a:xfrm>
            <a:off x="0" y="35007514"/>
            <a:ext cx="16500970" cy="4425757"/>
          </a:xfrm>
          <a:prstGeom prst="rect">
            <a:avLst/>
          </a:prstGeom>
        </p:spPr>
      </p:pic>
    </p:spTree>
    <p:extLst>
      <p:ext uri="{BB962C8B-B14F-4D97-AF65-F5344CB8AC3E}">
        <p14:creationId xmlns:p14="http://schemas.microsoft.com/office/powerpoint/2010/main" val="4175844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43334" y="-23560"/>
            <a:ext cx="50843334" cy="39243000"/>
          </a:xfrm>
          <a:prstGeom prst="rect">
            <a:avLst/>
          </a:prstGeom>
        </p:spPr>
      </p:pic>
      <p:pic>
        <p:nvPicPr>
          <p:cNvPr id="5" name="Object 4" descr="preencoded.png"/>
          <p:cNvPicPr>
            <a:picLocks noChangeAspect="1"/>
          </p:cNvPicPr>
          <p:nvPr/>
        </p:nvPicPr>
        <p:blipFill>
          <a:blip r:embed="rId4"/>
          <a:stretch>
            <a:fillRect/>
          </a:stretch>
        </p:blipFill>
        <p:spPr>
          <a:xfrm>
            <a:off x="41852273" y="36007386"/>
            <a:ext cx="8513300" cy="2958523"/>
          </a:xfrm>
          <a:prstGeom prst="rect">
            <a:avLst/>
          </a:prstGeom>
        </p:spPr>
      </p:pic>
      <p:pic>
        <p:nvPicPr>
          <p:cNvPr id="6" name="Object 5" descr="preencoded.png"/>
          <p:cNvPicPr>
            <a:picLocks noChangeAspect="1"/>
          </p:cNvPicPr>
          <p:nvPr/>
        </p:nvPicPr>
        <p:blipFill>
          <a:blip r:embed="rId5"/>
          <a:stretch>
            <a:fillRect/>
          </a:stretch>
        </p:blipFill>
        <p:spPr>
          <a:xfrm>
            <a:off x="5931521" y="7820452"/>
            <a:ext cx="6327607" cy="4315461"/>
          </a:xfrm>
          <a:prstGeom prst="rect">
            <a:avLst/>
          </a:prstGeom>
        </p:spPr>
      </p:pic>
      <p:pic>
        <p:nvPicPr>
          <p:cNvPr id="7" name="Object 6" descr="preencoded.png"/>
          <p:cNvPicPr>
            <a:picLocks noChangeAspect="1"/>
          </p:cNvPicPr>
          <p:nvPr/>
        </p:nvPicPr>
        <p:blipFill>
          <a:blip r:embed="rId6"/>
          <a:stretch>
            <a:fillRect/>
          </a:stretch>
        </p:blipFill>
        <p:spPr>
          <a:xfrm>
            <a:off x="5868939" y="5868939"/>
            <a:ext cx="23907949" cy="1079714"/>
          </a:xfrm>
          <a:prstGeom prst="rect">
            <a:avLst/>
          </a:prstGeom>
        </p:spPr>
      </p:pic>
      <p:pic>
        <p:nvPicPr>
          <p:cNvPr id="8" name="Object 7" descr="preencoded.png"/>
          <p:cNvPicPr>
            <a:picLocks noChangeAspect="1"/>
          </p:cNvPicPr>
          <p:nvPr/>
        </p:nvPicPr>
        <p:blipFill>
          <a:blip r:embed="rId7"/>
          <a:stretch>
            <a:fillRect/>
          </a:stretch>
        </p:blipFill>
        <p:spPr>
          <a:xfrm>
            <a:off x="13998553" y="7820452"/>
            <a:ext cx="16812686" cy="3752273"/>
          </a:xfrm>
          <a:prstGeom prst="rect">
            <a:avLst/>
          </a:prstGeom>
        </p:spPr>
      </p:pic>
      <p:pic>
        <p:nvPicPr>
          <p:cNvPr id="9" name="Object 8" descr="preencoded.png"/>
          <p:cNvPicPr>
            <a:picLocks noChangeAspect="1"/>
          </p:cNvPicPr>
          <p:nvPr/>
        </p:nvPicPr>
        <p:blipFill>
          <a:blip r:embed="rId8"/>
          <a:stretch>
            <a:fillRect/>
          </a:stretch>
        </p:blipFill>
        <p:spPr>
          <a:xfrm>
            <a:off x="5868939" y="20637500"/>
            <a:ext cx="24010778" cy="1079714"/>
          </a:xfrm>
          <a:prstGeom prst="rect">
            <a:avLst/>
          </a:prstGeom>
        </p:spPr>
      </p:pic>
      <p:pic>
        <p:nvPicPr>
          <p:cNvPr id="10" name="Object 9" descr="preencoded.png"/>
          <p:cNvPicPr>
            <a:picLocks noChangeAspect="1"/>
          </p:cNvPicPr>
          <p:nvPr/>
        </p:nvPicPr>
        <p:blipFill>
          <a:blip r:embed="rId9"/>
          <a:stretch>
            <a:fillRect/>
          </a:stretch>
        </p:blipFill>
        <p:spPr>
          <a:xfrm>
            <a:off x="14235254" y="10945191"/>
            <a:ext cx="18315410" cy="12029733"/>
          </a:xfrm>
          <a:prstGeom prst="rect">
            <a:avLst/>
          </a:prstGeom>
        </p:spPr>
      </p:pic>
      <p:pic>
        <p:nvPicPr>
          <p:cNvPr id="11" name="Object 10" descr="preencoded.png"/>
          <p:cNvPicPr>
            <a:picLocks noChangeAspect="1"/>
          </p:cNvPicPr>
          <p:nvPr/>
        </p:nvPicPr>
        <p:blipFill>
          <a:blip r:embed="rId10"/>
          <a:stretch>
            <a:fillRect/>
          </a:stretch>
        </p:blipFill>
        <p:spPr>
          <a:xfrm>
            <a:off x="12038609" y="23202760"/>
            <a:ext cx="7516648" cy="5126393"/>
          </a:xfrm>
          <a:prstGeom prst="rect">
            <a:avLst/>
          </a:prstGeom>
        </p:spPr>
      </p:pic>
      <p:pic>
        <p:nvPicPr>
          <p:cNvPr id="12" name="Object 11" descr="preencoded.png"/>
          <p:cNvPicPr>
            <a:picLocks noChangeAspect="1"/>
          </p:cNvPicPr>
          <p:nvPr/>
        </p:nvPicPr>
        <p:blipFill>
          <a:blip r:embed="rId11"/>
          <a:stretch>
            <a:fillRect/>
          </a:stretch>
        </p:blipFill>
        <p:spPr>
          <a:xfrm>
            <a:off x="12567708" y="21455303"/>
            <a:ext cx="23907949" cy="1079714"/>
          </a:xfrm>
          <a:prstGeom prst="rect">
            <a:avLst/>
          </a:prstGeom>
        </p:spPr>
      </p:pic>
      <p:pic>
        <p:nvPicPr>
          <p:cNvPr id="13" name="Object 12" descr="preencoded.png"/>
          <p:cNvPicPr>
            <a:picLocks noChangeAspect="1"/>
          </p:cNvPicPr>
          <p:nvPr/>
        </p:nvPicPr>
        <p:blipFill>
          <a:blip r:embed="rId12"/>
          <a:stretch>
            <a:fillRect/>
          </a:stretch>
        </p:blipFill>
        <p:spPr>
          <a:xfrm>
            <a:off x="20589084" y="23430869"/>
            <a:ext cx="16812686" cy="3752273"/>
          </a:xfrm>
          <a:prstGeom prst="rect">
            <a:avLst/>
          </a:prstGeom>
        </p:spPr>
      </p:pic>
      <p:pic>
        <p:nvPicPr>
          <p:cNvPr id="14" name="Object 13" descr="preencoded.png"/>
          <p:cNvPicPr>
            <a:picLocks noChangeAspect="1"/>
          </p:cNvPicPr>
          <p:nvPr/>
        </p:nvPicPr>
        <p:blipFill>
          <a:blip r:embed="rId13"/>
          <a:stretch>
            <a:fillRect/>
          </a:stretch>
        </p:blipFill>
        <p:spPr>
          <a:xfrm>
            <a:off x="12459470" y="34041771"/>
            <a:ext cx="24010778" cy="1079714"/>
          </a:xfrm>
          <a:prstGeom prst="rect">
            <a:avLst/>
          </a:prstGeom>
        </p:spPr>
      </p:pic>
      <p:pic>
        <p:nvPicPr>
          <p:cNvPr id="15" name="Object 14" descr="preencoded.png"/>
          <p:cNvPicPr>
            <a:picLocks noChangeAspect="1"/>
          </p:cNvPicPr>
          <p:nvPr/>
        </p:nvPicPr>
        <p:blipFill>
          <a:blip r:embed="rId14"/>
          <a:stretch>
            <a:fillRect/>
          </a:stretch>
        </p:blipFill>
        <p:spPr>
          <a:xfrm>
            <a:off x="20589084" y="25305131"/>
            <a:ext cx="17385634" cy="10126325"/>
          </a:xfrm>
          <a:prstGeom prst="rect">
            <a:avLst/>
          </a:prstGeom>
        </p:spPr>
      </p:pic>
      <p:sp>
        <p:nvSpPr>
          <p:cNvPr id="17" name="Object 15">
            <a:extLst>
              <a:ext uri="{FF2B5EF4-FFF2-40B4-BE49-F238E27FC236}">
                <a16:creationId xmlns:a16="http://schemas.microsoft.com/office/drawing/2014/main" id="{E87EDA49-F924-E74A-B3D4-BCA524F13E3C}"/>
              </a:ext>
            </a:extLst>
          </p:cNvPr>
          <p:cNvSpPr txBox="1"/>
          <p:nvPr/>
        </p:nvSpPr>
        <p:spPr>
          <a:xfrm>
            <a:off x="2350578" y="947821"/>
            <a:ext cx="50590739" cy="3944697"/>
          </a:xfrm>
          <a:prstGeom prst="rect">
            <a:avLst/>
          </a:prstGeom>
          <a:noFill/>
        </p:spPr>
        <p:txBody>
          <a:bodyPr wrap="square" rtlCol="0" anchor="ctr"/>
          <a:lstStyle/>
          <a:p>
            <a:pPr>
              <a:buNone/>
            </a:pPr>
            <a:r>
              <a:rPr lang="en-US" sz="18900" b="1" dirty="0">
                <a:solidFill>
                  <a:srgbClr val="FF0000"/>
                </a:solidFill>
                <a:latin typeface="+mj-lt"/>
                <a:ea typeface="Roboto" pitchFamily="34" charset="-122"/>
                <a:cs typeface="Roboto" pitchFamily="34" charset="-120"/>
              </a:rPr>
              <a:t>Red</a:t>
            </a:r>
            <a:r>
              <a:rPr lang="en-US" sz="18900" b="1" dirty="0">
                <a:solidFill>
                  <a:srgbClr val="6F7EC9"/>
                </a:solidFill>
                <a:latin typeface="+mj-lt"/>
                <a:ea typeface="Roboto" pitchFamily="34" charset="-122"/>
                <a:cs typeface="Roboto" pitchFamily="34" charset="-120"/>
              </a:rPr>
              <a:t> Flags &amp; Caveats </a:t>
            </a:r>
            <a:endParaRPr lang="en-US" sz="18900" dirty="0">
              <a:latin typeface="+mj-lt"/>
            </a:endParaRPr>
          </a:p>
        </p:txBody>
      </p:sp>
      <p:pic>
        <p:nvPicPr>
          <p:cNvPr id="18" name="Object 23" descr="preencoded.png">
            <a:extLst>
              <a:ext uri="{FF2B5EF4-FFF2-40B4-BE49-F238E27FC236}">
                <a16:creationId xmlns:a16="http://schemas.microsoft.com/office/drawing/2014/main" id="{E0EF7DBA-9993-BE40-929E-2C5C32DA1A4E}"/>
              </a:ext>
            </a:extLst>
          </p:cNvPr>
          <p:cNvPicPr>
            <a:picLocks noChangeAspect="1"/>
          </p:cNvPicPr>
          <p:nvPr/>
        </p:nvPicPr>
        <p:blipFill>
          <a:blip r:embed="rId15"/>
          <a:stretch>
            <a:fillRect/>
          </a:stretch>
        </p:blipFill>
        <p:spPr>
          <a:xfrm>
            <a:off x="48106" y="35261743"/>
            <a:ext cx="16500970" cy="4425757"/>
          </a:xfrm>
          <a:prstGeom prst="rect">
            <a:avLst/>
          </a:prstGeom>
        </p:spPr>
      </p:pic>
    </p:spTree>
    <p:extLst>
      <p:ext uri="{BB962C8B-B14F-4D97-AF65-F5344CB8AC3E}">
        <p14:creationId xmlns:p14="http://schemas.microsoft.com/office/powerpoint/2010/main" val="35332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48105" y="34869121"/>
            <a:ext cx="17964823" cy="4818380"/>
          </a:xfrm>
          <a:prstGeom prst="rect">
            <a:avLst/>
          </a:prstGeom>
        </p:spPr>
      </p:pic>
      <p:pic>
        <p:nvPicPr>
          <p:cNvPr id="5" name="Object 4" descr="preencoded.png"/>
          <p:cNvPicPr>
            <a:picLocks noChangeAspect="1"/>
          </p:cNvPicPr>
          <p:nvPr/>
        </p:nvPicPr>
        <p:blipFill>
          <a:blip r:embed="rId5"/>
          <a:stretch>
            <a:fillRect/>
          </a:stretch>
        </p:blipFill>
        <p:spPr>
          <a:xfrm>
            <a:off x="41852273" y="36007386"/>
            <a:ext cx="8513300" cy="2958523"/>
          </a:xfrm>
          <a:prstGeom prst="rect">
            <a:avLst/>
          </a:prstGeom>
        </p:spPr>
      </p:pic>
      <p:sp>
        <p:nvSpPr>
          <p:cNvPr id="6" name="Object 5"/>
          <p:cNvSpPr txBox="1"/>
          <p:nvPr/>
        </p:nvSpPr>
        <p:spPr>
          <a:xfrm>
            <a:off x="2645833" y="2597727"/>
            <a:ext cx="41320701" cy="2886364"/>
          </a:xfrm>
          <a:prstGeom prst="rect">
            <a:avLst/>
          </a:prstGeom>
          <a:noFill/>
        </p:spPr>
        <p:txBody>
          <a:bodyPr wrap="square" rtlCol="0" anchor="ctr"/>
          <a:lstStyle/>
          <a:p>
            <a:pPr>
              <a:lnSpc>
                <a:spcPts val="22800"/>
              </a:lnSpc>
              <a:buNone/>
            </a:pPr>
            <a:r>
              <a:rPr lang="en-US" sz="18900" b="1" dirty="0">
                <a:solidFill>
                  <a:srgbClr val="6F7EC9"/>
                </a:solidFill>
                <a:ea typeface="Open Sans" pitchFamily="34" charset="-122"/>
                <a:cs typeface="Open Sans" pitchFamily="34" charset="-120"/>
              </a:rPr>
              <a:t>Acknowledgements &amp; Citations</a:t>
            </a:r>
            <a:endParaRPr lang="en-US" dirty="0"/>
          </a:p>
        </p:txBody>
      </p:sp>
      <p:sp>
        <p:nvSpPr>
          <p:cNvPr id="7" name="Object 6"/>
          <p:cNvSpPr txBox="1"/>
          <p:nvPr/>
        </p:nvSpPr>
        <p:spPr>
          <a:xfrm>
            <a:off x="2645833" y="6899333"/>
            <a:ext cx="47089820" cy="26554545"/>
          </a:xfrm>
          <a:prstGeom prst="rect">
            <a:avLst/>
          </a:prstGeom>
          <a:noFill/>
        </p:spPr>
        <p:txBody>
          <a:bodyPr wrap="square" rtlCol="0" anchor="ctr"/>
          <a:lstStyle/>
          <a:p>
            <a:pPr>
              <a:lnSpc>
                <a:spcPts val="9100"/>
              </a:lnSpc>
              <a:buNone/>
            </a:pPr>
            <a:r>
              <a:rPr lang="en-US" sz="7600" dirty="0">
                <a:solidFill>
                  <a:srgbClr val="333333"/>
                </a:solidFill>
                <a:latin typeface="+mj-lt"/>
                <a:ea typeface="Open Sans" pitchFamily="34" charset="-122"/>
                <a:cs typeface="Open Sans" pitchFamily="34" charset="-120"/>
              </a:rPr>
              <a:t>Interview with Tia Whitaker, Pennsylvania Association of Community Health Centers [Telephone interview]. (2020, May 22).</a:t>
            </a:r>
          </a:p>
          <a:p>
            <a:pPr>
              <a:lnSpc>
                <a:spcPts val="9100"/>
              </a:lnSpc>
              <a:buNone/>
            </a:pPr>
            <a:r>
              <a:rPr lang="en-US" sz="7600" dirty="0">
                <a:solidFill>
                  <a:srgbClr val="333333"/>
                </a:solidFill>
                <a:latin typeface="+mj-lt"/>
                <a:ea typeface="Open Sans" pitchFamily="34" charset="-122"/>
                <a:cs typeface="Open Sans" pitchFamily="34" charset="-120"/>
              </a:rPr>
              <a:t>
Interview with Allen Gversvig, Arizona Alliance for Community Health Centers [Telephone interview]. (2020, May 19).</a:t>
            </a:r>
          </a:p>
          <a:p>
            <a:pPr>
              <a:lnSpc>
                <a:spcPts val="9100"/>
              </a:lnSpc>
              <a:buNone/>
            </a:pPr>
            <a:r>
              <a:rPr lang="en-US" sz="7600" dirty="0">
                <a:solidFill>
                  <a:srgbClr val="333333"/>
                </a:solidFill>
                <a:latin typeface="+mj-lt"/>
                <a:ea typeface="Open Sans" pitchFamily="34" charset="-122"/>
                <a:cs typeface="Open Sans" pitchFamily="34" charset="-120"/>
              </a:rPr>
              <a:t>
Interview with Sonia Lara, Texas Association of Community Health Centers [Telephone interview]. (2020, June 04).</a:t>
            </a:r>
          </a:p>
          <a:p>
            <a:pPr>
              <a:lnSpc>
                <a:spcPts val="9100"/>
              </a:lnSpc>
              <a:buNone/>
            </a:pPr>
            <a:r>
              <a:rPr lang="en-US" sz="7600" dirty="0">
                <a:solidFill>
                  <a:srgbClr val="333333"/>
                </a:solidFill>
                <a:latin typeface="+mj-lt"/>
                <a:ea typeface="Open Sans" pitchFamily="34" charset="-122"/>
                <a:cs typeface="Open Sans" pitchFamily="34" charset="-120"/>
              </a:rPr>
              <a:t>
Interview with Wisconsin Primary Health Care Association [Telephone interview]. (2020, June 08).</a:t>
            </a:r>
          </a:p>
          <a:p>
            <a:pPr>
              <a:lnSpc>
                <a:spcPts val="9100"/>
              </a:lnSpc>
              <a:buNone/>
            </a:pPr>
            <a:r>
              <a:rPr lang="en-US" sz="7600" dirty="0">
                <a:solidFill>
                  <a:srgbClr val="333333"/>
                </a:solidFill>
                <a:latin typeface="+mj-lt"/>
                <a:ea typeface="Open Sans" pitchFamily="34" charset="-122"/>
                <a:cs typeface="Open Sans" pitchFamily="34" charset="-120"/>
              </a:rPr>
              <a:t>
Arianna Anaya &amp; Melissa McChesney. (Presenters). (2020). Providing Remote Enrollment Assistance [Webinar]. Center for Public Policy Priorities &amp; Foundation Communities. Retrieved 2020, from </a:t>
            </a:r>
            <a:r>
              <a:rPr lang="en-US" sz="7600" dirty="0">
                <a:solidFill>
                  <a:srgbClr val="333333"/>
                </a:solidFill>
                <a:latin typeface="+mj-lt"/>
                <a:ea typeface="Open Sans" pitchFamily="34" charset="-122"/>
                <a:cs typeface="Open Sans" pitchFamily="34" charset="-120"/>
                <a:hlinkClick r:id="rId6"/>
              </a:rPr>
              <a:t>https://zoom.us/rec/play/vsJ8dO2spzo3H9OQ4wSDAfZ6W9XsLqisgHBN8_MJxB7jUnYCN1OmZeAaa-oI93KR4RkIWtE6m-t28ZcM?continueMode=true&amp;_x_zm_rtaid=GtaGOsjwQqKzWpk4Qexq-A.1591894402359.7055a596fe3be499a3a05a2413a6e93b&amp;_x_zm_rhtaid=33</a:t>
            </a:r>
            <a:r>
              <a:rPr lang="en-US" sz="7600" dirty="0">
                <a:solidFill>
                  <a:srgbClr val="333333"/>
                </a:solidFill>
                <a:latin typeface="+mj-lt"/>
                <a:ea typeface="Open Sans" pitchFamily="34" charset="-122"/>
                <a:cs typeface="Open Sans" pitchFamily="34" charset="-120"/>
              </a:rPr>
              <a:t> </a:t>
            </a:r>
          </a:p>
          <a:p>
            <a:pPr>
              <a:lnSpc>
                <a:spcPts val="9100"/>
              </a:lnSpc>
              <a:buNone/>
            </a:pPr>
            <a:r>
              <a:rPr lang="en-US" sz="7600" dirty="0">
                <a:solidFill>
                  <a:srgbClr val="333333"/>
                </a:solidFill>
                <a:latin typeface="+mj-lt"/>
                <a:ea typeface="Open Sans" pitchFamily="34" charset="-122"/>
                <a:cs typeface="Open Sans" pitchFamily="34" charset="-120"/>
              </a:rPr>
              <a:t>
Center on Budget and Policy Priorities. (2020). Special Enrollment Periods [Webinar]. Retrieved from </a:t>
            </a:r>
            <a:r>
              <a:rPr lang="en-US" sz="7600" dirty="0">
                <a:solidFill>
                  <a:srgbClr val="333333"/>
                </a:solidFill>
                <a:latin typeface="+mj-lt"/>
                <a:ea typeface="Open Sans" pitchFamily="34" charset="-122"/>
                <a:cs typeface="Open Sans" pitchFamily="34" charset="-120"/>
                <a:hlinkClick r:id="rId7"/>
              </a:rPr>
              <a:t>http://www.healthreformbeyondthebasics.org/oe8-special-enrollment-periods/</a:t>
            </a:r>
            <a:r>
              <a:rPr lang="en-US" sz="7600" dirty="0">
                <a:solidFill>
                  <a:srgbClr val="333333"/>
                </a:solidFill>
                <a:latin typeface="+mj-lt"/>
                <a:ea typeface="Open Sans" pitchFamily="34" charset="-122"/>
                <a:cs typeface="Open Sans" pitchFamily="34" charset="-120"/>
              </a:rPr>
              <a:t> 
</a:t>
            </a:r>
            <a:endParaRPr lang="en-US" dirty="0">
              <a:latin typeface="+mj-lt"/>
            </a:endParaRPr>
          </a:p>
        </p:txBody>
      </p:sp>
    </p:spTree>
    <p:extLst>
      <p:ext uri="{BB962C8B-B14F-4D97-AF65-F5344CB8AC3E}">
        <p14:creationId xmlns:p14="http://schemas.microsoft.com/office/powerpoint/2010/main" val="207952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48105" y="34747201"/>
            <a:ext cx="18419389" cy="4940300"/>
          </a:xfrm>
          <a:prstGeom prst="rect">
            <a:avLst/>
          </a:prstGeom>
        </p:spPr>
      </p:pic>
      <p:pic>
        <p:nvPicPr>
          <p:cNvPr id="5" name="Object 4" descr="preencoded.png"/>
          <p:cNvPicPr>
            <a:picLocks noChangeAspect="1"/>
          </p:cNvPicPr>
          <p:nvPr/>
        </p:nvPicPr>
        <p:blipFill>
          <a:blip r:embed="rId5"/>
          <a:stretch>
            <a:fillRect/>
          </a:stretch>
        </p:blipFill>
        <p:spPr>
          <a:xfrm>
            <a:off x="41852273" y="36007386"/>
            <a:ext cx="8513300" cy="2958523"/>
          </a:xfrm>
          <a:prstGeom prst="rect">
            <a:avLst/>
          </a:prstGeom>
        </p:spPr>
      </p:pic>
      <p:sp>
        <p:nvSpPr>
          <p:cNvPr id="6" name="Object 5"/>
          <p:cNvSpPr txBox="1"/>
          <p:nvPr/>
        </p:nvSpPr>
        <p:spPr>
          <a:xfrm>
            <a:off x="2790152" y="2790152"/>
            <a:ext cx="41320701" cy="2886364"/>
          </a:xfrm>
          <a:prstGeom prst="rect">
            <a:avLst/>
          </a:prstGeom>
          <a:noFill/>
        </p:spPr>
        <p:txBody>
          <a:bodyPr wrap="square" rtlCol="0" anchor="ctr"/>
          <a:lstStyle/>
          <a:p>
            <a:pPr>
              <a:lnSpc>
                <a:spcPts val="22800"/>
              </a:lnSpc>
              <a:buNone/>
            </a:pPr>
            <a:r>
              <a:rPr lang="en-US" sz="18900" b="1" dirty="0">
                <a:solidFill>
                  <a:srgbClr val="6F7EC9"/>
                </a:solidFill>
                <a:latin typeface="+mj-lt"/>
                <a:ea typeface="Open Sans" pitchFamily="34" charset="-122"/>
                <a:cs typeface="Open Sans" pitchFamily="34" charset="-120"/>
              </a:rPr>
              <a:t>Acknowledgements &amp; Citations</a:t>
            </a:r>
            <a:endParaRPr lang="en-US" dirty="0">
              <a:latin typeface="+mj-lt"/>
            </a:endParaRPr>
          </a:p>
        </p:txBody>
      </p:sp>
      <p:sp>
        <p:nvSpPr>
          <p:cNvPr id="7" name="Object 6"/>
          <p:cNvSpPr txBox="1"/>
          <p:nvPr/>
        </p:nvSpPr>
        <p:spPr>
          <a:xfrm>
            <a:off x="2790152" y="9404447"/>
            <a:ext cx="47089820" cy="22850379"/>
          </a:xfrm>
          <a:prstGeom prst="rect">
            <a:avLst/>
          </a:prstGeom>
          <a:noFill/>
        </p:spPr>
        <p:txBody>
          <a:bodyPr wrap="square" rtlCol="0" anchor="ctr"/>
          <a:lstStyle/>
          <a:p>
            <a:pPr>
              <a:lnSpc>
                <a:spcPts val="9100"/>
              </a:lnSpc>
              <a:buNone/>
            </a:pPr>
            <a:r>
              <a:rPr lang="en-US" sz="7600" dirty="0">
                <a:solidFill>
                  <a:srgbClr val="333333"/>
                </a:solidFill>
                <a:ea typeface="Open Sans" pitchFamily="34" charset="-122"/>
                <a:cs typeface="Open Sans" pitchFamily="34" charset="-120"/>
              </a:rPr>
              <a:t>Center for Medicare &amp; Medicaid Services. (2020). The Center for Consumer Information &amp; Insurance Oversight. Retrieved from </a:t>
            </a:r>
            <a:r>
              <a:rPr lang="en-US" sz="7600" dirty="0">
                <a:solidFill>
                  <a:srgbClr val="333333"/>
                </a:solidFill>
                <a:ea typeface="Open Sans" pitchFamily="34" charset="-122"/>
                <a:cs typeface="Open Sans" pitchFamily="34" charset="-120"/>
                <a:hlinkClick r:id="rId6"/>
              </a:rPr>
              <a:t>https://www.cms.gov/CCIIO/Resources/Regulations-and-Guidance</a:t>
            </a:r>
            <a:r>
              <a:rPr lang="en-US" sz="7600" dirty="0">
                <a:solidFill>
                  <a:srgbClr val="333333"/>
                </a:solidFill>
                <a:ea typeface="Open Sans" pitchFamily="34" charset="-122"/>
                <a:cs typeface="Open Sans" pitchFamily="34" charset="-120"/>
              </a:rPr>
              <a:t> 
Center for Medicare &amp; Medicaid Services. (2020). </a:t>
            </a:r>
          </a:p>
          <a:p>
            <a:pPr>
              <a:lnSpc>
                <a:spcPts val="9100"/>
              </a:lnSpc>
              <a:buNone/>
            </a:pPr>
            <a:endParaRPr lang="en-US" sz="7600" dirty="0">
              <a:solidFill>
                <a:srgbClr val="333333"/>
              </a:solidFill>
              <a:ea typeface="Open Sans" pitchFamily="34" charset="-122"/>
              <a:cs typeface="Open Sans" pitchFamily="34" charset="-120"/>
            </a:endParaRPr>
          </a:p>
          <a:p>
            <a:pPr>
              <a:lnSpc>
                <a:spcPts val="9100"/>
              </a:lnSpc>
              <a:buNone/>
            </a:pPr>
            <a:r>
              <a:rPr lang="en-US" sz="7600" dirty="0">
                <a:solidFill>
                  <a:srgbClr val="333333"/>
                </a:solidFill>
                <a:ea typeface="Open Sans" pitchFamily="34" charset="-122"/>
                <a:cs typeface="Open Sans" pitchFamily="34" charset="-120"/>
              </a:rPr>
              <a:t>Center for Medicare &amp; Medicaid Services. (2017). How to Obtain a Consumer’s Authorization before Gaining Access to Personally Identifiable Information (PII). Retrieved from </a:t>
            </a:r>
            <a:r>
              <a:rPr lang="en-US" sz="7600" dirty="0">
                <a:solidFill>
                  <a:srgbClr val="333333"/>
                </a:solidFill>
                <a:ea typeface="Open Sans" pitchFamily="34" charset="-122"/>
                <a:cs typeface="Open Sans" pitchFamily="34" charset="-120"/>
                <a:hlinkClick r:id="rId7"/>
              </a:rPr>
              <a:t>https://marketplace.cms.gov/technical-assistance-resources/obtain-consumer-authorization.pdf</a:t>
            </a:r>
            <a:endParaRPr lang="en-US" sz="7600" dirty="0">
              <a:solidFill>
                <a:srgbClr val="333333"/>
              </a:solidFill>
              <a:ea typeface="Open Sans" pitchFamily="34" charset="-122"/>
              <a:cs typeface="Open Sans" pitchFamily="34" charset="-120"/>
            </a:endParaRPr>
          </a:p>
          <a:p>
            <a:pPr>
              <a:lnSpc>
                <a:spcPts val="9100"/>
              </a:lnSpc>
              <a:buNone/>
            </a:pPr>
            <a:endParaRPr lang="en-US" sz="7600" dirty="0">
              <a:solidFill>
                <a:srgbClr val="333333"/>
              </a:solidFill>
              <a:ea typeface="Open Sans" pitchFamily="34" charset="-122"/>
              <a:cs typeface="Open Sans" pitchFamily="34" charset="-120"/>
            </a:endParaRPr>
          </a:p>
          <a:p>
            <a:pPr>
              <a:lnSpc>
                <a:spcPts val="9100"/>
              </a:lnSpc>
              <a:buNone/>
            </a:pPr>
            <a:r>
              <a:rPr lang="en-US" sz="7600" dirty="0">
                <a:solidFill>
                  <a:srgbClr val="333333"/>
                </a:solidFill>
                <a:ea typeface="Open Sans" pitchFamily="34" charset="-122"/>
                <a:cs typeface="Open Sans" pitchFamily="34" charset="-120"/>
              </a:rPr>
              <a:t>Certified application counselor designated organization (CDO) program information. Retrieved from </a:t>
            </a:r>
            <a:r>
              <a:rPr lang="en-US" sz="7600" dirty="0">
                <a:solidFill>
                  <a:srgbClr val="333333"/>
                </a:solidFill>
                <a:ea typeface="Open Sans" pitchFamily="34" charset="-122"/>
                <a:cs typeface="Open Sans" pitchFamily="34" charset="-120"/>
                <a:hlinkClick r:id="rId8"/>
              </a:rPr>
              <a:t>https://marketplace.cms.gov/certified-application-counselor-designated-organization-cdo-program-information</a:t>
            </a:r>
            <a:r>
              <a:rPr lang="en-US" sz="7600" dirty="0">
                <a:solidFill>
                  <a:srgbClr val="333333"/>
                </a:solidFill>
                <a:ea typeface="Open Sans" pitchFamily="34" charset="-122"/>
                <a:cs typeface="Open Sans" pitchFamily="34" charset="-120"/>
              </a:rPr>
              <a:t> </a:t>
            </a:r>
          </a:p>
          <a:p>
            <a:pPr>
              <a:lnSpc>
                <a:spcPts val="9100"/>
              </a:lnSpc>
              <a:buNone/>
            </a:pPr>
            <a:endParaRPr lang="en-US" sz="7600" dirty="0">
              <a:solidFill>
                <a:srgbClr val="333333"/>
              </a:solidFill>
              <a:ea typeface="Open Sans" pitchFamily="34" charset="-122"/>
              <a:cs typeface="Open Sans" pitchFamily="34" charset="-120"/>
            </a:endParaRPr>
          </a:p>
          <a:p>
            <a:pPr>
              <a:lnSpc>
                <a:spcPts val="9100"/>
              </a:lnSpc>
              <a:buNone/>
            </a:pPr>
            <a:r>
              <a:rPr lang="en-US" sz="7600" dirty="0">
                <a:solidFill>
                  <a:srgbClr val="333333"/>
                </a:solidFill>
                <a:ea typeface="Open Sans" pitchFamily="34" charset="-122"/>
                <a:cs typeface="Open Sans" pitchFamily="34" charset="-120"/>
              </a:rPr>
              <a:t>Center for Medicare &amp; Medicaid Services. (2020). Training for navigators, agents, brokers, and other assisters. Retrieved from </a:t>
            </a:r>
            <a:r>
              <a:rPr lang="en-US" sz="7600" dirty="0">
                <a:solidFill>
                  <a:srgbClr val="333333"/>
                </a:solidFill>
                <a:ea typeface="Open Sans" pitchFamily="34" charset="-122"/>
                <a:cs typeface="Open Sans" pitchFamily="34" charset="-120"/>
                <a:hlinkClick r:id="rId9"/>
              </a:rPr>
              <a:t>https://marketplace.cms.gov/technical-assistance-resources/training-materials/training</a:t>
            </a:r>
            <a:r>
              <a:rPr lang="en-US" sz="7600" dirty="0">
                <a:solidFill>
                  <a:srgbClr val="333333"/>
                </a:solidFill>
                <a:ea typeface="Open Sans" pitchFamily="34" charset="-122"/>
                <a:cs typeface="Open Sans" pitchFamily="34" charset="-120"/>
              </a:rPr>
              <a:t> </a:t>
            </a:r>
          </a:p>
          <a:p>
            <a:pPr>
              <a:lnSpc>
                <a:spcPts val="9100"/>
              </a:lnSpc>
              <a:buNone/>
            </a:pPr>
            <a:r>
              <a:rPr lang="en-US" sz="7600" dirty="0">
                <a:solidFill>
                  <a:srgbClr val="333333"/>
                </a:solidFill>
                <a:ea typeface="Open Sans" pitchFamily="34" charset="-122"/>
                <a:cs typeface="Open Sans" pitchFamily="34" charset="-120"/>
              </a:rPr>
              <a:t>
Center for Medicare &amp; Medicaid Services. (2019). 2019 Assister Certification Bulletin. Retrieved from </a:t>
            </a:r>
            <a:r>
              <a:rPr lang="en-US" sz="7600" dirty="0">
                <a:solidFill>
                  <a:srgbClr val="333333"/>
                </a:solidFill>
                <a:ea typeface="Open Sans" pitchFamily="34" charset="-122"/>
                <a:cs typeface="Open Sans" pitchFamily="34" charset="-120"/>
                <a:hlinkClick r:id="rId10"/>
              </a:rPr>
              <a:t>https://marketplace.cms.gov/technical-assistance-resources/training-materials/assister-training-certification-bulletin.pdf</a:t>
            </a:r>
            <a:r>
              <a:rPr lang="en-US" sz="7600" dirty="0">
                <a:solidFill>
                  <a:srgbClr val="333333"/>
                </a:solidFill>
                <a:ea typeface="Open Sans" pitchFamily="34" charset="-122"/>
                <a:cs typeface="Open Sans" pitchFamily="34" charset="-120"/>
              </a:rPr>
              <a:t> 
</a:t>
            </a:r>
          </a:p>
          <a:p>
            <a:pPr>
              <a:lnSpc>
                <a:spcPts val="9100"/>
              </a:lnSpc>
              <a:buNone/>
            </a:pPr>
            <a:r>
              <a:rPr lang="en-US" sz="7600" dirty="0">
                <a:solidFill>
                  <a:srgbClr val="333333"/>
                </a:solidFill>
                <a:ea typeface="Open Sans" pitchFamily="34" charset="-122"/>
                <a:cs typeface="Open Sans" pitchFamily="34" charset="-120"/>
              </a:rPr>
              <a:t>Health Resources &amp; Services Administration. (2020). COVID-19 Frequently Asked Questions (FAQs). Retrieved from </a:t>
            </a:r>
            <a:r>
              <a:rPr lang="en-US" sz="7600" dirty="0">
                <a:solidFill>
                  <a:srgbClr val="333333"/>
                </a:solidFill>
                <a:ea typeface="Open Sans" pitchFamily="34" charset="-122"/>
                <a:cs typeface="Open Sans" pitchFamily="34" charset="-120"/>
                <a:hlinkClick r:id="rId11"/>
              </a:rPr>
              <a:t>https://bphc.hrsa.gov/emergency-response/coronavirus-frequently-asked-questions</a:t>
            </a:r>
            <a:r>
              <a:rPr lang="en-US" sz="7600" dirty="0">
                <a:solidFill>
                  <a:srgbClr val="333333"/>
                </a:solidFill>
                <a:ea typeface="Open Sans" pitchFamily="34" charset="-122"/>
                <a:cs typeface="Open Sans" pitchFamily="34" charset="-120"/>
              </a:rPr>
              <a:t> 
</a:t>
            </a:r>
            <a:endParaRPr lang="en-US" dirty="0"/>
          </a:p>
        </p:txBody>
      </p:sp>
    </p:spTree>
    <p:extLst>
      <p:ext uri="{BB962C8B-B14F-4D97-AF65-F5344CB8AC3E}">
        <p14:creationId xmlns:p14="http://schemas.microsoft.com/office/powerpoint/2010/main" val="103551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23567"/>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14415782" y="26682829"/>
            <a:ext cx="5789620" cy="5789620"/>
          </a:xfrm>
          <a:prstGeom prst="rect">
            <a:avLst/>
          </a:prstGeom>
        </p:spPr>
      </p:pic>
      <p:pic>
        <p:nvPicPr>
          <p:cNvPr id="5" name="Object 4" descr="preencoded.png"/>
          <p:cNvPicPr>
            <a:picLocks noChangeAspect="1"/>
          </p:cNvPicPr>
          <p:nvPr/>
        </p:nvPicPr>
        <p:blipFill>
          <a:blip r:embed="rId5"/>
          <a:stretch>
            <a:fillRect/>
          </a:stretch>
        </p:blipFill>
        <p:spPr>
          <a:xfrm>
            <a:off x="31894320" y="26779040"/>
            <a:ext cx="5789620" cy="5789620"/>
          </a:xfrm>
          <a:prstGeom prst="rect">
            <a:avLst/>
          </a:prstGeom>
        </p:spPr>
      </p:pic>
      <p:pic>
        <p:nvPicPr>
          <p:cNvPr id="6" name="Object 5" descr="preencoded.png"/>
          <p:cNvPicPr>
            <a:picLocks noChangeAspect="1"/>
          </p:cNvPicPr>
          <p:nvPr/>
        </p:nvPicPr>
        <p:blipFill>
          <a:blip r:embed="rId6"/>
          <a:stretch>
            <a:fillRect/>
          </a:stretch>
        </p:blipFill>
        <p:spPr>
          <a:xfrm>
            <a:off x="14511996" y="5612374"/>
            <a:ext cx="5789620" cy="5789620"/>
          </a:xfrm>
          <a:prstGeom prst="rect">
            <a:avLst/>
          </a:prstGeom>
        </p:spPr>
      </p:pic>
      <p:pic>
        <p:nvPicPr>
          <p:cNvPr id="7" name="Object 6" descr="preencoded.png"/>
          <p:cNvPicPr>
            <a:picLocks noChangeAspect="1"/>
          </p:cNvPicPr>
          <p:nvPr/>
        </p:nvPicPr>
        <p:blipFill>
          <a:blip r:embed="rId7"/>
          <a:stretch>
            <a:fillRect/>
          </a:stretch>
        </p:blipFill>
        <p:spPr>
          <a:xfrm>
            <a:off x="31862498" y="5516662"/>
            <a:ext cx="5789620" cy="5789620"/>
          </a:xfrm>
          <a:prstGeom prst="rect">
            <a:avLst/>
          </a:prstGeom>
        </p:spPr>
      </p:pic>
      <p:pic>
        <p:nvPicPr>
          <p:cNvPr id="9" name="Object 8" descr="preencoded.png"/>
          <p:cNvPicPr>
            <a:picLocks noChangeAspect="1"/>
          </p:cNvPicPr>
          <p:nvPr/>
        </p:nvPicPr>
        <p:blipFill>
          <a:blip r:embed="rId8"/>
          <a:stretch>
            <a:fillRect/>
          </a:stretch>
        </p:blipFill>
        <p:spPr>
          <a:xfrm>
            <a:off x="41852273" y="36007386"/>
            <a:ext cx="8513300" cy="2958523"/>
          </a:xfrm>
          <a:prstGeom prst="rect">
            <a:avLst/>
          </a:prstGeom>
        </p:spPr>
      </p:pic>
      <p:pic>
        <p:nvPicPr>
          <p:cNvPr id="10" name="Object 9" descr="preencoded.png"/>
          <p:cNvPicPr>
            <a:picLocks noChangeAspect="1"/>
          </p:cNvPicPr>
          <p:nvPr/>
        </p:nvPicPr>
        <p:blipFill>
          <a:blip r:embed="rId9"/>
          <a:stretch>
            <a:fillRect/>
          </a:stretch>
        </p:blipFill>
        <p:spPr>
          <a:xfrm>
            <a:off x="33289394" y="27757197"/>
            <a:ext cx="3700466" cy="3848485"/>
          </a:xfrm>
          <a:prstGeom prst="rect">
            <a:avLst/>
          </a:prstGeom>
        </p:spPr>
      </p:pic>
      <p:pic>
        <p:nvPicPr>
          <p:cNvPr id="11" name="Object 10" descr="preencoded.png"/>
          <p:cNvPicPr>
            <a:picLocks noChangeAspect="1"/>
          </p:cNvPicPr>
          <p:nvPr/>
        </p:nvPicPr>
        <p:blipFill>
          <a:blip r:embed="rId10"/>
          <a:stretch>
            <a:fillRect/>
          </a:stretch>
        </p:blipFill>
        <p:spPr>
          <a:xfrm>
            <a:off x="15490152" y="6638636"/>
            <a:ext cx="3848485" cy="3543015"/>
          </a:xfrm>
          <a:prstGeom prst="rect">
            <a:avLst/>
          </a:prstGeom>
        </p:spPr>
      </p:pic>
      <p:pic>
        <p:nvPicPr>
          <p:cNvPr id="12" name="Object 11" descr="preencoded.png"/>
          <p:cNvPicPr>
            <a:picLocks noChangeAspect="1"/>
          </p:cNvPicPr>
          <p:nvPr/>
        </p:nvPicPr>
        <p:blipFill>
          <a:blip r:embed="rId11"/>
          <a:stretch>
            <a:fillRect/>
          </a:stretch>
        </p:blipFill>
        <p:spPr>
          <a:xfrm>
            <a:off x="33481818" y="6446212"/>
            <a:ext cx="2489718" cy="3848485"/>
          </a:xfrm>
          <a:prstGeom prst="rect">
            <a:avLst/>
          </a:prstGeom>
        </p:spPr>
      </p:pic>
      <p:pic>
        <p:nvPicPr>
          <p:cNvPr id="13" name="Object 12" descr="preencoded.png"/>
          <p:cNvPicPr>
            <a:picLocks noChangeAspect="1"/>
          </p:cNvPicPr>
          <p:nvPr/>
        </p:nvPicPr>
        <p:blipFill>
          <a:blip r:embed="rId12"/>
          <a:stretch>
            <a:fillRect/>
          </a:stretch>
        </p:blipFill>
        <p:spPr>
          <a:xfrm>
            <a:off x="15778788" y="27660985"/>
            <a:ext cx="3269185" cy="3848485"/>
          </a:xfrm>
          <a:prstGeom prst="rect">
            <a:avLst/>
          </a:prstGeom>
        </p:spPr>
      </p:pic>
      <p:pic>
        <p:nvPicPr>
          <p:cNvPr id="14" name="Object 13" descr="preencoded.png"/>
          <p:cNvPicPr>
            <a:picLocks noChangeAspect="1"/>
          </p:cNvPicPr>
          <p:nvPr/>
        </p:nvPicPr>
        <p:blipFill>
          <a:blip r:embed="rId13"/>
          <a:stretch>
            <a:fillRect/>
          </a:stretch>
        </p:blipFill>
        <p:spPr>
          <a:xfrm>
            <a:off x="25486649" y="10525664"/>
            <a:ext cx="9736551" cy="9736551"/>
          </a:xfrm>
          <a:prstGeom prst="rect">
            <a:avLst/>
          </a:prstGeom>
        </p:spPr>
      </p:pic>
      <p:pic>
        <p:nvPicPr>
          <p:cNvPr id="15" name="Object 14" descr="preencoded.png"/>
          <p:cNvPicPr>
            <a:picLocks noChangeAspect="1"/>
          </p:cNvPicPr>
          <p:nvPr/>
        </p:nvPicPr>
        <p:blipFill>
          <a:blip r:embed="rId14"/>
          <a:stretch>
            <a:fillRect/>
          </a:stretch>
        </p:blipFill>
        <p:spPr>
          <a:xfrm>
            <a:off x="2185049" y="8222170"/>
            <a:ext cx="1991760" cy="1892172"/>
          </a:xfrm>
          <a:prstGeom prst="rect">
            <a:avLst/>
          </a:prstGeom>
        </p:spPr>
      </p:pic>
      <p:pic>
        <p:nvPicPr>
          <p:cNvPr id="16" name="Object 15" descr="preencoded.png"/>
          <p:cNvPicPr>
            <a:picLocks noChangeAspect="1"/>
          </p:cNvPicPr>
          <p:nvPr/>
        </p:nvPicPr>
        <p:blipFill>
          <a:blip r:embed="rId15"/>
          <a:stretch>
            <a:fillRect/>
          </a:stretch>
        </p:blipFill>
        <p:spPr>
          <a:xfrm>
            <a:off x="46534361" y="27006080"/>
            <a:ext cx="1991760" cy="1892172"/>
          </a:xfrm>
          <a:prstGeom prst="rect">
            <a:avLst/>
          </a:prstGeom>
        </p:spPr>
      </p:pic>
      <p:pic>
        <p:nvPicPr>
          <p:cNvPr id="17" name="Object 16" descr="preencoded.png"/>
          <p:cNvPicPr>
            <a:picLocks noChangeAspect="1"/>
          </p:cNvPicPr>
          <p:nvPr/>
        </p:nvPicPr>
        <p:blipFill>
          <a:blip r:embed="rId16"/>
          <a:stretch>
            <a:fillRect/>
          </a:stretch>
        </p:blipFill>
        <p:spPr>
          <a:xfrm>
            <a:off x="46296344" y="7561098"/>
            <a:ext cx="1991760" cy="1892172"/>
          </a:xfrm>
          <a:prstGeom prst="rect">
            <a:avLst/>
          </a:prstGeom>
        </p:spPr>
      </p:pic>
      <p:pic>
        <p:nvPicPr>
          <p:cNvPr id="18" name="Object 17" descr="preencoded.png"/>
          <p:cNvPicPr>
            <a:picLocks noChangeAspect="1"/>
          </p:cNvPicPr>
          <p:nvPr/>
        </p:nvPicPr>
        <p:blipFill>
          <a:blip r:embed="rId17"/>
          <a:stretch>
            <a:fillRect/>
          </a:stretch>
        </p:blipFill>
        <p:spPr>
          <a:xfrm>
            <a:off x="16837121" y="10583333"/>
            <a:ext cx="9621212" cy="9621212"/>
          </a:xfrm>
          <a:prstGeom prst="rect">
            <a:avLst/>
          </a:prstGeom>
        </p:spPr>
      </p:pic>
      <p:pic>
        <p:nvPicPr>
          <p:cNvPr id="19" name="Object 18" descr="preencoded.png"/>
          <p:cNvPicPr>
            <a:picLocks noChangeAspect="1"/>
          </p:cNvPicPr>
          <p:nvPr/>
        </p:nvPicPr>
        <p:blipFill>
          <a:blip r:embed="rId18"/>
          <a:stretch>
            <a:fillRect/>
          </a:stretch>
        </p:blipFill>
        <p:spPr>
          <a:xfrm>
            <a:off x="2185049" y="26976063"/>
            <a:ext cx="1991760" cy="1892172"/>
          </a:xfrm>
          <a:prstGeom prst="rect">
            <a:avLst/>
          </a:prstGeom>
        </p:spPr>
      </p:pic>
      <p:pic>
        <p:nvPicPr>
          <p:cNvPr id="20" name="Object 19" descr="preencoded.png"/>
          <p:cNvPicPr>
            <a:picLocks noChangeAspect="1"/>
          </p:cNvPicPr>
          <p:nvPr/>
        </p:nvPicPr>
        <p:blipFill>
          <a:blip r:embed="rId19"/>
          <a:stretch>
            <a:fillRect/>
          </a:stretch>
        </p:blipFill>
        <p:spPr>
          <a:xfrm>
            <a:off x="19142249" y="21788082"/>
            <a:ext cx="5107169" cy="5107169"/>
          </a:xfrm>
          <a:prstGeom prst="rect">
            <a:avLst/>
          </a:prstGeom>
        </p:spPr>
      </p:pic>
      <p:pic>
        <p:nvPicPr>
          <p:cNvPr id="21" name="Object 20" descr="preencoded.png"/>
          <p:cNvPicPr>
            <a:picLocks noChangeAspect="1"/>
          </p:cNvPicPr>
          <p:nvPr/>
        </p:nvPicPr>
        <p:blipFill>
          <a:blip r:embed="rId20"/>
          <a:stretch>
            <a:fillRect/>
          </a:stretch>
        </p:blipFill>
        <p:spPr>
          <a:xfrm>
            <a:off x="24246232" y="17642013"/>
            <a:ext cx="13206883" cy="13206883"/>
          </a:xfrm>
          <a:prstGeom prst="rect">
            <a:avLst/>
          </a:prstGeom>
        </p:spPr>
      </p:pic>
      <p:pic>
        <p:nvPicPr>
          <p:cNvPr id="23" name="Object 22" descr="preencoded.png"/>
          <p:cNvPicPr>
            <a:picLocks noChangeAspect="1"/>
          </p:cNvPicPr>
          <p:nvPr/>
        </p:nvPicPr>
        <p:blipFill>
          <a:blip r:embed="rId21"/>
          <a:stretch>
            <a:fillRect/>
          </a:stretch>
        </p:blipFill>
        <p:spPr>
          <a:xfrm>
            <a:off x="24081335" y="13747873"/>
            <a:ext cx="4301248" cy="4301248"/>
          </a:xfrm>
          <a:prstGeom prst="rect">
            <a:avLst/>
          </a:prstGeom>
        </p:spPr>
      </p:pic>
      <p:pic>
        <p:nvPicPr>
          <p:cNvPr id="40" name="Object 20" descr="preencoded.png">
            <a:extLst>
              <a:ext uri="{FF2B5EF4-FFF2-40B4-BE49-F238E27FC236}">
                <a16:creationId xmlns:a16="http://schemas.microsoft.com/office/drawing/2014/main" id="{B0282BE0-A6CD-5544-A4EB-C874E026551D}"/>
              </a:ext>
            </a:extLst>
          </p:cNvPr>
          <p:cNvPicPr>
            <a:picLocks noChangeAspect="1"/>
          </p:cNvPicPr>
          <p:nvPr/>
        </p:nvPicPr>
        <p:blipFill>
          <a:blip r:embed="rId20"/>
          <a:stretch>
            <a:fillRect/>
          </a:stretch>
        </p:blipFill>
        <p:spPr>
          <a:xfrm rot="12866767">
            <a:off x="15246220" y="17872916"/>
            <a:ext cx="13206883" cy="13206883"/>
          </a:xfrm>
          <a:prstGeom prst="rect">
            <a:avLst/>
          </a:prstGeom>
        </p:spPr>
      </p:pic>
      <p:sp>
        <p:nvSpPr>
          <p:cNvPr id="31" name="Object 30"/>
          <p:cNvSpPr txBox="1"/>
          <p:nvPr/>
        </p:nvSpPr>
        <p:spPr>
          <a:xfrm>
            <a:off x="38063521" y="5516662"/>
            <a:ext cx="8727642" cy="2693939"/>
          </a:xfrm>
          <a:prstGeom prst="rect">
            <a:avLst/>
          </a:prstGeom>
          <a:noFill/>
        </p:spPr>
        <p:txBody>
          <a:bodyPr wrap="square" rtlCol="0" anchor="ctr"/>
          <a:lstStyle/>
          <a:p>
            <a:pPr algn="ctr">
              <a:buNone/>
            </a:pPr>
            <a:r>
              <a:rPr lang="en-US" sz="8000" b="1" dirty="0">
                <a:solidFill>
                  <a:srgbClr val="6F7EC9"/>
                </a:solidFill>
                <a:latin typeface="+mj-lt"/>
                <a:ea typeface="Open Sans" pitchFamily="34" charset="-122"/>
                <a:cs typeface="Open Sans" pitchFamily="34" charset="-120"/>
              </a:rPr>
              <a:t>In-Reach</a:t>
            </a:r>
            <a:endParaRPr lang="en-US" sz="8000" dirty="0">
              <a:latin typeface="+mj-lt"/>
            </a:endParaRPr>
          </a:p>
        </p:txBody>
      </p:sp>
      <p:sp>
        <p:nvSpPr>
          <p:cNvPr id="32" name="Object 31"/>
          <p:cNvSpPr txBox="1"/>
          <p:nvPr/>
        </p:nvSpPr>
        <p:spPr>
          <a:xfrm>
            <a:off x="4080484" y="5024773"/>
            <a:ext cx="9417005" cy="4336703"/>
          </a:xfrm>
          <a:prstGeom prst="rect">
            <a:avLst/>
          </a:prstGeom>
          <a:noFill/>
        </p:spPr>
        <p:txBody>
          <a:bodyPr wrap="square" rtlCol="0" anchor="ctr"/>
          <a:lstStyle/>
          <a:p>
            <a:pPr algn="ctr">
              <a:buNone/>
            </a:pPr>
            <a:r>
              <a:rPr lang="en-US" sz="8000" b="1" dirty="0">
                <a:solidFill>
                  <a:srgbClr val="6F7EC9"/>
                </a:solidFill>
                <a:latin typeface="+mj-lt"/>
                <a:ea typeface="Open Sans" pitchFamily="34" charset="-122"/>
              </a:rPr>
              <a:t>Engage Partners with an Online Presence</a:t>
            </a:r>
          </a:p>
          <a:p>
            <a:pPr algn="ctr">
              <a:buNone/>
            </a:pPr>
            <a:endParaRPr lang="en-US" dirty="0"/>
          </a:p>
        </p:txBody>
      </p:sp>
      <p:sp>
        <p:nvSpPr>
          <p:cNvPr id="33" name="Object 32"/>
          <p:cNvSpPr txBox="1"/>
          <p:nvPr/>
        </p:nvSpPr>
        <p:spPr>
          <a:xfrm>
            <a:off x="4429515" y="25876149"/>
            <a:ext cx="8086629" cy="1250758"/>
          </a:xfrm>
          <a:prstGeom prst="rect">
            <a:avLst/>
          </a:prstGeom>
          <a:noFill/>
        </p:spPr>
        <p:txBody>
          <a:bodyPr wrap="square" rtlCol="0" anchor="ctr"/>
          <a:lstStyle/>
          <a:p>
            <a:pPr algn="ctr">
              <a:buNone/>
            </a:pPr>
            <a:r>
              <a:rPr lang="en-US" sz="8000" b="1" dirty="0">
                <a:solidFill>
                  <a:srgbClr val="6F7EC9"/>
                </a:solidFill>
                <a:latin typeface="+mj-lt"/>
                <a:ea typeface="Open Sans" pitchFamily="34" charset="-122"/>
              </a:rPr>
              <a:t>Social Media</a:t>
            </a:r>
            <a:endParaRPr lang="en-US" sz="8000" dirty="0">
              <a:latin typeface="+mj-lt"/>
            </a:endParaRPr>
          </a:p>
        </p:txBody>
      </p:sp>
      <p:sp>
        <p:nvSpPr>
          <p:cNvPr id="34" name="Object 33"/>
          <p:cNvSpPr txBox="1"/>
          <p:nvPr/>
        </p:nvSpPr>
        <p:spPr>
          <a:xfrm>
            <a:off x="38160084" y="26435716"/>
            <a:ext cx="8046720" cy="686647"/>
          </a:xfrm>
          <a:prstGeom prst="rect">
            <a:avLst/>
          </a:prstGeom>
          <a:noFill/>
        </p:spPr>
        <p:txBody>
          <a:bodyPr wrap="square" rtlCol="0" anchor="ctr"/>
          <a:lstStyle/>
          <a:p>
            <a:pPr algn="ctr">
              <a:buNone/>
            </a:pPr>
            <a:r>
              <a:rPr lang="en-US" sz="8700" b="1" dirty="0">
                <a:solidFill>
                  <a:srgbClr val="6F7EC9"/>
                </a:solidFill>
                <a:latin typeface="+mj-lt"/>
                <a:ea typeface="Open Sans" pitchFamily="34" charset="-122"/>
                <a:cs typeface="Open Sans" pitchFamily="34" charset="-120"/>
              </a:rPr>
              <a:t>Earned </a:t>
            </a:r>
            <a:r>
              <a:rPr lang="en-US" sz="8000" b="1" dirty="0">
                <a:solidFill>
                  <a:srgbClr val="6F7EC9"/>
                </a:solidFill>
                <a:latin typeface="+mj-lt"/>
                <a:ea typeface="Open Sans" pitchFamily="34" charset="-122"/>
                <a:cs typeface="Open Sans" pitchFamily="34" charset="-120"/>
              </a:rPr>
              <a:t>Media</a:t>
            </a:r>
            <a:endParaRPr lang="en-US" sz="8000" dirty="0">
              <a:latin typeface="+mj-lt"/>
            </a:endParaRPr>
          </a:p>
        </p:txBody>
      </p:sp>
      <p:sp>
        <p:nvSpPr>
          <p:cNvPr id="35" name="Object 34"/>
          <p:cNvSpPr txBox="1"/>
          <p:nvPr/>
        </p:nvSpPr>
        <p:spPr>
          <a:xfrm>
            <a:off x="4855271" y="26936947"/>
            <a:ext cx="9861742" cy="5989434"/>
          </a:xfrm>
          <a:prstGeom prst="rect">
            <a:avLst/>
          </a:prstGeom>
          <a:noFill/>
        </p:spPr>
        <p:txBody>
          <a:bodyPr wrap="square" rtlCol="0" anchor="ctr"/>
          <a:lstStyle/>
          <a:p>
            <a:pPr>
              <a:lnSpc>
                <a:spcPts val="9100"/>
              </a:lnSpc>
              <a:buNone/>
            </a:pPr>
            <a:r>
              <a:rPr lang="en-US" sz="7600" b="1" dirty="0">
                <a:solidFill>
                  <a:srgbClr val="6F7EC9"/>
                </a:solidFill>
                <a:latin typeface="+mj-lt"/>
                <a:ea typeface="Roboto Condensed" pitchFamily="34" charset="-122"/>
                <a:cs typeface="Roboto Condensed" pitchFamily="34" charset="-120"/>
              </a:rPr>
              <a:t>
</a:t>
            </a:r>
            <a:r>
              <a:rPr lang="en-US" sz="7600" dirty="0">
                <a:solidFill>
                  <a:srgbClr val="6F7EC9"/>
                </a:solidFill>
                <a:latin typeface="+mj-lt"/>
                <a:ea typeface="Roboto Condensed" pitchFamily="34" charset="-122"/>
                <a:cs typeface="Roboto Condensed" pitchFamily="34" charset="-120"/>
              </a:rPr>
              <a:t>Facebook Live Q&amp;A
Instagram TV
Tweets about how to get help enrolling</a:t>
            </a:r>
          </a:p>
          <a:p>
            <a:pPr>
              <a:lnSpc>
                <a:spcPts val="9100"/>
              </a:lnSpc>
              <a:buNone/>
            </a:pPr>
            <a:endParaRPr lang="en-US" dirty="0"/>
          </a:p>
        </p:txBody>
      </p:sp>
      <p:sp>
        <p:nvSpPr>
          <p:cNvPr id="36" name="Object 35"/>
          <p:cNvSpPr txBox="1"/>
          <p:nvPr/>
        </p:nvSpPr>
        <p:spPr>
          <a:xfrm>
            <a:off x="4855271" y="9178409"/>
            <a:ext cx="9861742" cy="6013258"/>
          </a:xfrm>
          <a:prstGeom prst="rect">
            <a:avLst/>
          </a:prstGeom>
          <a:noFill/>
        </p:spPr>
        <p:txBody>
          <a:bodyPr wrap="square" rtlCol="0" anchor="ctr"/>
          <a:lstStyle/>
          <a:p>
            <a:pPr>
              <a:lnSpc>
                <a:spcPts val="9100"/>
              </a:lnSpc>
              <a:buNone/>
            </a:pPr>
            <a:r>
              <a:rPr lang="en-US" sz="7600" b="1" dirty="0">
                <a:solidFill>
                  <a:srgbClr val="6F7EC9"/>
                </a:solidFill>
                <a:latin typeface="Roboto Condensed" pitchFamily="34" charset="0"/>
                <a:ea typeface="Roboto Condensed" pitchFamily="34" charset="-122"/>
                <a:cs typeface="Roboto Condensed" pitchFamily="34" charset="-120"/>
              </a:rPr>
              <a:t>
</a:t>
            </a:r>
            <a:r>
              <a:rPr lang="en-US" sz="7600" dirty="0">
                <a:solidFill>
                  <a:srgbClr val="6F7EC9"/>
                </a:solidFill>
                <a:ea typeface="Roboto Condensed" pitchFamily="34" charset="-122"/>
                <a:cs typeface="Roboto Condensed" pitchFamily="34" charset="-120"/>
              </a:rPr>
              <a:t>Faith-Based Church Meetings</a:t>
            </a:r>
          </a:p>
          <a:p>
            <a:pPr>
              <a:lnSpc>
                <a:spcPts val="9100"/>
              </a:lnSpc>
              <a:buNone/>
            </a:pPr>
            <a:r>
              <a:rPr lang="en-US" sz="7600" dirty="0">
                <a:solidFill>
                  <a:srgbClr val="6F7EC9"/>
                </a:solidFill>
                <a:ea typeface="Roboto Condensed" pitchFamily="34" charset="-122"/>
              </a:rPr>
              <a:t>Schools, Community</a:t>
            </a:r>
          </a:p>
          <a:p>
            <a:pPr>
              <a:lnSpc>
                <a:spcPts val="9100"/>
              </a:lnSpc>
              <a:buNone/>
            </a:pPr>
            <a:r>
              <a:rPr lang="en-US" sz="7600" dirty="0">
                <a:solidFill>
                  <a:srgbClr val="6F7EC9"/>
                </a:solidFill>
                <a:ea typeface="Roboto Condensed" pitchFamily="34" charset="-122"/>
              </a:rPr>
              <a:t>Colleges</a:t>
            </a:r>
          </a:p>
          <a:p>
            <a:pPr>
              <a:lnSpc>
                <a:spcPts val="9100"/>
              </a:lnSpc>
              <a:buNone/>
            </a:pPr>
            <a:endParaRPr lang="en-US" sz="7600" dirty="0">
              <a:solidFill>
                <a:srgbClr val="6F7EC9"/>
              </a:solidFill>
              <a:latin typeface="Roboto Condensed" pitchFamily="34" charset="0"/>
              <a:ea typeface="Roboto Condensed" pitchFamily="34" charset="-122"/>
            </a:endParaRPr>
          </a:p>
          <a:p>
            <a:pPr>
              <a:lnSpc>
                <a:spcPts val="9100"/>
              </a:lnSpc>
              <a:buNone/>
            </a:pPr>
            <a:endParaRPr lang="en-US" dirty="0"/>
          </a:p>
        </p:txBody>
      </p:sp>
      <p:sp>
        <p:nvSpPr>
          <p:cNvPr id="37" name="Object 36"/>
          <p:cNvSpPr txBox="1"/>
          <p:nvPr/>
        </p:nvSpPr>
        <p:spPr>
          <a:xfrm>
            <a:off x="38744443" y="7287162"/>
            <a:ext cx="8424063" cy="6948018"/>
          </a:xfrm>
          <a:prstGeom prst="rect">
            <a:avLst/>
          </a:prstGeom>
          <a:noFill/>
        </p:spPr>
        <p:txBody>
          <a:bodyPr wrap="square" rtlCol="0" anchor="ctr"/>
          <a:lstStyle/>
          <a:p>
            <a:pPr>
              <a:lnSpc>
                <a:spcPts val="9100"/>
              </a:lnSpc>
              <a:buNone/>
            </a:pPr>
            <a:r>
              <a:rPr lang="en-US" sz="7600" dirty="0">
                <a:solidFill>
                  <a:srgbClr val="6F7EC9"/>
                </a:solidFill>
                <a:ea typeface="Roboto Condensed" pitchFamily="34" charset="-122"/>
                <a:cs typeface="Roboto Condensed" pitchFamily="34" charset="-120"/>
              </a:rPr>
              <a:t>Telephone reminders &amp; texting 
Polling interest in enrollment with self-pay, walk-ins</a:t>
            </a:r>
            <a:endParaRPr lang="en-US" dirty="0"/>
          </a:p>
        </p:txBody>
      </p:sp>
      <p:sp>
        <p:nvSpPr>
          <p:cNvPr id="38" name="Object 37"/>
          <p:cNvSpPr txBox="1"/>
          <p:nvPr/>
        </p:nvSpPr>
        <p:spPr>
          <a:xfrm>
            <a:off x="38738713" y="27126907"/>
            <a:ext cx="7370210" cy="6013258"/>
          </a:xfrm>
          <a:prstGeom prst="rect">
            <a:avLst/>
          </a:prstGeom>
          <a:noFill/>
        </p:spPr>
        <p:txBody>
          <a:bodyPr wrap="square" rtlCol="0" anchor="ctr"/>
          <a:lstStyle/>
          <a:p>
            <a:pPr>
              <a:lnSpc>
                <a:spcPts val="9100"/>
              </a:lnSpc>
              <a:buNone/>
            </a:pPr>
            <a:r>
              <a:rPr lang="en-US" sz="7600" dirty="0" err="1">
                <a:solidFill>
                  <a:srgbClr val="6F7EC9"/>
                </a:solidFill>
                <a:ea typeface="Roboto Condensed" pitchFamily="34" charset="-122"/>
                <a:cs typeface="Roboto Condensed" pitchFamily="34" charset="-120"/>
              </a:rPr>
              <a:t>OpEds</a:t>
            </a:r>
            <a:r>
              <a:rPr lang="en-US" sz="7600" dirty="0">
                <a:solidFill>
                  <a:srgbClr val="6F7EC9"/>
                </a:solidFill>
                <a:ea typeface="Roboto Condensed" pitchFamily="34" charset="-122"/>
                <a:cs typeface="Roboto Condensed" pitchFamily="34" charset="-120"/>
              </a:rPr>
              <a:t>
Radio interviews
Information-based telethons</a:t>
            </a:r>
            <a:endParaRPr lang="en-US" dirty="0"/>
          </a:p>
        </p:txBody>
      </p:sp>
      <p:pic>
        <p:nvPicPr>
          <p:cNvPr id="22" name="Object 21" descr="preencoded.png"/>
          <p:cNvPicPr>
            <a:picLocks noChangeAspect="1"/>
          </p:cNvPicPr>
          <p:nvPr/>
        </p:nvPicPr>
        <p:blipFill>
          <a:blip r:embed="rId22"/>
          <a:stretch>
            <a:fillRect/>
          </a:stretch>
        </p:blipFill>
        <p:spPr>
          <a:xfrm>
            <a:off x="19001894" y="11689773"/>
            <a:ext cx="14624242" cy="14624242"/>
          </a:xfrm>
          <a:prstGeom prst="rect">
            <a:avLst/>
          </a:prstGeom>
        </p:spPr>
      </p:pic>
      <p:pic>
        <p:nvPicPr>
          <p:cNvPr id="42" name="Object 3" descr="preencoded.png">
            <a:extLst>
              <a:ext uri="{FF2B5EF4-FFF2-40B4-BE49-F238E27FC236}">
                <a16:creationId xmlns:a16="http://schemas.microsoft.com/office/drawing/2014/main" id="{2965E5FE-9BF5-6E4E-8A9D-EDE79B658BB0}"/>
              </a:ext>
            </a:extLst>
          </p:cNvPr>
          <p:cNvPicPr>
            <a:picLocks noChangeAspect="1"/>
          </p:cNvPicPr>
          <p:nvPr/>
        </p:nvPicPr>
        <p:blipFill>
          <a:blip r:embed="rId23"/>
          <a:stretch>
            <a:fillRect/>
          </a:stretch>
        </p:blipFill>
        <p:spPr>
          <a:xfrm>
            <a:off x="17307556" y="10696379"/>
            <a:ext cx="18148011" cy="18148011"/>
          </a:xfrm>
          <a:prstGeom prst="rect">
            <a:avLst/>
          </a:prstGeom>
        </p:spPr>
      </p:pic>
      <p:pic>
        <p:nvPicPr>
          <p:cNvPr id="25" name="Object 24" descr="preencoded.png"/>
          <p:cNvPicPr>
            <a:picLocks noChangeAspect="1"/>
          </p:cNvPicPr>
          <p:nvPr/>
        </p:nvPicPr>
        <p:blipFill>
          <a:blip r:embed="rId24"/>
          <a:stretch>
            <a:fillRect/>
          </a:stretch>
        </p:blipFill>
        <p:spPr>
          <a:xfrm>
            <a:off x="21220395" y="13501967"/>
            <a:ext cx="2286129" cy="2204399"/>
          </a:xfrm>
          <a:prstGeom prst="rect">
            <a:avLst/>
          </a:prstGeom>
        </p:spPr>
      </p:pic>
      <p:pic>
        <p:nvPicPr>
          <p:cNvPr id="26" name="Object 25" descr="preencoded.png"/>
          <p:cNvPicPr>
            <a:picLocks noChangeAspect="1"/>
          </p:cNvPicPr>
          <p:nvPr/>
        </p:nvPicPr>
        <p:blipFill>
          <a:blip r:embed="rId25"/>
          <a:stretch>
            <a:fillRect/>
          </a:stretch>
        </p:blipFill>
        <p:spPr>
          <a:xfrm>
            <a:off x="21265729" y="14881641"/>
            <a:ext cx="2440708" cy="2461278"/>
          </a:xfrm>
          <a:prstGeom prst="rect">
            <a:avLst/>
          </a:prstGeom>
        </p:spPr>
      </p:pic>
      <p:pic>
        <p:nvPicPr>
          <p:cNvPr id="27" name="Object 26" descr="preencoded.png"/>
          <p:cNvPicPr>
            <a:picLocks noChangeAspect="1"/>
          </p:cNvPicPr>
          <p:nvPr/>
        </p:nvPicPr>
        <p:blipFill>
          <a:blip r:embed="rId26"/>
          <a:stretch>
            <a:fillRect/>
          </a:stretch>
        </p:blipFill>
        <p:spPr>
          <a:xfrm>
            <a:off x="28774020" y="13306489"/>
            <a:ext cx="2291256" cy="2226071"/>
          </a:xfrm>
          <a:prstGeom prst="rect">
            <a:avLst/>
          </a:prstGeom>
        </p:spPr>
      </p:pic>
      <p:pic>
        <p:nvPicPr>
          <p:cNvPr id="28" name="Object 27" descr="preencoded.png"/>
          <p:cNvPicPr>
            <a:picLocks noChangeAspect="1"/>
          </p:cNvPicPr>
          <p:nvPr/>
        </p:nvPicPr>
        <p:blipFill>
          <a:blip r:embed="rId27"/>
          <a:stretch>
            <a:fillRect/>
          </a:stretch>
        </p:blipFill>
        <p:spPr>
          <a:xfrm>
            <a:off x="28320720" y="14522130"/>
            <a:ext cx="2479095" cy="2491559"/>
          </a:xfrm>
          <a:prstGeom prst="rect">
            <a:avLst/>
          </a:prstGeom>
        </p:spPr>
      </p:pic>
      <p:pic>
        <p:nvPicPr>
          <p:cNvPr id="29" name="Object 28" descr="preencoded.png"/>
          <p:cNvPicPr>
            <a:picLocks noChangeAspect="1"/>
          </p:cNvPicPr>
          <p:nvPr/>
        </p:nvPicPr>
        <p:blipFill>
          <a:blip r:embed="rId28"/>
          <a:stretch>
            <a:fillRect/>
          </a:stretch>
        </p:blipFill>
        <p:spPr>
          <a:xfrm>
            <a:off x="21517997" y="16240140"/>
            <a:ext cx="2469111" cy="2496538"/>
          </a:xfrm>
          <a:prstGeom prst="rect">
            <a:avLst/>
          </a:prstGeom>
        </p:spPr>
      </p:pic>
      <p:pic>
        <p:nvPicPr>
          <p:cNvPr id="30" name="Object 29" descr="preencoded.png"/>
          <p:cNvPicPr>
            <a:picLocks noChangeAspect="1"/>
          </p:cNvPicPr>
          <p:nvPr/>
        </p:nvPicPr>
        <p:blipFill>
          <a:blip r:embed="rId29"/>
          <a:stretch>
            <a:fillRect/>
          </a:stretch>
        </p:blipFill>
        <p:spPr>
          <a:xfrm>
            <a:off x="28616206" y="16047571"/>
            <a:ext cx="2507842" cy="2526539"/>
          </a:xfrm>
          <a:prstGeom prst="rect">
            <a:avLst/>
          </a:prstGeom>
        </p:spPr>
      </p:pic>
      <p:sp>
        <p:nvSpPr>
          <p:cNvPr id="39" name="Object 38"/>
          <p:cNvSpPr txBox="1"/>
          <p:nvPr/>
        </p:nvSpPr>
        <p:spPr>
          <a:xfrm>
            <a:off x="18796627" y="20310970"/>
            <a:ext cx="15442073" cy="3656061"/>
          </a:xfrm>
          <a:prstGeom prst="rect">
            <a:avLst/>
          </a:prstGeom>
          <a:noFill/>
        </p:spPr>
        <p:txBody>
          <a:bodyPr wrap="square" rtlCol="0" anchor="ctr"/>
          <a:lstStyle/>
          <a:p>
            <a:pPr algn="ctr">
              <a:buNone/>
            </a:pPr>
            <a:r>
              <a:rPr lang="en-US" sz="13300" b="1" dirty="0">
                <a:solidFill>
                  <a:schemeClr val="bg2"/>
                </a:solidFill>
                <a:latin typeface="+mj-lt"/>
                <a:ea typeface="Oxygen" pitchFamily="34" charset="-122"/>
                <a:cs typeface="Oxygen" pitchFamily="34" charset="-120"/>
              </a:rPr>
              <a:t>Virtual Enrollment:  </a:t>
            </a:r>
            <a:r>
              <a:rPr lang="en-US" sz="13300" b="1" dirty="0">
                <a:solidFill>
                  <a:srgbClr val="6F7EC9"/>
                </a:solidFill>
                <a:latin typeface="+mj-lt"/>
                <a:ea typeface="Oxygen" pitchFamily="34" charset="-122"/>
                <a:cs typeface="Oxygen" pitchFamily="34" charset="-120"/>
              </a:rPr>
              <a:t>Outreach</a:t>
            </a:r>
          </a:p>
          <a:p>
            <a:pPr algn="ctr">
              <a:buNone/>
            </a:pPr>
            <a:r>
              <a:rPr lang="en-US" sz="13300" b="1" dirty="0">
                <a:solidFill>
                  <a:srgbClr val="6F7EC9"/>
                </a:solidFill>
                <a:latin typeface="+mj-lt"/>
                <a:ea typeface="Oxygen" pitchFamily="34" charset="-122"/>
              </a:rPr>
              <a:t>In-Reach</a:t>
            </a:r>
            <a:endParaRPr lang="en-US" dirty="0">
              <a:latin typeface="+mj-lt"/>
            </a:endParaRPr>
          </a:p>
        </p:txBody>
      </p:sp>
      <p:pic>
        <p:nvPicPr>
          <p:cNvPr id="41" name="Object 5" descr="preencoded.png">
            <a:extLst>
              <a:ext uri="{FF2B5EF4-FFF2-40B4-BE49-F238E27FC236}">
                <a16:creationId xmlns:a16="http://schemas.microsoft.com/office/drawing/2014/main" id="{A4225348-CF65-8F42-9E98-014D68A5AC09}"/>
              </a:ext>
            </a:extLst>
          </p:cNvPr>
          <p:cNvPicPr>
            <a:picLocks noChangeAspect="1"/>
          </p:cNvPicPr>
          <p:nvPr/>
        </p:nvPicPr>
        <p:blipFill>
          <a:blip r:embed="rId30"/>
          <a:stretch>
            <a:fillRect/>
          </a:stretch>
        </p:blipFill>
        <p:spPr>
          <a:xfrm>
            <a:off x="23795103" y="13140687"/>
            <a:ext cx="5319245" cy="5319245"/>
          </a:xfrm>
          <a:prstGeom prst="rect">
            <a:avLst/>
          </a:prstGeom>
        </p:spPr>
      </p:pic>
      <p:pic>
        <p:nvPicPr>
          <p:cNvPr id="43" name="Object 6" descr="preencoded.png">
            <a:extLst>
              <a:ext uri="{FF2B5EF4-FFF2-40B4-BE49-F238E27FC236}">
                <a16:creationId xmlns:a16="http://schemas.microsoft.com/office/drawing/2014/main" id="{2E3DD242-D985-2B4D-9771-C435F1A7BCCC}"/>
              </a:ext>
            </a:extLst>
          </p:cNvPr>
          <p:cNvPicPr>
            <a:picLocks noChangeAspect="1"/>
          </p:cNvPicPr>
          <p:nvPr/>
        </p:nvPicPr>
        <p:blipFill>
          <a:blip r:embed="rId31"/>
          <a:stretch>
            <a:fillRect/>
          </a:stretch>
        </p:blipFill>
        <p:spPr>
          <a:xfrm>
            <a:off x="24678290" y="14004325"/>
            <a:ext cx="3575963" cy="3531263"/>
          </a:xfrm>
          <a:prstGeom prst="rect">
            <a:avLst/>
          </a:prstGeom>
        </p:spPr>
      </p:pic>
      <p:pic>
        <p:nvPicPr>
          <p:cNvPr id="44" name="Object 23" descr="preencoded.png">
            <a:extLst>
              <a:ext uri="{FF2B5EF4-FFF2-40B4-BE49-F238E27FC236}">
                <a16:creationId xmlns:a16="http://schemas.microsoft.com/office/drawing/2014/main" id="{F4098CBF-22E3-164E-857D-EDD9F300F078}"/>
              </a:ext>
            </a:extLst>
          </p:cNvPr>
          <p:cNvPicPr>
            <a:picLocks noChangeAspect="1"/>
          </p:cNvPicPr>
          <p:nvPr/>
        </p:nvPicPr>
        <p:blipFill>
          <a:blip r:embed="rId32"/>
          <a:stretch>
            <a:fillRect/>
          </a:stretch>
        </p:blipFill>
        <p:spPr>
          <a:xfrm>
            <a:off x="131233" y="35095489"/>
            <a:ext cx="16500970" cy="44257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16500379" y="6879167"/>
            <a:ext cx="18268277" cy="18268277"/>
          </a:xfrm>
          <a:prstGeom prst="rect">
            <a:avLst/>
          </a:prstGeom>
        </p:spPr>
      </p:pic>
      <p:pic>
        <p:nvPicPr>
          <p:cNvPr id="5" name="Object 4" descr="preencoded.png"/>
          <p:cNvPicPr>
            <a:picLocks noChangeAspect="1"/>
          </p:cNvPicPr>
          <p:nvPr/>
        </p:nvPicPr>
        <p:blipFill>
          <a:blip r:embed="rId5"/>
          <a:stretch>
            <a:fillRect/>
          </a:stretch>
        </p:blipFill>
        <p:spPr>
          <a:xfrm>
            <a:off x="7648864" y="18013737"/>
            <a:ext cx="5789620" cy="5789620"/>
          </a:xfrm>
          <a:prstGeom prst="rect">
            <a:avLst/>
          </a:prstGeom>
        </p:spPr>
      </p:pic>
      <p:pic>
        <p:nvPicPr>
          <p:cNvPr id="6" name="Object 5" descr="preencoded.png"/>
          <p:cNvPicPr>
            <a:picLocks noChangeAspect="1"/>
          </p:cNvPicPr>
          <p:nvPr/>
        </p:nvPicPr>
        <p:blipFill>
          <a:blip r:embed="rId6"/>
          <a:stretch>
            <a:fillRect/>
          </a:stretch>
        </p:blipFill>
        <p:spPr>
          <a:xfrm>
            <a:off x="22814439" y="9383233"/>
            <a:ext cx="5367229" cy="5367229"/>
          </a:xfrm>
          <a:prstGeom prst="rect">
            <a:avLst/>
          </a:prstGeom>
        </p:spPr>
      </p:pic>
      <p:pic>
        <p:nvPicPr>
          <p:cNvPr id="7" name="Object 6" descr="preencoded.png"/>
          <p:cNvPicPr>
            <a:picLocks noChangeAspect="1"/>
          </p:cNvPicPr>
          <p:nvPr/>
        </p:nvPicPr>
        <p:blipFill>
          <a:blip r:embed="rId7"/>
          <a:stretch>
            <a:fillRect/>
          </a:stretch>
        </p:blipFill>
        <p:spPr>
          <a:xfrm>
            <a:off x="23764630" y="10296492"/>
            <a:ext cx="3594567" cy="3545326"/>
          </a:xfrm>
          <a:prstGeom prst="rect">
            <a:avLst/>
          </a:prstGeom>
        </p:spPr>
      </p:pic>
      <p:pic>
        <p:nvPicPr>
          <p:cNvPr id="8" name="Object 7" descr="preencoded.png"/>
          <p:cNvPicPr>
            <a:picLocks noChangeAspect="1"/>
          </p:cNvPicPr>
          <p:nvPr/>
        </p:nvPicPr>
        <p:blipFill>
          <a:blip r:embed="rId8"/>
          <a:stretch>
            <a:fillRect/>
          </a:stretch>
        </p:blipFill>
        <p:spPr>
          <a:xfrm>
            <a:off x="19227314" y="8931598"/>
            <a:ext cx="2904164" cy="2837500"/>
          </a:xfrm>
          <a:prstGeom prst="rect">
            <a:avLst/>
          </a:prstGeom>
        </p:spPr>
      </p:pic>
      <p:pic>
        <p:nvPicPr>
          <p:cNvPr id="9" name="Object 8" descr="preencoded.png"/>
          <p:cNvPicPr>
            <a:picLocks noChangeAspect="1"/>
          </p:cNvPicPr>
          <p:nvPr/>
        </p:nvPicPr>
        <p:blipFill>
          <a:blip r:embed="rId9"/>
          <a:stretch>
            <a:fillRect/>
          </a:stretch>
        </p:blipFill>
        <p:spPr>
          <a:xfrm>
            <a:off x="19318299" y="10634671"/>
            <a:ext cx="3031485" cy="3061314"/>
          </a:xfrm>
          <a:prstGeom prst="rect">
            <a:avLst/>
          </a:prstGeom>
        </p:spPr>
      </p:pic>
      <p:pic>
        <p:nvPicPr>
          <p:cNvPr id="10" name="Object 9" descr="preencoded.png"/>
          <p:cNvPicPr>
            <a:picLocks noChangeAspect="1"/>
          </p:cNvPicPr>
          <p:nvPr/>
        </p:nvPicPr>
        <p:blipFill>
          <a:blip r:embed="rId10"/>
          <a:stretch>
            <a:fillRect/>
          </a:stretch>
        </p:blipFill>
        <p:spPr>
          <a:xfrm>
            <a:off x="28681639" y="8671254"/>
            <a:ext cx="2908535" cy="2790382"/>
          </a:xfrm>
          <a:prstGeom prst="rect">
            <a:avLst/>
          </a:prstGeom>
        </p:spPr>
      </p:pic>
      <p:pic>
        <p:nvPicPr>
          <p:cNvPr id="11" name="Object 10" descr="preencoded.png"/>
          <p:cNvPicPr>
            <a:picLocks noChangeAspect="1"/>
          </p:cNvPicPr>
          <p:nvPr/>
        </p:nvPicPr>
        <p:blipFill>
          <a:blip r:embed="rId11"/>
          <a:stretch>
            <a:fillRect/>
          </a:stretch>
        </p:blipFill>
        <p:spPr>
          <a:xfrm>
            <a:off x="28370422" y="10401986"/>
            <a:ext cx="3073957" cy="3094290"/>
          </a:xfrm>
          <a:prstGeom prst="rect">
            <a:avLst/>
          </a:prstGeom>
        </p:spPr>
      </p:pic>
      <p:pic>
        <p:nvPicPr>
          <p:cNvPr id="12" name="Object 11" descr="preencoded.png"/>
          <p:cNvPicPr>
            <a:picLocks noChangeAspect="1"/>
          </p:cNvPicPr>
          <p:nvPr/>
        </p:nvPicPr>
        <p:blipFill>
          <a:blip r:embed="rId12"/>
          <a:stretch>
            <a:fillRect/>
          </a:stretch>
        </p:blipFill>
        <p:spPr>
          <a:xfrm>
            <a:off x="19626768" y="12343536"/>
            <a:ext cx="3062375" cy="3099660"/>
          </a:xfrm>
          <a:prstGeom prst="rect">
            <a:avLst/>
          </a:prstGeom>
        </p:spPr>
      </p:pic>
      <p:pic>
        <p:nvPicPr>
          <p:cNvPr id="13" name="Object 12" descr="preencoded.png"/>
          <p:cNvPicPr>
            <a:picLocks noChangeAspect="1"/>
          </p:cNvPicPr>
          <p:nvPr/>
        </p:nvPicPr>
        <p:blipFill>
          <a:blip r:embed="rId13"/>
          <a:stretch>
            <a:fillRect/>
          </a:stretch>
        </p:blipFill>
        <p:spPr>
          <a:xfrm>
            <a:off x="28509222" y="12092782"/>
            <a:ext cx="3067179" cy="3101068"/>
          </a:xfrm>
          <a:prstGeom prst="rect">
            <a:avLst/>
          </a:prstGeom>
        </p:spPr>
      </p:pic>
      <p:pic>
        <p:nvPicPr>
          <p:cNvPr id="14" name="Object 13" descr="preencoded.png"/>
          <p:cNvPicPr>
            <a:picLocks noChangeAspect="1"/>
          </p:cNvPicPr>
          <p:nvPr/>
        </p:nvPicPr>
        <p:blipFill>
          <a:blip r:embed="rId14"/>
          <a:stretch>
            <a:fillRect/>
          </a:stretch>
        </p:blipFill>
        <p:spPr>
          <a:xfrm>
            <a:off x="10042398" y="13977138"/>
            <a:ext cx="1424355" cy="1851405"/>
          </a:xfrm>
          <a:prstGeom prst="rect">
            <a:avLst/>
          </a:prstGeom>
        </p:spPr>
      </p:pic>
      <p:pic>
        <p:nvPicPr>
          <p:cNvPr id="15" name="Object 14" descr="preencoded.png"/>
          <p:cNvPicPr>
            <a:picLocks noChangeAspect="1"/>
          </p:cNvPicPr>
          <p:nvPr/>
        </p:nvPicPr>
        <p:blipFill>
          <a:blip r:embed="rId15"/>
          <a:stretch>
            <a:fillRect/>
          </a:stretch>
        </p:blipFill>
        <p:spPr>
          <a:xfrm>
            <a:off x="15223404" y="26668165"/>
            <a:ext cx="2229183" cy="2078808"/>
          </a:xfrm>
          <a:prstGeom prst="rect">
            <a:avLst/>
          </a:prstGeom>
        </p:spPr>
      </p:pic>
      <p:pic>
        <p:nvPicPr>
          <p:cNvPr id="16" name="Object 15" descr="preencoded.png"/>
          <p:cNvPicPr>
            <a:picLocks noChangeAspect="1"/>
          </p:cNvPicPr>
          <p:nvPr/>
        </p:nvPicPr>
        <p:blipFill>
          <a:blip r:embed="rId16"/>
          <a:stretch>
            <a:fillRect/>
          </a:stretch>
        </p:blipFill>
        <p:spPr>
          <a:xfrm>
            <a:off x="33464290" y="27462322"/>
            <a:ext cx="2211806" cy="2222311"/>
          </a:xfrm>
          <a:prstGeom prst="rect">
            <a:avLst/>
          </a:prstGeom>
        </p:spPr>
      </p:pic>
      <p:pic>
        <p:nvPicPr>
          <p:cNvPr id="17" name="Object 16" descr="preencoded.png"/>
          <p:cNvPicPr>
            <a:picLocks noChangeAspect="1"/>
          </p:cNvPicPr>
          <p:nvPr/>
        </p:nvPicPr>
        <p:blipFill>
          <a:blip r:embed="rId17"/>
          <a:stretch>
            <a:fillRect/>
          </a:stretch>
        </p:blipFill>
        <p:spPr>
          <a:xfrm>
            <a:off x="39373467" y="14058437"/>
            <a:ext cx="1502850" cy="1907779"/>
          </a:xfrm>
          <a:prstGeom prst="rect">
            <a:avLst/>
          </a:prstGeom>
        </p:spPr>
      </p:pic>
      <p:pic>
        <p:nvPicPr>
          <p:cNvPr id="18" name="Object 17" descr="preencoded.png"/>
          <p:cNvPicPr>
            <a:picLocks noChangeAspect="1"/>
          </p:cNvPicPr>
          <p:nvPr/>
        </p:nvPicPr>
        <p:blipFill>
          <a:blip r:embed="rId18"/>
          <a:stretch>
            <a:fillRect/>
          </a:stretch>
        </p:blipFill>
        <p:spPr>
          <a:xfrm>
            <a:off x="9248178" y="19336381"/>
            <a:ext cx="2525322" cy="3030682"/>
          </a:xfrm>
          <a:prstGeom prst="rect">
            <a:avLst/>
          </a:prstGeom>
        </p:spPr>
      </p:pic>
      <p:pic>
        <p:nvPicPr>
          <p:cNvPr id="19" name="Object 18" descr="preencoded.png"/>
          <p:cNvPicPr>
            <a:picLocks noChangeAspect="1"/>
          </p:cNvPicPr>
          <p:nvPr/>
        </p:nvPicPr>
        <p:blipFill>
          <a:blip r:embed="rId19"/>
          <a:stretch>
            <a:fillRect/>
          </a:stretch>
        </p:blipFill>
        <p:spPr>
          <a:xfrm>
            <a:off x="22596069" y="27308207"/>
            <a:ext cx="5789620" cy="5789620"/>
          </a:xfrm>
          <a:prstGeom prst="rect">
            <a:avLst/>
          </a:prstGeom>
        </p:spPr>
      </p:pic>
      <p:pic>
        <p:nvPicPr>
          <p:cNvPr id="20" name="Object 19" descr="preencoded.png"/>
          <p:cNvPicPr>
            <a:picLocks noChangeAspect="1"/>
          </p:cNvPicPr>
          <p:nvPr/>
        </p:nvPicPr>
        <p:blipFill>
          <a:blip r:embed="rId20"/>
          <a:stretch>
            <a:fillRect/>
          </a:stretch>
        </p:blipFill>
        <p:spPr>
          <a:xfrm>
            <a:off x="23951205" y="28955841"/>
            <a:ext cx="3300625" cy="2538942"/>
          </a:xfrm>
          <a:prstGeom prst="rect">
            <a:avLst/>
          </a:prstGeom>
        </p:spPr>
      </p:pic>
      <p:pic>
        <p:nvPicPr>
          <p:cNvPr id="21" name="Object 20" descr="preencoded.png"/>
          <p:cNvPicPr>
            <a:picLocks noChangeAspect="1"/>
          </p:cNvPicPr>
          <p:nvPr/>
        </p:nvPicPr>
        <p:blipFill>
          <a:blip r:embed="rId21"/>
          <a:stretch>
            <a:fillRect/>
          </a:stretch>
        </p:blipFill>
        <p:spPr>
          <a:xfrm>
            <a:off x="37230082" y="18135984"/>
            <a:ext cx="5789620" cy="5789620"/>
          </a:xfrm>
          <a:prstGeom prst="rect">
            <a:avLst/>
          </a:prstGeom>
        </p:spPr>
      </p:pic>
      <p:pic>
        <p:nvPicPr>
          <p:cNvPr id="22" name="Object 21" descr="preencoded.png"/>
          <p:cNvPicPr>
            <a:picLocks noChangeAspect="1"/>
          </p:cNvPicPr>
          <p:nvPr/>
        </p:nvPicPr>
        <p:blipFill>
          <a:blip r:embed="rId22"/>
          <a:stretch>
            <a:fillRect/>
          </a:stretch>
        </p:blipFill>
        <p:spPr>
          <a:xfrm>
            <a:off x="38581061" y="19338636"/>
            <a:ext cx="3415530" cy="3415530"/>
          </a:xfrm>
          <a:prstGeom prst="rect">
            <a:avLst/>
          </a:prstGeom>
        </p:spPr>
      </p:pic>
      <p:pic>
        <p:nvPicPr>
          <p:cNvPr id="23" name="Object 22" descr="preencoded.png"/>
          <p:cNvPicPr>
            <a:picLocks noChangeAspect="1"/>
          </p:cNvPicPr>
          <p:nvPr/>
        </p:nvPicPr>
        <p:blipFill>
          <a:blip r:embed="rId23"/>
          <a:stretch>
            <a:fillRect/>
          </a:stretch>
        </p:blipFill>
        <p:spPr>
          <a:xfrm>
            <a:off x="35867077" y="3828441"/>
            <a:ext cx="5789620" cy="5789620"/>
          </a:xfrm>
          <a:prstGeom prst="rect">
            <a:avLst/>
          </a:prstGeom>
        </p:spPr>
      </p:pic>
      <p:pic>
        <p:nvPicPr>
          <p:cNvPr id="24" name="Object 23" descr="preencoded.png"/>
          <p:cNvPicPr>
            <a:picLocks noChangeAspect="1"/>
          </p:cNvPicPr>
          <p:nvPr/>
        </p:nvPicPr>
        <p:blipFill>
          <a:blip r:embed="rId24"/>
          <a:stretch>
            <a:fillRect/>
          </a:stretch>
        </p:blipFill>
        <p:spPr>
          <a:xfrm>
            <a:off x="36897348" y="4666288"/>
            <a:ext cx="3848485" cy="3848485"/>
          </a:xfrm>
          <a:prstGeom prst="rect">
            <a:avLst/>
          </a:prstGeom>
        </p:spPr>
      </p:pic>
      <p:pic>
        <p:nvPicPr>
          <p:cNvPr id="25" name="Object 24" descr="preencoded.png"/>
          <p:cNvPicPr>
            <a:picLocks noChangeAspect="1"/>
          </p:cNvPicPr>
          <p:nvPr/>
        </p:nvPicPr>
        <p:blipFill>
          <a:blip r:embed="rId25"/>
          <a:stretch>
            <a:fillRect/>
          </a:stretch>
        </p:blipFill>
        <p:spPr>
          <a:xfrm>
            <a:off x="9460858" y="3848485"/>
            <a:ext cx="5789620" cy="5789620"/>
          </a:xfrm>
          <a:prstGeom prst="rect">
            <a:avLst/>
          </a:prstGeom>
        </p:spPr>
      </p:pic>
      <p:pic>
        <p:nvPicPr>
          <p:cNvPr id="26" name="Object 25" descr="preencoded.png"/>
          <p:cNvPicPr>
            <a:picLocks noChangeAspect="1"/>
          </p:cNvPicPr>
          <p:nvPr/>
        </p:nvPicPr>
        <p:blipFill>
          <a:blip r:embed="rId26"/>
          <a:stretch>
            <a:fillRect/>
          </a:stretch>
        </p:blipFill>
        <p:spPr>
          <a:xfrm>
            <a:off x="10439015" y="5287213"/>
            <a:ext cx="3704167" cy="2900306"/>
          </a:xfrm>
          <a:prstGeom prst="rect">
            <a:avLst/>
          </a:prstGeom>
        </p:spPr>
      </p:pic>
      <p:pic>
        <p:nvPicPr>
          <p:cNvPr id="27" name="Object 26" descr="preencoded.png"/>
          <p:cNvPicPr>
            <a:picLocks noChangeAspect="1"/>
          </p:cNvPicPr>
          <p:nvPr/>
        </p:nvPicPr>
        <p:blipFill>
          <a:blip r:embed="rId27"/>
          <a:stretch>
            <a:fillRect/>
          </a:stretch>
        </p:blipFill>
        <p:spPr>
          <a:xfrm>
            <a:off x="240530" y="35983333"/>
            <a:ext cx="14084618" cy="3559848"/>
          </a:xfrm>
          <a:prstGeom prst="rect">
            <a:avLst/>
          </a:prstGeom>
        </p:spPr>
      </p:pic>
      <p:pic>
        <p:nvPicPr>
          <p:cNvPr id="28" name="Object 27" descr="preencoded.png"/>
          <p:cNvPicPr>
            <a:picLocks noChangeAspect="1"/>
          </p:cNvPicPr>
          <p:nvPr/>
        </p:nvPicPr>
        <p:blipFill>
          <a:blip r:embed="rId28"/>
          <a:stretch>
            <a:fillRect/>
          </a:stretch>
        </p:blipFill>
        <p:spPr>
          <a:xfrm>
            <a:off x="42005731" y="36223864"/>
            <a:ext cx="8458177" cy="2934470"/>
          </a:xfrm>
          <a:prstGeom prst="rect">
            <a:avLst/>
          </a:prstGeom>
        </p:spPr>
      </p:pic>
      <p:pic>
        <p:nvPicPr>
          <p:cNvPr id="29" name="Object 28" descr="preencoded.png"/>
          <p:cNvPicPr>
            <a:picLocks noChangeAspect="1"/>
          </p:cNvPicPr>
          <p:nvPr/>
        </p:nvPicPr>
        <p:blipFill>
          <a:blip r:embed="rId29"/>
          <a:stretch>
            <a:fillRect/>
          </a:stretch>
        </p:blipFill>
        <p:spPr>
          <a:xfrm>
            <a:off x="3566160" y="26781598"/>
            <a:ext cx="1291496" cy="1226921"/>
          </a:xfrm>
          <a:prstGeom prst="rect">
            <a:avLst/>
          </a:prstGeom>
        </p:spPr>
      </p:pic>
      <p:sp>
        <p:nvSpPr>
          <p:cNvPr id="30" name="Object 29"/>
          <p:cNvSpPr txBox="1"/>
          <p:nvPr/>
        </p:nvSpPr>
        <p:spPr>
          <a:xfrm>
            <a:off x="6301894" y="24245455"/>
            <a:ext cx="9122112" cy="2405303"/>
          </a:xfrm>
          <a:prstGeom prst="rect">
            <a:avLst/>
          </a:prstGeom>
          <a:noFill/>
        </p:spPr>
        <p:txBody>
          <a:bodyPr wrap="square" rtlCol="0" anchor="ctr"/>
          <a:lstStyle/>
          <a:p>
            <a:pPr algn="ctr">
              <a:lnSpc>
                <a:spcPts val="9100"/>
              </a:lnSpc>
              <a:buNone/>
            </a:pPr>
            <a:r>
              <a:rPr lang="en-US" sz="8000" b="1" dirty="0">
                <a:solidFill>
                  <a:srgbClr val="6F7EC9"/>
                </a:solidFill>
                <a:latin typeface="+mj-lt"/>
                <a:ea typeface="Open Sans" pitchFamily="34" charset="-122"/>
                <a:cs typeface="Open Sans" pitchFamily="34" charset="-120"/>
              </a:rPr>
              <a:t>Ask pre-screening questions</a:t>
            </a:r>
            <a:endParaRPr lang="en-US" sz="8000" dirty="0">
              <a:latin typeface="+mj-lt"/>
            </a:endParaRPr>
          </a:p>
        </p:txBody>
      </p:sp>
      <p:sp>
        <p:nvSpPr>
          <p:cNvPr id="31" name="Object 30"/>
          <p:cNvSpPr txBox="1"/>
          <p:nvPr/>
        </p:nvSpPr>
        <p:spPr>
          <a:xfrm>
            <a:off x="36018556" y="24611989"/>
            <a:ext cx="14445351" cy="7215909"/>
          </a:xfrm>
          <a:prstGeom prst="rect">
            <a:avLst/>
          </a:prstGeom>
          <a:noFill/>
        </p:spPr>
        <p:txBody>
          <a:bodyPr wrap="square" rtlCol="0" anchor="ctr"/>
          <a:lstStyle/>
          <a:p>
            <a:pPr algn="ctr">
              <a:buNone/>
            </a:pPr>
            <a:r>
              <a:rPr lang="en-US" sz="8000" b="1" dirty="0">
                <a:solidFill>
                  <a:srgbClr val="6F7EC9"/>
                </a:solidFill>
                <a:latin typeface="+mj-lt"/>
                <a:ea typeface="Open Sans" pitchFamily="34" charset="-122"/>
                <a:cs typeface="Open Sans" pitchFamily="34" charset="-120"/>
              </a:rPr>
              <a:t>Ensure the consumer knows that this appointment is about health insurance coverage options</a:t>
            </a:r>
            <a:endParaRPr lang="en-US" sz="8000" dirty="0">
              <a:latin typeface="+mj-lt"/>
            </a:endParaRPr>
          </a:p>
        </p:txBody>
      </p:sp>
      <p:sp>
        <p:nvSpPr>
          <p:cNvPr id="32" name="Object 31"/>
          <p:cNvSpPr txBox="1"/>
          <p:nvPr/>
        </p:nvSpPr>
        <p:spPr>
          <a:xfrm>
            <a:off x="34998906" y="10066445"/>
            <a:ext cx="10716427" cy="3607955"/>
          </a:xfrm>
          <a:prstGeom prst="rect">
            <a:avLst/>
          </a:prstGeom>
          <a:noFill/>
        </p:spPr>
        <p:txBody>
          <a:bodyPr wrap="square" rtlCol="0" anchor="ctr"/>
          <a:lstStyle/>
          <a:p>
            <a:pPr algn="ctr">
              <a:lnSpc>
                <a:spcPts val="9100"/>
              </a:lnSpc>
              <a:buNone/>
            </a:pPr>
            <a:r>
              <a:rPr lang="en-US" sz="8000" b="1" dirty="0">
                <a:solidFill>
                  <a:srgbClr val="6F7EC9"/>
                </a:solidFill>
                <a:latin typeface="+mj-lt"/>
                <a:ea typeface="Open Sans" pitchFamily="34" charset="-122"/>
                <a:cs typeface="Open Sans" pitchFamily="34" charset="-120"/>
              </a:rPr>
              <a:t>Schedule &amp; confirm</a:t>
            </a:r>
          </a:p>
          <a:p>
            <a:pPr algn="ctr">
              <a:lnSpc>
                <a:spcPts val="9100"/>
              </a:lnSpc>
              <a:buNone/>
            </a:pPr>
            <a:r>
              <a:rPr lang="en-US" sz="8000" b="1" dirty="0">
                <a:solidFill>
                  <a:srgbClr val="6F7EC9"/>
                </a:solidFill>
                <a:latin typeface="+mj-lt"/>
                <a:ea typeface="Open Sans" pitchFamily="34" charset="-122"/>
                <a:cs typeface="Open Sans" pitchFamily="34" charset="-120"/>
              </a:rPr>
              <a:t> appointment</a:t>
            </a:r>
            <a:endParaRPr lang="en-US" sz="8000" dirty="0">
              <a:latin typeface="+mj-lt"/>
            </a:endParaRPr>
          </a:p>
        </p:txBody>
      </p:sp>
      <p:sp>
        <p:nvSpPr>
          <p:cNvPr id="33" name="Object 32"/>
          <p:cNvSpPr txBox="1"/>
          <p:nvPr/>
        </p:nvSpPr>
        <p:spPr>
          <a:xfrm>
            <a:off x="17722580" y="16326932"/>
            <a:ext cx="16497435" cy="6927273"/>
          </a:xfrm>
          <a:prstGeom prst="rect">
            <a:avLst/>
          </a:prstGeom>
          <a:noFill/>
        </p:spPr>
        <p:txBody>
          <a:bodyPr wrap="square" rtlCol="0" anchor="ctr"/>
          <a:lstStyle/>
          <a:p>
            <a:pPr algn="ctr">
              <a:buNone/>
            </a:pPr>
            <a:r>
              <a:rPr lang="en-US" sz="13300" b="1" dirty="0">
                <a:solidFill>
                  <a:schemeClr val="bg2"/>
                </a:solidFill>
                <a:latin typeface="+mj-lt"/>
                <a:ea typeface="Oxygen" pitchFamily="34" charset="-122"/>
                <a:cs typeface="Oxygen" pitchFamily="34" charset="-120"/>
              </a:rPr>
              <a:t>Virtual Enrollment:</a:t>
            </a:r>
          </a:p>
          <a:p>
            <a:pPr algn="ctr">
              <a:buNone/>
            </a:pPr>
            <a:r>
              <a:rPr lang="en-US" sz="13300" b="1" dirty="0">
                <a:solidFill>
                  <a:srgbClr val="6F7EC9"/>
                </a:solidFill>
                <a:latin typeface="+mj-lt"/>
                <a:ea typeface="Oxygen" pitchFamily="34" charset="-122"/>
                <a:cs typeface="Oxygen" pitchFamily="34" charset="-120"/>
              </a:rPr>
              <a:t>Pre-screening &amp; Preparation</a:t>
            </a:r>
            <a:endParaRPr lang="en-US" sz="13300" dirty="0">
              <a:latin typeface="+mj-lt"/>
            </a:endParaRPr>
          </a:p>
        </p:txBody>
      </p:sp>
      <p:sp>
        <p:nvSpPr>
          <p:cNvPr id="34" name="Object 33"/>
          <p:cNvSpPr txBox="1"/>
          <p:nvPr/>
        </p:nvSpPr>
        <p:spPr>
          <a:xfrm>
            <a:off x="3862546" y="9267597"/>
            <a:ext cx="12160340" cy="4666288"/>
          </a:xfrm>
          <a:prstGeom prst="rect">
            <a:avLst/>
          </a:prstGeom>
          <a:noFill/>
        </p:spPr>
        <p:txBody>
          <a:bodyPr wrap="square" rtlCol="0" anchor="ctr"/>
          <a:lstStyle/>
          <a:p>
            <a:pPr algn="ctr">
              <a:lnSpc>
                <a:spcPts val="8400"/>
              </a:lnSpc>
              <a:buNone/>
            </a:pPr>
            <a:r>
              <a:rPr lang="en-US" sz="8000" b="1" dirty="0">
                <a:solidFill>
                  <a:srgbClr val="6F7EC9"/>
                </a:solidFill>
                <a:latin typeface="+mj-lt"/>
                <a:ea typeface="Open Sans" pitchFamily="34" charset="-122"/>
                <a:cs typeface="Open Sans" pitchFamily="34" charset="-120"/>
              </a:rPr>
              <a:t>Consumer connects </a:t>
            </a:r>
          </a:p>
          <a:p>
            <a:pPr algn="ctr">
              <a:lnSpc>
                <a:spcPts val="8400"/>
              </a:lnSpc>
              <a:buNone/>
            </a:pPr>
            <a:r>
              <a:rPr lang="en-US" sz="8000" b="1" dirty="0">
                <a:solidFill>
                  <a:srgbClr val="6F7EC9"/>
                </a:solidFill>
                <a:latin typeface="+mj-lt"/>
                <a:ea typeface="Open Sans" pitchFamily="34" charset="-122"/>
                <a:cs typeface="Open Sans" pitchFamily="34" charset="-120"/>
              </a:rPr>
              <a:t>via phone, referral </a:t>
            </a:r>
          </a:p>
          <a:p>
            <a:pPr algn="ctr">
              <a:lnSpc>
                <a:spcPts val="8400"/>
              </a:lnSpc>
              <a:buNone/>
            </a:pPr>
            <a:r>
              <a:rPr lang="en-US" sz="8000" b="1" dirty="0">
                <a:solidFill>
                  <a:srgbClr val="6F7EC9"/>
                </a:solidFill>
                <a:latin typeface="+mj-lt"/>
                <a:ea typeface="Open Sans" pitchFamily="34" charset="-122"/>
                <a:cs typeface="Open Sans" pitchFamily="34" charset="-120"/>
              </a:rPr>
              <a:t>or in-person</a:t>
            </a:r>
            <a:endParaRPr lang="en-US" sz="8000" dirty="0">
              <a:latin typeface="+mj-lt"/>
            </a:endParaRPr>
          </a:p>
        </p:txBody>
      </p:sp>
      <p:sp>
        <p:nvSpPr>
          <p:cNvPr id="35" name="Object 34"/>
          <p:cNvSpPr txBox="1"/>
          <p:nvPr/>
        </p:nvSpPr>
        <p:spPr>
          <a:xfrm>
            <a:off x="19482955" y="33289394"/>
            <a:ext cx="12425795" cy="4810606"/>
          </a:xfrm>
          <a:prstGeom prst="rect">
            <a:avLst/>
          </a:prstGeom>
          <a:noFill/>
        </p:spPr>
        <p:txBody>
          <a:bodyPr wrap="square" rtlCol="0" anchor="ctr"/>
          <a:lstStyle/>
          <a:p>
            <a:pPr algn="ctr">
              <a:lnSpc>
                <a:spcPts val="9100"/>
              </a:lnSpc>
              <a:buNone/>
            </a:pPr>
            <a:r>
              <a:rPr lang="en-US" sz="8000" b="1" dirty="0">
                <a:solidFill>
                  <a:srgbClr val="6F7EC9"/>
                </a:solidFill>
                <a:latin typeface="+mj-lt"/>
                <a:ea typeface="Open Sans" pitchFamily="34" charset="-122"/>
                <a:cs typeface="Open Sans" pitchFamily="34" charset="-120"/>
              </a:rPr>
              <a:t>Assist the consumer in creating and accessing their marketplace account</a:t>
            </a:r>
            <a:endParaRPr lang="en-US" sz="8000" dirty="0">
              <a:latin typeface="+mj-lt"/>
            </a:endParaRPr>
          </a:p>
        </p:txBody>
      </p:sp>
      <p:sp>
        <p:nvSpPr>
          <p:cNvPr id="36" name="Object 35"/>
          <p:cNvSpPr txBox="1"/>
          <p:nvPr/>
        </p:nvSpPr>
        <p:spPr>
          <a:xfrm>
            <a:off x="5100760" y="29684633"/>
            <a:ext cx="7986193" cy="4618182"/>
          </a:xfrm>
          <a:prstGeom prst="rect">
            <a:avLst/>
          </a:prstGeom>
          <a:noFill/>
        </p:spPr>
        <p:txBody>
          <a:bodyPr wrap="square" rtlCol="0" anchor="ctr"/>
          <a:lstStyle/>
          <a:p>
            <a:pPr>
              <a:buNone/>
            </a:pPr>
            <a:r>
              <a:rPr lang="en-US" sz="7600" dirty="0">
                <a:solidFill>
                  <a:srgbClr val="6F7EC9"/>
                </a:solidFill>
                <a:latin typeface="Arial" pitchFamily="34" charset="0"/>
                <a:ea typeface="Arial" pitchFamily="34" charset="-122"/>
                <a:cs typeface="Arial" pitchFamily="34" charset="-120"/>
              </a:rPr>
              <a:t>When did you last have coverage?
What County do you reside in?
Do you have access to your email?
</a:t>
            </a:r>
            <a:endParaRPr lang="en-US" sz="7600" dirty="0"/>
          </a:p>
        </p:txBody>
      </p:sp>
      <p:sp>
        <p:nvSpPr>
          <p:cNvPr id="37" name="Oval 36">
            <a:extLst>
              <a:ext uri="{FF2B5EF4-FFF2-40B4-BE49-F238E27FC236}">
                <a16:creationId xmlns:a16="http://schemas.microsoft.com/office/drawing/2014/main" id="{FB6CD26F-97B5-F24D-94E0-BE26A3FD5098}"/>
              </a:ext>
            </a:extLst>
          </p:cNvPr>
          <p:cNvSpPr/>
          <p:nvPr/>
        </p:nvSpPr>
        <p:spPr>
          <a:xfrm>
            <a:off x="9143303" y="3475820"/>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1</a:t>
            </a:r>
          </a:p>
        </p:txBody>
      </p:sp>
      <p:sp>
        <p:nvSpPr>
          <p:cNvPr id="38" name="Oval 37">
            <a:extLst>
              <a:ext uri="{FF2B5EF4-FFF2-40B4-BE49-F238E27FC236}">
                <a16:creationId xmlns:a16="http://schemas.microsoft.com/office/drawing/2014/main" id="{E9E50D5E-18EC-AD45-ACDD-958D8E49EA7A}"/>
              </a:ext>
            </a:extLst>
          </p:cNvPr>
          <p:cNvSpPr/>
          <p:nvPr/>
        </p:nvSpPr>
        <p:spPr>
          <a:xfrm>
            <a:off x="37230082" y="17666818"/>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4</a:t>
            </a:r>
          </a:p>
        </p:txBody>
      </p:sp>
      <p:sp>
        <p:nvSpPr>
          <p:cNvPr id="39" name="Oval 38">
            <a:extLst>
              <a:ext uri="{FF2B5EF4-FFF2-40B4-BE49-F238E27FC236}">
                <a16:creationId xmlns:a16="http://schemas.microsoft.com/office/drawing/2014/main" id="{DE6579E4-5467-4044-A1DD-79B033BF5399}"/>
              </a:ext>
            </a:extLst>
          </p:cNvPr>
          <p:cNvSpPr/>
          <p:nvPr/>
        </p:nvSpPr>
        <p:spPr>
          <a:xfrm>
            <a:off x="22531188" y="26826860"/>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3</a:t>
            </a:r>
          </a:p>
        </p:txBody>
      </p:sp>
      <p:sp>
        <p:nvSpPr>
          <p:cNvPr id="40" name="Oval 39">
            <a:extLst>
              <a:ext uri="{FF2B5EF4-FFF2-40B4-BE49-F238E27FC236}">
                <a16:creationId xmlns:a16="http://schemas.microsoft.com/office/drawing/2014/main" id="{4BC3473F-C025-0D45-93AF-B0EFA22C5AA6}"/>
              </a:ext>
            </a:extLst>
          </p:cNvPr>
          <p:cNvSpPr/>
          <p:nvPr/>
        </p:nvSpPr>
        <p:spPr>
          <a:xfrm>
            <a:off x="7290635" y="17750368"/>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2</a:t>
            </a:r>
          </a:p>
        </p:txBody>
      </p:sp>
      <p:sp>
        <p:nvSpPr>
          <p:cNvPr id="41" name="Oval 40">
            <a:extLst>
              <a:ext uri="{FF2B5EF4-FFF2-40B4-BE49-F238E27FC236}">
                <a16:creationId xmlns:a16="http://schemas.microsoft.com/office/drawing/2014/main" id="{5211D0B5-7C61-2D44-9B68-A5D344E15AD9}"/>
              </a:ext>
            </a:extLst>
          </p:cNvPr>
          <p:cNvSpPr/>
          <p:nvPr/>
        </p:nvSpPr>
        <p:spPr>
          <a:xfrm>
            <a:off x="35725605" y="3408696"/>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5</a:t>
            </a:r>
          </a:p>
        </p:txBody>
      </p:sp>
    </p:spTree>
    <p:extLst>
      <p:ext uri="{BB962C8B-B14F-4D97-AF65-F5344CB8AC3E}">
        <p14:creationId xmlns:p14="http://schemas.microsoft.com/office/powerpoint/2010/main" val="126439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5" name="Object 4" descr="preencoded.png"/>
          <p:cNvPicPr>
            <a:picLocks noChangeAspect="1"/>
          </p:cNvPicPr>
          <p:nvPr/>
        </p:nvPicPr>
        <p:blipFill>
          <a:blip r:embed="rId4"/>
          <a:stretch>
            <a:fillRect/>
          </a:stretch>
        </p:blipFill>
        <p:spPr>
          <a:xfrm>
            <a:off x="41852273" y="36007386"/>
            <a:ext cx="8513300" cy="2958523"/>
          </a:xfrm>
          <a:prstGeom prst="rect">
            <a:avLst/>
          </a:prstGeom>
        </p:spPr>
      </p:pic>
      <p:sp>
        <p:nvSpPr>
          <p:cNvPr id="6" name="Object 5"/>
          <p:cNvSpPr txBox="1"/>
          <p:nvPr/>
        </p:nvSpPr>
        <p:spPr>
          <a:xfrm>
            <a:off x="2750897" y="3334672"/>
            <a:ext cx="40630379" cy="2886364"/>
          </a:xfrm>
          <a:prstGeom prst="rect">
            <a:avLst/>
          </a:prstGeom>
          <a:noFill/>
        </p:spPr>
        <p:txBody>
          <a:bodyPr wrap="square" rtlCol="0" anchor="ctr"/>
          <a:lstStyle/>
          <a:p>
            <a:pPr>
              <a:lnSpc>
                <a:spcPts val="22800"/>
              </a:lnSpc>
              <a:buNone/>
            </a:pPr>
            <a:r>
              <a:rPr lang="en-US" sz="18900" b="1" dirty="0">
                <a:solidFill>
                  <a:srgbClr val="6F7EC9"/>
                </a:solidFill>
                <a:latin typeface="+mj-lt"/>
                <a:ea typeface="Open Sans" pitchFamily="34" charset="-122"/>
                <a:cs typeface="Open Sans" pitchFamily="34" charset="-120"/>
              </a:rPr>
              <a:t>Virtual Enrollment:</a:t>
            </a:r>
          </a:p>
          <a:p>
            <a:pPr>
              <a:lnSpc>
                <a:spcPts val="22800"/>
              </a:lnSpc>
              <a:buNone/>
            </a:pPr>
            <a:r>
              <a:rPr lang="en-US" sz="18900" b="1" dirty="0">
                <a:solidFill>
                  <a:srgbClr val="6F7EC9"/>
                </a:solidFill>
                <a:latin typeface="+mj-lt"/>
                <a:ea typeface="Open Sans" pitchFamily="34" charset="-122"/>
                <a:cs typeface="Open Sans" pitchFamily="34" charset="-120"/>
              </a:rPr>
              <a:t>Pre-screening Checklist</a:t>
            </a:r>
            <a:endParaRPr lang="en-US" dirty="0">
              <a:latin typeface="+mj-lt"/>
            </a:endParaRPr>
          </a:p>
        </p:txBody>
      </p:sp>
      <p:sp>
        <p:nvSpPr>
          <p:cNvPr id="7" name="Object 6"/>
          <p:cNvSpPr txBox="1"/>
          <p:nvPr/>
        </p:nvSpPr>
        <p:spPr>
          <a:xfrm>
            <a:off x="3582170" y="8486216"/>
            <a:ext cx="45216089" cy="24245455"/>
          </a:xfrm>
          <a:prstGeom prst="rect">
            <a:avLst/>
          </a:prstGeom>
          <a:noFill/>
        </p:spPr>
        <p:txBody>
          <a:bodyPr wrap="square" rtlCol="0" anchor="ctr"/>
          <a:lstStyle/>
          <a:p>
            <a:pPr marL="1028700" lvl="2" indent="-342900">
              <a:lnSpc>
                <a:spcPct val="150000"/>
              </a:lnSpc>
              <a:buSzPct val="100000"/>
              <a:buFont typeface="+mj-lt"/>
              <a:buAutoNum type="arabicPeriod"/>
            </a:pPr>
            <a:r>
              <a:rPr lang="en-US" sz="13600" dirty="0">
                <a:solidFill>
                  <a:srgbClr val="333333"/>
                </a:solidFill>
                <a:latin typeface="Open Sans" pitchFamily="34" charset="0"/>
                <a:ea typeface="Open Sans" pitchFamily="34" charset="-122"/>
                <a:cs typeface="Open Sans" pitchFamily="34" charset="-120"/>
              </a:rPr>
              <a:t> </a:t>
            </a:r>
            <a:r>
              <a:rPr lang="en-US" sz="13600" dirty="0">
                <a:solidFill>
                  <a:srgbClr val="333333"/>
                </a:solidFill>
                <a:latin typeface="+mj-lt"/>
                <a:ea typeface="Open Sans" pitchFamily="34" charset="-122"/>
                <a:cs typeface="Open Sans" pitchFamily="34" charset="-120"/>
              </a:rPr>
              <a:t>Do you currently have </a:t>
            </a:r>
            <a:r>
              <a:rPr lang="en-US" sz="13600" b="1" dirty="0">
                <a:solidFill>
                  <a:srgbClr val="333333"/>
                </a:solidFill>
                <a:latin typeface="+mj-lt"/>
                <a:ea typeface="Open Sans" pitchFamily="34" charset="-122"/>
                <a:cs typeface="Open Sans" pitchFamily="34" charset="-120"/>
              </a:rPr>
              <a:t>coverage</a:t>
            </a:r>
            <a:r>
              <a:rPr lang="en-US" sz="13600" dirty="0">
                <a:solidFill>
                  <a:srgbClr val="333333"/>
                </a:solidFill>
                <a:latin typeface="+mj-lt"/>
                <a:ea typeface="Open Sans" pitchFamily="34" charset="-122"/>
                <a:cs typeface="Open Sans" pitchFamily="34" charset="-120"/>
              </a:rPr>
              <a:t>?</a:t>
            </a:r>
          </a:p>
          <a:p>
            <a:pPr marL="1028700" lvl="2" indent="-342900">
              <a:lnSpc>
                <a:spcPct val="150000"/>
              </a:lnSpc>
              <a:buSzPct val="100000"/>
              <a:buFont typeface="+mj-lt"/>
              <a:buAutoNum type="arabicPeriod"/>
            </a:pPr>
            <a:r>
              <a:rPr lang="en-US" sz="13600" dirty="0">
                <a:solidFill>
                  <a:srgbClr val="333333"/>
                </a:solidFill>
                <a:latin typeface="+mj-lt"/>
                <a:ea typeface="Open Sans" pitchFamily="34" charset="-122"/>
                <a:cs typeface="Open Sans" pitchFamily="34" charset="-120"/>
              </a:rPr>
              <a:t> When was the</a:t>
            </a:r>
            <a:r>
              <a:rPr lang="en-US" sz="13600" b="1" dirty="0">
                <a:solidFill>
                  <a:srgbClr val="333333"/>
                </a:solidFill>
                <a:latin typeface="+mj-lt"/>
                <a:ea typeface="Open Sans" pitchFamily="34" charset="-122"/>
                <a:cs typeface="Open Sans" pitchFamily="34" charset="-120"/>
              </a:rPr>
              <a:t> last time you had coverage</a:t>
            </a:r>
            <a:r>
              <a:rPr lang="en-US" sz="13600" dirty="0">
                <a:solidFill>
                  <a:srgbClr val="333333"/>
                </a:solidFill>
                <a:latin typeface="+mj-lt"/>
                <a:ea typeface="Open Sans" pitchFamily="34" charset="-122"/>
                <a:cs typeface="Open Sans" pitchFamily="34" charset="-120"/>
              </a:rPr>
              <a:t>?</a:t>
            </a:r>
          </a:p>
          <a:p>
            <a:pPr marL="1028700" lvl="2" indent="-342900">
              <a:lnSpc>
                <a:spcPct val="150000"/>
              </a:lnSpc>
              <a:buSzPct val="100000"/>
              <a:buFont typeface="+mj-lt"/>
              <a:buAutoNum type="arabicPeriod"/>
            </a:pPr>
            <a:r>
              <a:rPr lang="en-US" sz="13600" dirty="0">
                <a:solidFill>
                  <a:srgbClr val="333333"/>
                </a:solidFill>
                <a:latin typeface="+mj-lt"/>
                <a:ea typeface="Open Sans" pitchFamily="34" charset="-122"/>
                <a:cs typeface="Open Sans" pitchFamily="34" charset="-120"/>
              </a:rPr>
              <a:t> What is your </a:t>
            </a:r>
            <a:r>
              <a:rPr lang="en-US" sz="13600" b="1" dirty="0">
                <a:solidFill>
                  <a:srgbClr val="333333"/>
                </a:solidFill>
                <a:latin typeface="+mj-lt"/>
                <a:ea typeface="Open Sans" pitchFamily="34" charset="-122"/>
                <a:cs typeface="Open Sans" pitchFamily="34" charset="-120"/>
              </a:rPr>
              <a:t>household size</a:t>
            </a:r>
            <a:r>
              <a:rPr lang="en-US" sz="13600" dirty="0">
                <a:solidFill>
                  <a:srgbClr val="333333"/>
                </a:solidFill>
                <a:latin typeface="+mj-lt"/>
                <a:ea typeface="Open Sans" pitchFamily="34" charset="-122"/>
                <a:cs typeface="Open Sans" pitchFamily="34" charset="-120"/>
              </a:rPr>
              <a:t>?</a:t>
            </a:r>
          </a:p>
          <a:p>
            <a:pPr marL="1028700" lvl="2" indent="-342900">
              <a:lnSpc>
                <a:spcPct val="150000"/>
              </a:lnSpc>
              <a:buSzPct val="100000"/>
              <a:buFont typeface="+mj-lt"/>
              <a:buAutoNum type="arabicPeriod"/>
            </a:pPr>
            <a:r>
              <a:rPr lang="en-US" sz="13600" dirty="0">
                <a:solidFill>
                  <a:srgbClr val="333333"/>
                </a:solidFill>
                <a:latin typeface="+mj-lt"/>
                <a:ea typeface="Open Sans" pitchFamily="34" charset="-122"/>
                <a:cs typeface="Open Sans" pitchFamily="34" charset="-120"/>
              </a:rPr>
              <a:t> What is your annual </a:t>
            </a:r>
            <a:r>
              <a:rPr lang="en-US" sz="13600" b="1" dirty="0">
                <a:solidFill>
                  <a:srgbClr val="333333"/>
                </a:solidFill>
                <a:latin typeface="+mj-lt"/>
                <a:ea typeface="Open Sans" pitchFamily="34" charset="-122"/>
                <a:cs typeface="Open Sans" pitchFamily="34" charset="-120"/>
              </a:rPr>
              <a:t>income</a:t>
            </a:r>
            <a:r>
              <a:rPr lang="en-US" sz="13600" dirty="0">
                <a:solidFill>
                  <a:srgbClr val="333333"/>
                </a:solidFill>
                <a:latin typeface="+mj-lt"/>
                <a:ea typeface="Open Sans" pitchFamily="34" charset="-122"/>
                <a:cs typeface="Open Sans" pitchFamily="34" charset="-120"/>
              </a:rPr>
              <a:t>?</a:t>
            </a:r>
          </a:p>
          <a:p>
            <a:pPr marL="1028700" lvl="2" indent="-342900">
              <a:lnSpc>
                <a:spcPct val="150000"/>
              </a:lnSpc>
              <a:buSzPct val="100000"/>
              <a:buFont typeface="+mj-lt"/>
              <a:buAutoNum type="arabicPeriod"/>
            </a:pPr>
            <a:r>
              <a:rPr lang="en-US" sz="13600" dirty="0">
                <a:solidFill>
                  <a:srgbClr val="333333"/>
                </a:solidFill>
                <a:latin typeface="+mj-lt"/>
                <a:ea typeface="Open Sans" pitchFamily="34" charset="-122"/>
                <a:cs typeface="Open Sans" pitchFamily="34" charset="-120"/>
              </a:rPr>
              <a:t> What </a:t>
            </a:r>
            <a:r>
              <a:rPr lang="en-US" sz="13600" b="1" dirty="0">
                <a:solidFill>
                  <a:srgbClr val="333333"/>
                </a:solidFill>
                <a:latin typeface="+mj-lt"/>
                <a:ea typeface="Open Sans" pitchFamily="34" charset="-122"/>
                <a:cs typeface="Open Sans" pitchFamily="34" charset="-120"/>
              </a:rPr>
              <a:t>county</a:t>
            </a:r>
            <a:r>
              <a:rPr lang="en-US" sz="13600" dirty="0">
                <a:solidFill>
                  <a:srgbClr val="333333"/>
                </a:solidFill>
                <a:latin typeface="+mj-lt"/>
                <a:ea typeface="Open Sans" pitchFamily="34" charset="-122"/>
                <a:cs typeface="Open Sans" pitchFamily="34" charset="-120"/>
              </a:rPr>
              <a:t> do you currently live in?</a:t>
            </a:r>
          </a:p>
          <a:p>
            <a:pPr marL="1028700" lvl="2" indent="-342900">
              <a:lnSpc>
                <a:spcPct val="150000"/>
              </a:lnSpc>
              <a:buSzPct val="100000"/>
              <a:buFont typeface="+mj-lt"/>
              <a:buAutoNum type="arabicPeriod"/>
            </a:pPr>
            <a:r>
              <a:rPr lang="en-US" sz="13600" dirty="0">
                <a:solidFill>
                  <a:srgbClr val="333333"/>
                </a:solidFill>
                <a:latin typeface="+mj-lt"/>
                <a:ea typeface="Open Sans" pitchFamily="34" charset="-122"/>
                <a:cs typeface="Open Sans" pitchFamily="34" charset="-120"/>
              </a:rPr>
              <a:t> Would you prefer a </a:t>
            </a:r>
            <a:r>
              <a:rPr lang="en-US" sz="13600" b="1" dirty="0">
                <a:solidFill>
                  <a:srgbClr val="333333"/>
                </a:solidFill>
                <a:latin typeface="+mj-lt"/>
                <a:ea typeface="Open Sans" pitchFamily="34" charset="-122"/>
                <a:cs typeface="Open Sans" pitchFamily="34" charset="-120"/>
              </a:rPr>
              <a:t>video or phone</a:t>
            </a:r>
            <a:r>
              <a:rPr lang="en-US" sz="13600" dirty="0">
                <a:solidFill>
                  <a:srgbClr val="333333"/>
                </a:solidFill>
                <a:latin typeface="+mj-lt"/>
                <a:ea typeface="Open Sans" pitchFamily="34" charset="-122"/>
                <a:cs typeface="Open Sans" pitchFamily="34" charset="-120"/>
              </a:rPr>
              <a:t> appointment?</a:t>
            </a:r>
          </a:p>
          <a:p>
            <a:pPr marL="1028700" lvl="2" indent="-342900">
              <a:lnSpc>
                <a:spcPct val="150000"/>
              </a:lnSpc>
              <a:buSzPct val="100000"/>
              <a:buFont typeface="+mj-lt"/>
              <a:buAutoNum type="arabicPeriod"/>
            </a:pPr>
            <a:r>
              <a:rPr lang="en-US" sz="13600" dirty="0">
                <a:solidFill>
                  <a:srgbClr val="333333"/>
                </a:solidFill>
                <a:latin typeface="+mj-lt"/>
                <a:ea typeface="Open Sans" pitchFamily="34" charset="-122"/>
                <a:cs typeface="Open Sans" pitchFamily="34" charset="-120"/>
              </a:rPr>
              <a:t> Do you have </a:t>
            </a:r>
            <a:r>
              <a:rPr lang="en-US" sz="13600" b="1" dirty="0">
                <a:solidFill>
                  <a:srgbClr val="333333"/>
                </a:solidFill>
                <a:latin typeface="+mj-lt"/>
                <a:ea typeface="Open Sans" pitchFamily="34" charset="-122"/>
                <a:cs typeface="Open Sans" pitchFamily="34" charset="-120"/>
              </a:rPr>
              <a:t>access to your email</a:t>
            </a:r>
            <a:r>
              <a:rPr lang="en-US" sz="13600" dirty="0">
                <a:solidFill>
                  <a:srgbClr val="333333"/>
                </a:solidFill>
                <a:latin typeface="+mj-lt"/>
                <a:ea typeface="Open Sans" pitchFamily="34" charset="-122"/>
                <a:cs typeface="Open Sans" pitchFamily="34" charset="-120"/>
              </a:rPr>
              <a:t>?</a:t>
            </a:r>
            <a:endParaRPr lang="en-US" dirty="0">
              <a:latin typeface="+mj-lt"/>
            </a:endParaRPr>
          </a:p>
        </p:txBody>
      </p:sp>
      <p:pic>
        <p:nvPicPr>
          <p:cNvPr id="8" name="Object 23" descr="preencoded.png">
            <a:extLst>
              <a:ext uri="{FF2B5EF4-FFF2-40B4-BE49-F238E27FC236}">
                <a16:creationId xmlns:a16="http://schemas.microsoft.com/office/drawing/2014/main" id="{B0591915-0EDC-1249-A8BA-60E429A7268B}"/>
              </a:ext>
            </a:extLst>
          </p:cNvPr>
          <p:cNvPicPr>
            <a:picLocks noChangeAspect="1"/>
          </p:cNvPicPr>
          <p:nvPr/>
        </p:nvPicPr>
        <p:blipFill>
          <a:blip r:embed="rId5"/>
          <a:stretch>
            <a:fillRect/>
          </a:stretch>
        </p:blipFill>
        <p:spPr>
          <a:xfrm>
            <a:off x="48106" y="35261743"/>
            <a:ext cx="16500970" cy="4425757"/>
          </a:xfrm>
          <a:prstGeom prst="rect">
            <a:avLst/>
          </a:prstGeom>
        </p:spPr>
      </p:pic>
    </p:spTree>
    <p:extLst>
      <p:ext uri="{BB962C8B-B14F-4D97-AF65-F5344CB8AC3E}">
        <p14:creationId xmlns:p14="http://schemas.microsoft.com/office/powerpoint/2010/main" val="359441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78092"/>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15971212" y="5917045"/>
            <a:ext cx="18701231" cy="18701231"/>
          </a:xfrm>
          <a:prstGeom prst="rect">
            <a:avLst/>
          </a:prstGeom>
        </p:spPr>
      </p:pic>
      <p:pic>
        <p:nvPicPr>
          <p:cNvPr id="5" name="Object 4" descr="preencoded.png"/>
          <p:cNvPicPr>
            <a:picLocks noChangeAspect="1"/>
          </p:cNvPicPr>
          <p:nvPr/>
        </p:nvPicPr>
        <p:blipFill>
          <a:blip r:embed="rId5"/>
          <a:stretch>
            <a:fillRect/>
          </a:stretch>
        </p:blipFill>
        <p:spPr>
          <a:xfrm>
            <a:off x="36897348" y="13854545"/>
            <a:ext cx="5789620" cy="5789620"/>
          </a:xfrm>
          <a:prstGeom prst="rect">
            <a:avLst/>
          </a:prstGeom>
        </p:spPr>
      </p:pic>
      <p:pic>
        <p:nvPicPr>
          <p:cNvPr id="6" name="Object 5" descr="preencoded.png"/>
          <p:cNvPicPr>
            <a:picLocks noChangeAspect="1"/>
          </p:cNvPicPr>
          <p:nvPr/>
        </p:nvPicPr>
        <p:blipFill>
          <a:blip r:embed="rId6"/>
          <a:stretch>
            <a:fillRect/>
          </a:stretch>
        </p:blipFill>
        <p:spPr>
          <a:xfrm>
            <a:off x="8364441" y="13808694"/>
            <a:ext cx="5789620" cy="5789620"/>
          </a:xfrm>
          <a:prstGeom prst="rect">
            <a:avLst/>
          </a:prstGeom>
        </p:spPr>
      </p:pic>
      <p:pic>
        <p:nvPicPr>
          <p:cNvPr id="7" name="Object 6" descr="preencoded.png"/>
          <p:cNvPicPr>
            <a:picLocks noChangeAspect="1"/>
          </p:cNvPicPr>
          <p:nvPr/>
        </p:nvPicPr>
        <p:blipFill>
          <a:blip r:embed="rId7"/>
          <a:stretch>
            <a:fillRect/>
          </a:stretch>
        </p:blipFill>
        <p:spPr>
          <a:xfrm>
            <a:off x="38100000" y="14864773"/>
            <a:ext cx="3296739" cy="3717205"/>
          </a:xfrm>
          <a:prstGeom prst="rect">
            <a:avLst/>
          </a:prstGeom>
        </p:spPr>
      </p:pic>
      <p:pic>
        <p:nvPicPr>
          <p:cNvPr id="8" name="Object 7" descr="preencoded.png"/>
          <p:cNvPicPr>
            <a:picLocks noChangeAspect="1"/>
          </p:cNvPicPr>
          <p:nvPr/>
        </p:nvPicPr>
        <p:blipFill>
          <a:blip r:embed="rId8"/>
          <a:stretch>
            <a:fillRect/>
          </a:stretch>
        </p:blipFill>
        <p:spPr>
          <a:xfrm>
            <a:off x="22361013" y="8542976"/>
            <a:ext cx="5440358" cy="5440358"/>
          </a:xfrm>
          <a:prstGeom prst="rect">
            <a:avLst/>
          </a:prstGeom>
        </p:spPr>
      </p:pic>
      <p:pic>
        <p:nvPicPr>
          <p:cNvPr id="9" name="Object 8" descr="preencoded.png"/>
          <p:cNvPicPr>
            <a:picLocks noChangeAspect="1"/>
          </p:cNvPicPr>
          <p:nvPr/>
        </p:nvPicPr>
        <p:blipFill>
          <a:blip r:embed="rId9"/>
          <a:stretch>
            <a:fillRect/>
          </a:stretch>
        </p:blipFill>
        <p:spPr>
          <a:xfrm>
            <a:off x="23331746" y="9478797"/>
            <a:ext cx="3691672" cy="3594522"/>
          </a:xfrm>
          <a:prstGeom prst="rect">
            <a:avLst/>
          </a:prstGeom>
        </p:spPr>
      </p:pic>
      <p:pic>
        <p:nvPicPr>
          <p:cNvPr id="10" name="Object 9" descr="preencoded.png"/>
          <p:cNvPicPr>
            <a:picLocks noChangeAspect="1"/>
          </p:cNvPicPr>
          <p:nvPr/>
        </p:nvPicPr>
        <p:blipFill>
          <a:blip r:embed="rId10"/>
          <a:stretch>
            <a:fillRect/>
          </a:stretch>
        </p:blipFill>
        <p:spPr>
          <a:xfrm>
            <a:off x="18707537" y="8089388"/>
            <a:ext cx="3017011" cy="2907407"/>
          </a:xfrm>
          <a:prstGeom prst="rect">
            <a:avLst/>
          </a:prstGeom>
        </p:spPr>
      </p:pic>
      <p:pic>
        <p:nvPicPr>
          <p:cNvPr id="11" name="Object 10" descr="preencoded.png"/>
          <p:cNvPicPr>
            <a:picLocks noChangeAspect="1"/>
          </p:cNvPicPr>
          <p:nvPr/>
        </p:nvPicPr>
        <p:blipFill>
          <a:blip r:embed="rId11"/>
          <a:stretch>
            <a:fillRect/>
          </a:stretch>
        </p:blipFill>
        <p:spPr>
          <a:xfrm>
            <a:off x="18829208" y="9767865"/>
            <a:ext cx="3112370" cy="3171220"/>
          </a:xfrm>
          <a:prstGeom prst="rect">
            <a:avLst/>
          </a:prstGeom>
        </p:spPr>
      </p:pic>
      <p:pic>
        <p:nvPicPr>
          <p:cNvPr id="12" name="Object 11" descr="preencoded.png"/>
          <p:cNvPicPr>
            <a:picLocks noChangeAspect="1"/>
          </p:cNvPicPr>
          <p:nvPr/>
        </p:nvPicPr>
        <p:blipFill>
          <a:blip r:embed="rId12"/>
          <a:stretch>
            <a:fillRect/>
          </a:stretch>
        </p:blipFill>
        <p:spPr>
          <a:xfrm>
            <a:off x="28371590" y="7810896"/>
            <a:ext cx="2977779" cy="2837913"/>
          </a:xfrm>
          <a:prstGeom prst="rect">
            <a:avLst/>
          </a:prstGeom>
        </p:spPr>
      </p:pic>
      <p:pic>
        <p:nvPicPr>
          <p:cNvPr id="13" name="Object 12" descr="preencoded.png"/>
          <p:cNvPicPr>
            <a:picLocks noChangeAspect="1"/>
          </p:cNvPicPr>
          <p:nvPr/>
        </p:nvPicPr>
        <p:blipFill>
          <a:blip r:embed="rId13"/>
          <a:stretch>
            <a:fillRect/>
          </a:stretch>
        </p:blipFill>
        <p:spPr>
          <a:xfrm>
            <a:off x="28060646" y="9548311"/>
            <a:ext cx="3230800" cy="3264230"/>
          </a:xfrm>
          <a:prstGeom prst="rect">
            <a:avLst/>
          </a:prstGeom>
        </p:spPr>
      </p:pic>
      <p:pic>
        <p:nvPicPr>
          <p:cNvPr id="14" name="Object 13" descr="preencoded.png"/>
          <p:cNvPicPr>
            <a:picLocks noChangeAspect="1"/>
          </p:cNvPicPr>
          <p:nvPr/>
        </p:nvPicPr>
        <p:blipFill>
          <a:blip r:embed="rId14"/>
          <a:stretch>
            <a:fillRect/>
          </a:stretch>
        </p:blipFill>
        <p:spPr>
          <a:xfrm>
            <a:off x="19073077" y="11581593"/>
            <a:ext cx="3195382" cy="3224807"/>
          </a:xfrm>
          <a:prstGeom prst="rect">
            <a:avLst/>
          </a:prstGeom>
        </p:spPr>
      </p:pic>
      <p:pic>
        <p:nvPicPr>
          <p:cNvPr id="15" name="Object 14" descr="preencoded.png"/>
          <p:cNvPicPr>
            <a:picLocks noChangeAspect="1"/>
          </p:cNvPicPr>
          <p:nvPr/>
        </p:nvPicPr>
        <p:blipFill>
          <a:blip r:embed="rId15"/>
          <a:stretch>
            <a:fillRect/>
          </a:stretch>
        </p:blipFill>
        <p:spPr>
          <a:xfrm>
            <a:off x="28200608" y="11278476"/>
            <a:ext cx="3224114" cy="3270917"/>
          </a:xfrm>
          <a:prstGeom prst="rect">
            <a:avLst/>
          </a:prstGeom>
        </p:spPr>
      </p:pic>
      <p:pic>
        <p:nvPicPr>
          <p:cNvPr id="16" name="Object 15" descr="preencoded.png"/>
          <p:cNvPicPr>
            <a:picLocks noChangeAspect="1"/>
          </p:cNvPicPr>
          <p:nvPr/>
        </p:nvPicPr>
        <p:blipFill>
          <a:blip r:embed="rId16"/>
          <a:stretch>
            <a:fillRect/>
          </a:stretch>
        </p:blipFill>
        <p:spPr>
          <a:xfrm>
            <a:off x="10574682" y="10714442"/>
            <a:ext cx="1424355" cy="1851405"/>
          </a:xfrm>
          <a:prstGeom prst="rect">
            <a:avLst/>
          </a:prstGeom>
        </p:spPr>
      </p:pic>
      <p:pic>
        <p:nvPicPr>
          <p:cNvPr id="17" name="Object 16" descr="preencoded.png"/>
          <p:cNvPicPr>
            <a:picLocks noChangeAspect="1"/>
          </p:cNvPicPr>
          <p:nvPr/>
        </p:nvPicPr>
        <p:blipFill>
          <a:blip r:embed="rId17"/>
          <a:stretch>
            <a:fillRect/>
          </a:stretch>
        </p:blipFill>
        <p:spPr>
          <a:xfrm>
            <a:off x="10226706" y="20431160"/>
            <a:ext cx="2120306" cy="2237665"/>
          </a:xfrm>
          <a:prstGeom prst="rect">
            <a:avLst/>
          </a:prstGeom>
        </p:spPr>
      </p:pic>
      <p:pic>
        <p:nvPicPr>
          <p:cNvPr id="18" name="Object 17" descr="preencoded.png"/>
          <p:cNvPicPr>
            <a:picLocks noChangeAspect="1"/>
          </p:cNvPicPr>
          <p:nvPr/>
        </p:nvPicPr>
        <p:blipFill>
          <a:blip r:embed="rId18"/>
          <a:stretch>
            <a:fillRect/>
          </a:stretch>
        </p:blipFill>
        <p:spPr>
          <a:xfrm>
            <a:off x="18011593" y="29238963"/>
            <a:ext cx="1944472" cy="1555393"/>
          </a:xfrm>
          <a:prstGeom prst="rect">
            <a:avLst/>
          </a:prstGeom>
        </p:spPr>
      </p:pic>
      <p:pic>
        <p:nvPicPr>
          <p:cNvPr id="19" name="Object 18" descr="preencoded.png"/>
          <p:cNvPicPr>
            <a:picLocks noChangeAspect="1"/>
          </p:cNvPicPr>
          <p:nvPr/>
        </p:nvPicPr>
        <p:blipFill>
          <a:blip r:embed="rId19"/>
          <a:stretch>
            <a:fillRect/>
          </a:stretch>
        </p:blipFill>
        <p:spPr>
          <a:xfrm>
            <a:off x="30959250" y="28994470"/>
            <a:ext cx="2218854" cy="2044379"/>
          </a:xfrm>
          <a:prstGeom prst="rect">
            <a:avLst/>
          </a:prstGeom>
        </p:spPr>
      </p:pic>
      <p:pic>
        <p:nvPicPr>
          <p:cNvPr id="20" name="Object 19" descr="preencoded.png"/>
          <p:cNvPicPr>
            <a:picLocks noChangeAspect="1"/>
          </p:cNvPicPr>
          <p:nvPr/>
        </p:nvPicPr>
        <p:blipFill>
          <a:blip r:embed="rId20"/>
          <a:stretch>
            <a:fillRect/>
          </a:stretch>
        </p:blipFill>
        <p:spPr>
          <a:xfrm>
            <a:off x="37692756" y="20451593"/>
            <a:ext cx="1644267" cy="2004375"/>
          </a:xfrm>
          <a:prstGeom prst="rect">
            <a:avLst/>
          </a:prstGeom>
        </p:spPr>
      </p:pic>
      <p:pic>
        <p:nvPicPr>
          <p:cNvPr id="21" name="Object 20" descr="preencoded.png"/>
          <p:cNvPicPr>
            <a:picLocks noChangeAspect="1"/>
          </p:cNvPicPr>
          <p:nvPr/>
        </p:nvPicPr>
        <p:blipFill>
          <a:blip r:embed="rId21"/>
          <a:stretch>
            <a:fillRect/>
          </a:stretch>
        </p:blipFill>
        <p:spPr>
          <a:xfrm>
            <a:off x="38417437" y="10530503"/>
            <a:ext cx="2215359" cy="2219282"/>
          </a:xfrm>
          <a:prstGeom prst="rect">
            <a:avLst/>
          </a:prstGeom>
        </p:spPr>
      </p:pic>
      <p:pic>
        <p:nvPicPr>
          <p:cNvPr id="22" name="Object 21" descr="preencoded.png"/>
          <p:cNvPicPr>
            <a:picLocks noChangeAspect="1"/>
          </p:cNvPicPr>
          <p:nvPr/>
        </p:nvPicPr>
        <p:blipFill>
          <a:blip r:embed="rId22"/>
          <a:stretch>
            <a:fillRect/>
          </a:stretch>
        </p:blipFill>
        <p:spPr>
          <a:xfrm>
            <a:off x="9861742" y="15201515"/>
            <a:ext cx="2729347" cy="3030682"/>
          </a:xfrm>
          <a:prstGeom prst="rect">
            <a:avLst/>
          </a:prstGeom>
        </p:spPr>
      </p:pic>
      <p:pic>
        <p:nvPicPr>
          <p:cNvPr id="23" name="Object 22" descr="preencoded.png"/>
          <p:cNvPicPr>
            <a:picLocks noChangeAspect="1"/>
          </p:cNvPicPr>
          <p:nvPr/>
        </p:nvPicPr>
        <p:blipFill>
          <a:blip r:embed="rId23"/>
          <a:stretch>
            <a:fillRect/>
          </a:stretch>
        </p:blipFill>
        <p:spPr>
          <a:xfrm>
            <a:off x="11737879" y="22850379"/>
            <a:ext cx="5789620" cy="5789620"/>
          </a:xfrm>
          <a:prstGeom prst="rect">
            <a:avLst/>
          </a:prstGeom>
        </p:spPr>
      </p:pic>
      <p:pic>
        <p:nvPicPr>
          <p:cNvPr id="24" name="Object 23" descr="preencoded.png"/>
          <p:cNvPicPr>
            <a:picLocks noChangeAspect="1"/>
          </p:cNvPicPr>
          <p:nvPr/>
        </p:nvPicPr>
        <p:blipFill>
          <a:blip r:embed="rId24"/>
          <a:stretch>
            <a:fillRect/>
          </a:stretch>
        </p:blipFill>
        <p:spPr>
          <a:xfrm>
            <a:off x="12940530" y="24053030"/>
            <a:ext cx="3300625" cy="3300625"/>
          </a:xfrm>
          <a:prstGeom prst="rect">
            <a:avLst/>
          </a:prstGeom>
        </p:spPr>
      </p:pic>
      <p:pic>
        <p:nvPicPr>
          <p:cNvPr id="25" name="Object 24" descr="preencoded.png"/>
          <p:cNvPicPr>
            <a:picLocks noChangeAspect="1"/>
          </p:cNvPicPr>
          <p:nvPr/>
        </p:nvPicPr>
        <p:blipFill>
          <a:blip r:embed="rId25"/>
          <a:stretch>
            <a:fillRect/>
          </a:stretch>
        </p:blipFill>
        <p:spPr>
          <a:xfrm>
            <a:off x="22273106" y="27131818"/>
            <a:ext cx="5789620" cy="5789620"/>
          </a:xfrm>
          <a:prstGeom prst="rect">
            <a:avLst/>
          </a:prstGeom>
        </p:spPr>
      </p:pic>
      <p:pic>
        <p:nvPicPr>
          <p:cNvPr id="26" name="Object 25" descr="preencoded.png"/>
          <p:cNvPicPr>
            <a:picLocks noChangeAspect="1"/>
          </p:cNvPicPr>
          <p:nvPr/>
        </p:nvPicPr>
        <p:blipFill>
          <a:blip r:embed="rId26"/>
          <a:stretch>
            <a:fillRect/>
          </a:stretch>
        </p:blipFill>
        <p:spPr>
          <a:xfrm>
            <a:off x="23139015" y="28093939"/>
            <a:ext cx="4016316" cy="4016316"/>
          </a:xfrm>
          <a:prstGeom prst="rect">
            <a:avLst/>
          </a:prstGeom>
        </p:spPr>
      </p:pic>
      <p:pic>
        <p:nvPicPr>
          <p:cNvPr id="27" name="Object 26" descr="preencoded.png"/>
          <p:cNvPicPr>
            <a:picLocks noChangeAspect="1"/>
          </p:cNvPicPr>
          <p:nvPr/>
        </p:nvPicPr>
        <p:blipFill>
          <a:blip r:embed="rId27"/>
          <a:stretch>
            <a:fillRect/>
          </a:stretch>
        </p:blipFill>
        <p:spPr>
          <a:xfrm>
            <a:off x="33096970" y="22850379"/>
            <a:ext cx="5789620" cy="5789620"/>
          </a:xfrm>
          <a:prstGeom prst="rect">
            <a:avLst/>
          </a:prstGeom>
        </p:spPr>
      </p:pic>
      <p:pic>
        <p:nvPicPr>
          <p:cNvPr id="28" name="Object 27" descr="preencoded.png"/>
          <p:cNvPicPr>
            <a:picLocks noChangeAspect="1"/>
          </p:cNvPicPr>
          <p:nvPr/>
        </p:nvPicPr>
        <p:blipFill>
          <a:blip r:embed="rId28"/>
          <a:stretch>
            <a:fillRect/>
          </a:stretch>
        </p:blipFill>
        <p:spPr>
          <a:xfrm>
            <a:off x="34080784" y="24283308"/>
            <a:ext cx="4238862" cy="3316245"/>
          </a:xfrm>
          <a:prstGeom prst="rect">
            <a:avLst/>
          </a:prstGeom>
        </p:spPr>
      </p:pic>
      <p:pic>
        <p:nvPicPr>
          <p:cNvPr id="29" name="Object 28" descr="preencoded.png"/>
          <p:cNvPicPr>
            <a:picLocks noChangeAspect="1"/>
          </p:cNvPicPr>
          <p:nvPr/>
        </p:nvPicPr>
        <p:blipFill>
          <a:blip r:embed="rId29"/>
          <a:stretch>
            <a:fillRect/>
          </a:stretch>
        </p:blipFill>
        <p:spPr>
          <a:xfrm>
            <a:off x="34492045" y="4052936"/>
            <a:ext cx="5789620" cy="5789620"/>
          </a:xfrm>
          <a:prstGeom prst="rect">
            <a:avLst/>
          </a:prstGeom>
        </p:spPr>
      </p:pic>
      <p:pic>
        <p:nvPicPr>
          <p:cNvPr id="30" name="Object 29" descr="preencoded.png"/>
          <p:cNvPicPr>
            <a:picLocks noChangeAspect="1"/>
          </p:cNvPicPr>
          <p:nvPr/>
        </p:nvPicPr>
        <p:blipFill>
          <a:blip r:embed="rId30"/>
          <a:stretch>
            <a:fillRect/>
          </a:stretch>
        </p:blipFill>
        <p:spPr>
          <a:xfrm>
            <a:off x="35550379" y="5099242"/>
            <a:ext cx="3672952" cy="3672952"/>
          </a:xfrm>
          <a:prstGeom prst="rect">
            <a:avLst/>
          </a:prstGeom>
        </p:spPr>
      </p:pic>
      <p:pic>
        <p:nvPicPr>
          <p:cNvPr id="31" name="Object 30" descr="preencoded.png"/>
          <p:cNvPicPr>
            <a:picLocks noChangeAspect="1"/>
          </p:cNvPicPr>
          <p:nvPr/>
        </p:nvPicPr>
        <p:blipFill>
          <a:blip r:embed="rId31"/>
          <a:stretch>
            <a:fillRect/>
          </a:stretch>
        </p:blipFill>
        <p:spPr>
          <a:xfrm>
            <a:off x="10006061" y="4040909"/>
            <a:ext cx="5789620" cy="5789620"/>
          </a:xfrm>
          <a:prstGeom prst="rect">
            <a:avLst/>
          </a:prstGeom>
        </p:spPr>
      </p:pic>
      <p:pic>
        <p:nvPicPr>
          <p:cNvPr id="32" name="Object 31" descr="preencoded.png"/>
          <p:cNvPicPr>
            <a:picLocks noChangeAspect="1"/>
          </p:cNvPicPr>
          <p:nvPr/>
        </p:nvPicPr>
        <p:blipFill>
          <a:blip r:embed="rId32"/>
          <a:stretch>
            <a:fillRect/>
          </a:stretch>
        </p:blipFill>
        <p:spPr>
          <a:xfrm>
            <a:off x="10937860" y="5401190"/>
            <a:ext cx="4114585" cy="3785418"/>
          </a:xfrm>
          <a:prstGeom prst="rect">
            <a:avLst/>
          </a:prstGeom>
        </p:spPr>
      </p:pic>
      <p:pic>
        <p:nvPicPr>
          <p:cNvPr id="33" name="Object 32" descr="preencoded.png"/>
          <p:cNvPicPr>
            <a:picLocks noChangeAspect="1"/>
          </p:cNvPicPr>
          <p:nvPr/>
        </p:nvPicPr>
        <p:blipFill>
          <a:blip r:embed="rId33"/>
          <a:stretch>
            <a:fillRect/>
          </a:stretch>
        </p:blipFill>
        <p:spPr>
          <a:xfrm>
            <a:off x="144318" y="35935227"/>
            <a:ext cx="13517803" cy="3463636"/>
          </a:xfrm>
          <a:prstGeom prst="rect">
            <a:avLst/>
          </a:prstGeom>
        </p:spPr>
      </p:pic>
      <p:pic>
        <p:nvPicPr>
          <p:cNvPr id="36" name="Object 35" descr="preencoded.png"/>
          <p:cNvPicPr>
            <a:picLocks noChangeAspect="1"/>
          </p:cNvPicPr>
          <p:nvPr/>
        </p:nvPicPr>
        <p:blipFill>
          <a:blip r:embed="rId34"/>
          <a:stretch>
            <a:fillRect/>
          </a:stretch>
        </p:blipFill>
        <p:spPr>
          <a:xfrm>
            <a:off x="42189116" y="36271970"/>
            <a:ext cx="8033712" cy="2838258"/>
          </a:xfrm>
          <a:prstGeom prst="rect">
            <a:avLst/>
          </a:prstGeom>
        </p:spPr>
      </p:pic>
      <p:sp>
        <p:nvSpPr>
          <p:cNvPr id="37" name="Object 36"/>
          <p:cNvSpPr txBox="1"/>
          <p:nvPr/>
        </p:nvSpPr>
        <p:spPr>
          <a:xfrm>
            <a:off x="1748710" y="15633512"/>
            <a:ext cx="6755294" cy="2405303"/>
          </a:xfrm>
          <a:prstGeom prst="rect">
            <a:avLst/>
          </a:prstGeom>
          <a:noFill/>
        </p:spPr>
        <p:txBody>
          <a:bodyPr wrap="square" rtlCol="0" anchor="ctr"/>
          <a:lstStyle/>
          <a:p>
            <a:pPr algn="ctr">
              <a:lnSpc>
                <a:spcPts val="9100"/>
              </a:lnSpc>
              <a:buNone/>
            </a:pPr>
            <a:r>
              <a:rPr lang="en-US" sz="8000" b="1" dirty="0">
                <a:solidFill>
                  <a:srgbClr val="6F7EC9"/>
                </a:solidFill>
                <a:latin typeface="+mj-lt"/>
                <a:ea typeface="Open Sans" pitchFamily="34" charset="-122"/>
                <a:cs typeface="Open Sans" pitchFamily="34" charset="-120"/>
              </a:rPr>
              <a:t>Obtain consent</a:t>
            </a:r>
            <a:endParaRPr lang="en-US" sz="8000" dirty="0">
              <a:latin typeface="+mj-lt"/>
            </a:endParaRPr>
          </a:p>
        </p:txBody>
      </p:sp>
      <p:sp>
        <p:nvSpPr>
          <p:cNvPr id="38" name="Object 37"/>
          <p:cNvSpPr txBox="1"/>
          <p:nvPr/>
        </p:nvSpPr>
        <p:spPr>
          <a:xfrm>
            <a:off x="17058080" y="33704930"/>
            <a:ext cx="16239003" cy="2405303"/>
          </a:xfrm>
          <a:prstGeom prst="rect">
            <a:avLst/>
          </a:prstGeom>
          <a:noFill/>
        </p:spPr>
        <p:txBody>
          <a:bodyPr wrap="square" rtlCol="0" anchor="ctr"/>
          <a:lstStyle/>
          <a:p>
            <a:pPr algn="ctr">
              <a:buNone/>
            </a:pPr>
            <a:r>
              <a:rPr lang="en-US" sz="8000" b="1" dirty="0">
                <a:solidFill>
                  <a:srgbClr val="6F7EC9"/>
                </a:solidFill>
                <a:latin typeface="+mj-lt"/>
                <a:ea typeface="Open Sans" pitchFamily="34" charset="-122"/>
                <a:cs typeface="Open Sans" pitchFamily="34" charset="-120"/>
              </a:rPr>
              <a:t>Verify income</a:t>
            </a:r>
            <a:endParaRPr lang="en-US" sz="8000" dirty="0">
              <a:latin typeface="+mj-lt"/>
            </a:endParaRPr>
          </a:p>
        </p:txBody>
      </p:sp>
      <p:sp>
        <p:nvSpPr>
          <p:cNvPr id="39" name="Object 38"/>
          <p:cNvSpPr txBox="1"/>
          <p:nvPr/>
        </p:nvSpPr>
        <p:spPr>
          <a:xfrm>
            <a:off x="33793822" y="29963154"/>
            <a:ext cx="9565890" cy="3607955"/>
          </a:xfrm>
          <a:prstGeom prst="rect">
            <a:avLst/>
          </a:prstGeom>
          <a:noFill/>
        </p:spPr>
        <p:txBody>
          <a:bodyPr wrap="square" rtlCol="0" anchor="ctr"/>
          <a:lstStyle/>
          <a:p>
            <a:pPr algn="ctr">
              <a:lnSpc>
                <a:spcPts val="9100"/>
              </a:lnSpc>
              <a:buNone/>
            </a:pPr>
            <a:r>
              <a:rPr lang="en-US" sz="8000" b="1" dirty="0">
                <a:solidFill>
                  <a:srgbClr val="6F7EC9"/>
                </a:solidFill>
                <a:latin typeface="+mj-lt"/>
                <a:ea typeface="Open Sans" pitchFamily="34" charset="-122"/>
                <a:cs typeface="Open Sans" pitchFamily="34" charset="-120"/>
              </a:rPr>
              <a:t>Review SEP available if outside of Open Enrollment</a:t>
            </a:r>
            <a:endParaRPr lang="en-US" sz="8000" dirty="0">
              <a:latin typeface="+mj-lt"/>
            </a:endParaRPr>
          </a:p>
        </p:txBody>
      </p:sp>
      <p:sp>
        <p:nvSpPr>
          <p:cNvPr id="40" name="Object 39"/>
          <p:cNvSpPr txBox="1"/>
          <p:nvPr/>
        </p:nvSpPr>
        <p:spPr>
          <a:xfrm>
            <a:off x="41541131" y="19699592"/>
            <a:ext cx="7346998" cy="7215909"/>
          </a:xfrm>
          <a:prstGeom prst="rect">
            <a:avLst/>
          </a:prstGeom>
          <a:noFill/>
        </p:spPr>
        <p:txBody>
          <a:bodyPr wrap="square" rtlCol="0" anchor="ctr"/>
          <a:lstStyle/>
          <a:p>
            <a:pPr algn="ctr">
              <a:buNone/>
            </a:pPr>
            <a:r>
              <a:rPr lang="en-US" sz="8000" b="1" dirty="0">
                <a:solidFill>
                  <a:srgbClr val="6F7EC9"/>
                </a:solidFill>
                <a:latin typeface="+mj-lt"/>
                <a:ea typeface="Open Sans" pitchFamily="34" charset="-122"/>
                <a:cs typeface="Open Sans" pitchFamily="34" charset="-120"/>
              </a:rPr>
              <a:t>Marketplace will determine coverage options that match consumer qualifications</a:t>
            </a:r>
            <a:endParaRPr lang="en-US" sz="8000" dirty="0">
              <a:latin typeface="+mj-lt"/>
            </a:endParaRPr>
          </a:p>
        </p:txBody>
      </p:sp>
      <p:sp>
        <p:nvSpPr>
          <p:cNvPr id="41" name="Object 40"/>
          <p:cNvSpPr txBox="1"/>
          <p:nvPr/>
        </p:nvSpPr>
        <p:spPr>
          <a:xfrm>
            <a:off x="40437411" y="5917045"/>
            <a:ext cx="8366045" cy="6013258"/>
          </a:xfrm>
          <a:prstGeom prst="rect">
            <a:avLst/>
          </a:prstGeom>
          <a:noFill/>
        </p:spPr>
        <p:txBody>
          <a:bodyPr wrap="square" rtlCol="0" anchor="ctr"/>
          <a:lstStyle/>
          <a:p>
            <a:pPr algn="ctr">
              <a:buNone/>
            </a:pPr>
            <a:r>
              <a:rPr lang="en-US" sz="8000" b="1" dirty="0">
                <a:solidFill>
                  <a:srgbClr val="6F7EC9"/>
                </a:solidFill>
                <a:latin typeface="+mj-lt"/>
                <a:ea typeface="Open Sans" pitchFamily="34" charset="-122"/>
                <a:cs typeface="Open Sans" pitchFamily="34" charset="-120"/>
              </a:rPr>
              <a:t>Select plan, complete application and enroll into coverage</a:t>
            </a:r>
            <a:endParaRPr lang="en-US" sz="8000" dirty="0">
              <a:latin typeface="+mj-lt"/>
            </a:endParaRPr>
          </a:p>
        </p:txBody>
      </p:sp>
      <p:sp>
        <p:nvSpPr>
          <p:cNvPr id="42" name="Object 41"/>
          <p:cNvSpPr txBox="1"/>
          <p:nvPr/>
        </p:nvSpPr>
        <p:spPr>
          <a:xfrm>
            <a:off x="16686817" y="16086610"/>
            <a:ext cx="17270020" cy="5484091"/>
          </a:xfrm>
          <a:prstGeom prst="rect">
            <a:avLst/>
          </a:prstGeom>
          <a:noFill/>
        </p:spPr>
        <p:txBody>
          <a:bodyPr wrap="square" rtlCol="0" anchor="ctr"/>
          <a:lstStyle/>
          <a:p>
            <a:pPr algn="ctr">
              <a:buNone/>
            </a:pPr>
            <a:r>
              <a:rPr lang="en-US" sz="13300" b="1" dirty="0">
                <a:solidFill>
                  <a:schemeClr val="bg2"/>
                </a:solidFill>
                <a:latin typeface="+mj-lt"/>
                <a:ea typeface="Oxygen" pitchFamily="34" charset="-122"/>
                <a:cs typeface="Oxygen" pitchFamily="34" charset="-120"/>
              </a:rPr>
              <a:t>Virtual Enrollment:</a:t>
            </a:r>
          </a:p>
          <a:p>
            <a:pPr algn="ctr">
              <a:buNone/>
            </a:pPr>
            <a:r>
              <a:rPr lang="en-US" sz="13300" b="1" dirty="0">
                <a:solidFill>
                  <a:srgbClr val="6F7EC9"/>
                </a:solidFill>
                <a:latin typeface="+mj-lt"/>
                <a:ea typeface="Oxygen" pitchFamily="34" charset="-122"/>
                <a:cs typeface="Oxygen" pitchFamily="34" charset="-120"/>
              </a:rPr>
              <a:t>Appointment</a:t>
            </a:r>
            <a:endParaRPr lang="en-US" dirty="0">
              <a:latin typeface="+mj-lt"/>
            </a:endParaRPr>
          </a:p>
        </p:txBody>
      </p:sp>
      <p:sp>
        <p:nvSpPr>
          <p:cNvPr id="43" name="Object 42"/>
          <p:cNvSpPr txBox="1"/>
          <p:nvPr/>
        </p:nvSpPr>
        <p:spPr>
          <a:xfrm>
            <a:off x="2348979" y="5323289"/>
            <a:ext cx="6771730" cy="5532197"/>
          </a:xfrm>
          <a:prstGeom prst="rect">
            <a:avLst/>
          </a:prstGeom>
          <a:noFill/>
        </p:spPr>
        <p:txBody>
          <a:bodyPr wrap="square" rtlCol="0" anchor="ctr"/>
          <a:lstStyle/>
          <a:p>
            <a:pPr algn="ctr">
              <a:lnSpc>
                <a:spcPts val="8400"/>
              </a:lnSpc>
              <a:buNone/>
            </a:pPr>
            <a:r>
              <a:rPr lang="en-US" sz="8000" b="1" dirty="0">
                <a:solidFill>
                  <a:srgbClr val="6F7EC9"/>
                </a:solidFill>
                <a:latin typeface="+mj-lt"/>
                <a:ea typeface="Open Sans" pitchFamily="34" charset="-122"/>
                <a:cs typeface="Open Sans" pitchFamily="34" charset="-120"/>
              </a:rPr>
              <a:t>Initiate enrollment appointment by phone or video call</a:t>
            </a:r>
            <a:endParaRPr lang="en-US" sz="8000" dirty="0">
              <a:latin typeface="+mj-lt"/>
            </a:endParaRPr>
          </a:p>
        </p:txBody>
      </p:sp>
      <p:sp>
        <p:nvSpPr>
          <p:cNvPr id="44" name="Object 43"/>
          <p:cNvSpPr txBox="1"/>
          <p:nvPr/>
        </p:nvSpPr>
        <p:spPr>
          <a:xfrm>
            <a:off x="3744656" y="26213407"/>
            <a:ext cx="8859132" cy="2405303"/>
          </a:xfrm>
          <a:prstGeom prst="rect">
            <a:avLst/>
          </a:prstGeom>
          <a:noFill/>
        </p:spPr>
        <p:txBody>
          <a:bodyPr wrap="square" rtlCol="0" anchor="ctr"/>
          <a:lstStyle/>
          <a:p>
            <a:pPr algn="ctr">
              <a:lnSpc>
                <a:spcPts val="9100"/>
              </a:lnSpc>
              <a:buNone/>
            </a:pPr>
            <a:r>
              <a:rPr lang="en-US" sz="8000" b="1" dirty="0">
                <a:solidFill>
                  <a:srgbClr val="6F7EC9"/>
                </a:solidFill>
                <a:latin typeface="+mj-lt"/>
                <a:ea typeface="Open Sans" pitchFamily="34" charset="-122"/>
                <a:cs typeface="Open Sans" pitchFamily="34" charset="-120"/>
              </a:rPr>
              <a:t>Collect household financial  and coverage information</a:t>
            </a:r>
            <a:endParaRPr lang="en-US" sz="8000" dirty="0">
              <a:latin typeface="+mj-lt"/>
            </a:endParaRPr>
          </a:p>
        </p:txBody>
      </p:sp>
      <p:pic>
        <p:nvPicPr>
          <p:cNvPr id="47" name="Object 33" descr="preencoded.png">
            <a:extLst>
              <a:ext uri="{FF2B5EF4-FFF2-40B4-BE49-F238E27FC236}">
                <a16:creationId xmlns:a16="http://schemas.microsoft.com/office/drawing/2014/main" id="{AEDD34EA-BA64-0144-B058-6428E3477C99}"/>
              </a:ext>
            </a:extLst>
          </p:cNvPr>
          <p:cNvPicPr>
            <a:picLocks noChangeAspect="1"/>
          </p:cNvPicPr>
          <p:nvPr/>
        </p:nvPicPr>
        <p:blipFill>
          <a:blip r:embed="rId35"/>
          <a:stretch>
            <a:fillRect/>
          </a:stretch>
        </p:blipFill>
        <p:spPr>
          <a:xfrm>
            <a:off x="2111204" y="18781930"/>
            <a:ext cx="1519139" cy="1443182"/>
          </a:xfrm>
          <a:prstGeom prst="rect">
            <a:avLst/>
          </a:prstGeom>
        </p:spPr>
      </p:pic>
      <p:sp>
        <p:nvSpPr>
          <p:cNvPr id="48" name="Object 44">
            <a:extLst>
              <a:ext uri="{FF2B5EF4-FFF2-40B4-BE49-F238E27FC236}">
                <a16:creationId xmlns:a16="http://schemas.microsoft.com/office/drawing/2014/main" id="{4732EE09-BE7E-F74C-A970-F0B8CBE7EE13}"/>
              </a:ext>
            </a:extLst>
          </p:cNvPr>
          <p:cNvSpPr txBox="1"/>
          <p:nvPr/>
        </p:nvSpPr>
        <p:spPr>
          <a:xfrm>
            <a:off x="3779349" y="19455415"/>
            <a:ext cx="13165282" cy="1539394"/>
          </a:xfrm>
          <a:prstGeom prst="rect">
            <a:avLst/>
          </a:prstGeom>
          <a:noFill/>
        </p:spPr>
        <p:txBody>
          <a:bodyPr wrap="square" rtlCol="0" anchor="ctr"/>
          <a:lstStyle/>
          <a:p>
            <a:pPr>
              <a:buNone/>
            </a:pPr>
            <a:r>
              <a:rPr lang="en-US" sz="7600" dirty="0">
                <a:solidFill>
                  <a:srgbClr val="6F7EC9"/>
                </a:solidFill>
                <a:latin typeface="+mj-lt"/>
                <a:ea typeface="Roboto Condensed" pitchFamily="34" charset="-122"/>
                <a:cs typeface="Roboto Condensed" pitchFamily="34" charset="-120"/>
              </a:rPr>
              <a:t>Regulations
 vary by state</a:t>
            </a:r>
            <a:endParaRPr lang="en-US" sz="7600" dirty="0">
              <a:latin typeface="+mj-lt"/>
            </a:endParaRPr>
          </a:p>
        </p:txBody>
      </p:sp>
      <p:pic>
        <p:nvPicPr>
          <p:cNvPr id="49" name="Object 34" descr="preencoded.png">
            <a:extLst>
              <a:ext uri="{FF2B5EF4-FFF2-40B4-BE49-F238E27FC236}">
                <a16:creationId xmlns:a16="http://schemas.microsoft.com/office/drawing/2014/main" id="{A335E0FB-88CD-1E46-B41B-9F88D0530DEA}"/>
              </a:ext>
            </a:extLst>
          </p:cNvPr>
          <p:cNvPicPr>
            <a:picLocks noChangeAspect="1"/>
          </p:cNvPicPr>
          <p:nvPr/>
        </p:nvPicPr>
        <p:blipFill>
          <a:blip r:embed="rId36"/>
          <a:stretch>
            <a:fillRect/>
          </a:stretch>
        </p:blipFill>
        <p:spPr>
          <a:xfrm>
            <a:off x="7907619" y="31021127"/>
            <a:ext cx="1519139" cy="1443182"/>
          </a:xfrm>
          <a:prstGeom prst="rect">
            <a:avLst/>
          </a:prstGeom>
        </p:spPr>
      </p:pic>
      <p:sp>
        <p:nvSpPr>
          <p:cNvPr id="50" name="Object 45">
            <a:extLst>
              <a:ext uri="{FF2B5EF4-FFF2-40B4-BE49-F238E27FC236}">
                <a16:creationId xmlns:a16="http://schemas.microsoft.com/office/drawing/2014/main" id="{7A8D4897-1BA0-D74C-B15C-6F019E1CF8D6}"/>
              </a:ext>
            </a:extLst>
          </p:cNvPr>
          <p:cNvSpPr txBox="1"/>
          <p:nvPr/>
        </p:nvSpPr>
        <p:spPr>
          <a:xfrm>
            <a:off x="9661735" y="32472613"/>
            <a:ext cx="8111512" cy="2309091"/>
          </a:xfrm>
          <a:prstGeom prst="rect">
            <a:avLst/>
          </a:prstGeom>
          <a:noFill/>
        </p:spPr>
        <p:txBody>
          <a:bodyPr wrap="square" rtlCol="0" anchor="ctr"/>
          <a:lstStyle/>
          <a:p>
            <a:pPr>
              <a:buNone/>
            </a:pPr>
            <a:r>
              <a:rPr lang="en-US" sz="7600" dirty="0">
                <a:solidFill>
                  <a:srgbClr val="6F7EC9"/>
                </a:solidFill>
                <a:ea typeface="Roboto Condensed" pitchFamily="34" charset="-122"/>
                <a:cs typeface="Roboto Condensed" pitchFamily="34" charset="-120"/>
              </a:rPr>
              <a:t>Check to see if doctors, hospitals, and pharmacy still in-network</a:t>
            </a:r>
            <a:endParaRPr lang="en-US" sz="7600" dirty="0"/>
          </a:p>
        </p:txBody>
      </p:sp>
      <p:sp>
        <p:nvSpPr>
          <p:cNvPr id="51" name="Oval 50">
            <a:extLst>
              <a:ext uri="{FF2B5EF4-FFF2-40B4-BE49-F238E27FC236}">
                <a16:creationId xmlns:a16="http://schemas.microsoft.com/office/drawing/2014/main" id="{4CCD1D1E-19CE-7F4F-9EDF-E9B52045CF1B}"/>
              </a:ext>
            </a:extLst>
          </p:cNvPr>
          <p:cNvSpPr/>
          <p:nvPr/>
        </p:nvSpPr>
        <p:spPr>
          <a:xfrm>
            <a:off x="10079927" y="3397925"/>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1</a:t>
            </a:r>
          </a:p>
        </p:txBody>
      </p:sp>
      <p:sp>
        <p:nvSpPr>
          <p:cNvPr id="52" name="Oval 51">
            <a:extLst>
              <a:ext uri="{FF2B5EF4-FFF2-40B4-BE49-F238E27FC236}">
                <a16:creationId xmlns:a16="http://schemas.microsoft.com/office/drawing/2014/main" id="{F670ED16-7C00-314C-8AAB-4AD7CB631374}"/>
              </a:ext>
            </a:extLst>
          </p:cNvPr>
          <p:cNvSpPr/>
          <p:nvPr/>
        </p:nvSpPr>
        <p:spPr>
          <a:xfrm>
            <a:off x="22268459" y="26501658"/>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4</a:t>
            </a:r>
          </a:p>
        </p:txBody>
      </p:sp>
      <p:sp>
        <p:nvSpPr>
          <p:cNvPr id="53" name="Oval 52">
            <a:extLst>
              <a:ext uri="{FF2B5EF4-FFF2-40B4-BE49-F238E27FC236}">
                <a16:creationId xmlns:a16="http://schemas.microsoft.com/office/drawing/2014/main" id="{52C782C8-5D8E-3148-A505-EF34D56E5190}"/>
              </a:ext>
            </a:extLst>
          </p:cNvPr>
          <p:cNvSpPr/>
          <p:nvPr/>
        </p:nvSpPr>
        <p:spPr>
          <a:xfrm>
            <a:off x="11724199" y="22190733"/>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3</a:t>
            </a:r>
          </a:p>
        </p:txBody>
      </p:sp>
      <p:sp>
        <p:nvSpPr>
          <p:cNvPr id="54" name="Oval 53">
            <a:extLst>
              <a:ext uri="{FF2B5EF4-FFF2-40B4-BE49-F238E27FC236}">
                <a16:creationId xmlns:a16="http://schemas.microsoft.com/office/drawing/2014/main" id="{F1B92128-821E-A447-812A-428E6EA744C9}"/>
              </a:ext>
            </a:extLst>
          </p:cNvPr>
          <p:cNvSpPr/>
          <p:nvPr/>
        </p:nvSpPr>
        <p:spPr>
          <a:xfrm>
            <a:off x="36809771" y="13319199"/>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6</a:t>
            </a:r>
          </a:p>
        </p:txBody>
      </p:sp>
      <p:sp>
        <p:nvSpPr>
          <p:cNvPr id="55" name="Oval 54">
            <a:extLst>
              <a:ext uri="{FF2B5EF4-FFF2-40B4-BE49-F238E27FC236}">
                <a16:creationId xmlns:a16="http://schemas.microsoft.com/office/drawing/2014/main" id="{D8321DBE-E0D1-DB44-A802-232DB20072DC}"/>
              </a:ext>
            </a:extLst>
          </p:cNvPr>
          <p:cNvSpPr/>
          <p:nvPr/>
        </p:nvSpPr>
        <p:spPr>
          <a:xfrm>
            <a:off x="34484890" y="3679490"/>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7</a:t>
            </a:r>
          </a:p>
        </p:txBody>
      </p:sp>
      <p:sp>
        <p:nvSpPr>
          <p:cNvPr id="56" name="Oval 55">
            <a:extLst>
              <a:ext uri="{FF2B5EF4-FFF2-40B4-BE49-F238E27FC236}">
                <a16:creationId xmlns:a16="http://schemas.microsoft.com/office/drawing/2014/main" id="{A57022AE-E93B-DB4D-95C4-3D012ADACC8D}"/>
              </a:ext>
            </a:extLst>
          </p:cNvPr>
          <p:cNvSpPr/>
          <p:nvPr/>
        </p:nvSpPr>
        <p:spPr>
          <a:xfrm>
            <a:off x="8504004" y="13374706"/>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2</a:t>
            </a:r>
          </a:p>
        </p:txBody>
      </p:sp>
      <p:sp>
        <p:nvSpPr>
          <p:cNvPr id="57" name="Oval 56">
            <a:extLst>
              <a:ext uri="{FF2B5EF4-FFF2-40B4-BE49-F238E27FC236}">
                <a16:creationId xmlns:a16="http://schemas.microsoft.com/office/drawing/2014/main" id="{2C17C08E-846D-0444-9B61-72A6409F0E12}"/>
              </a:ext>
            </a:extLst>
          </p:cNvPr>
          <p:cNvSpPr/>
          <p:nvPr/>
        </p:nvSpPr>
        <p:spPr>
          <a:xfrm>
            <a:off x="32862442" y="22360061"/>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5</a:t>
            </a:r>
          </a:p>
        </p:txBody>
      </p:sp>
    </p:spTree>
    <p:extLst>
      <p:ext uri="{BB962C8B-B14F-4D97-AF65-F5344CB8AC3E}">
        <p14:creationId xmlns:p14="http://schemas.microsoft.com/office/powerpoint/2010/main" val="416921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84666"/>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16500379" y="6879167"/>
            <a:ext cx="18268277" cy="18268277"/>
          </a:xfrm>
          <a:prstGeom prst="rect">
            <a:avLst/>
          </a:prstGeom>
        </p:spPr>
      </p:pic>
      <p:pic>
        <p:nvPicPr>
          <p:cNvPr id="5" name="Object 4" descr="preencoded.png"/>
          <p:cNvPicPr>
            <a:picLocks noChangeAspect="1"/>
          </p:cNvPicPr>
          <p:nvPr/>
        </p:nvPicPr>
        <p:blipFill>
          <a:blip r:embed="rId5"/>
          <a:stretch>
            <a:fillRect/>
          </a:stretch>
        </p:blipFill>
        <p:spPr>
          <a:xfrm>
            <a:off x="7813474" y="18135985"/>
            <a:ext cx="5789620" cy="5789620"/>
          </a:xfrm>
          <a:prstGeom prst="rect">
            <a:avLst/>
          </a:prstGeom>
        </p:spPr>
      </p:pic>
      <p:pic>
        <p:nvPicPr>
          <p:cNvPr id="6" name="Object 5" descr="preencoded.png"/>
          <p:cNvPicPr>
            <a:picLocks noChangeAspect="1"/>
          </p:cNvPicPr>
          <p:nvPr/>
        </p:nvPicPr>
        <p:blipFill>
          <a:blip r:embed="rId6"/>
          <a:stretch>
            <a:fillRect/>
          </a:stretch>
        </p:blipFill>
        <p:spPr>
          <a:xfrm>
            <a:off x="22814439" y="9383233"/>
            <a:ext cx="5367229" cy="5367229"/>
          </a:xfrm>
          <a:prstGeom prst="rect">
            <a:avLst/>
          </a:prstGeom>
        </p:spPr>
      </p:pic>
      <p:pic>
        <p:nvPicPr>
          <p:cNvPr id="7" name="Object 6" descr="preencoded.png"/>
          <p:cNvPicPr>
            <a:picLocks noChangeAspect="1"/>
          </p:cNvPicPr>
          <p:nvPr/>
        </p:nvPicPr>
        <p:blipFill>
          <a:blip r:embed="rId7"/>
          <a:stretch>
            <a:fillRect/>
          </a:stretch>
        </p:blipFill>
        <p:spPr>
          <a:xfrm>
            <a:off x="23764630" y="10296492"/>
            <a:ext cx="3594567" cy="3545326"/>
          </a:xfrm>
          <a:prstGeom prst="rect">
            <a:avLst/>
          </a:prstGeom>
        </p:spPr>
      </p:pic>
      <p:pic>
        <p:nvPicPr>
          <p:cNvPr id="8" name="Object 7" descr="preencoded.png"/>
          <p:cNvPicPr>
            <a:picLocks noChangeAspect="1"/>
          </p:cNvPicPr>
          <p:nvPr/>
        </p:nvPicPr>
        <p:blipFill>
          <a:blip r:embed="rId8"/>
          <a:stretch>
            <a:fillRect/>
          </a:stretch>
        </p:blipFill>
        <p:spPr>
          <a:xfrm>
            <a:off x="19227314" y="8931598"/>
            <a:ext cx="2904164" cy="2837500"/>
          </a:xfrm>
          <a:prstGeom prst="rect">
            <a:avLst/>
          </a:prstGeom>
        </p:spPr>
      </p:pic>
      <p:pic>
        <p:nvPicPr>
          <p:cNvPr id="9" name="Object 8" descr="preencoded.png"/>
          <p:cNvPicPr>
            <a:picLocks noChangeAspect="1"/>
          </p:cNvPicPr>
          <p:nvPr/>
        </p:nvPicPr>
        <p:blipFill>
          <a:blip r:embed="rId9"/>
          <a:stretch>
            <a:fillRect/>
          </a:stretch>
        </p:blipFill>
        <p:spPr>
          <a:xfrm>
            <a:off x="19318299" y="10634671"/>
            <a:ext cx="3031485" cy="3061314"/>
          </a:xfrm>
          <a:prstGeom prst="rect">
            <a:avLst/>
          </a:prstGeom>
        </p:spPr>
      </p:pic>
      <p:pic>
        <p:nvPicPr>
          <p:cNvPr id="10" name="Object 9" descr="preencoded.png"/>
          <p:cNvPicPr>
            <a:picLocks noChangeAspect="1"/>
          </p:cNvPicPr>
          <p:nvPr/>
        </p:nvPicPr>
        <p:blipFill>
          <a:blip r:embed="rId10"/>
          <a:stretch>
            <a:fillRect/>
          </a:stretch>
        </p:blipFill>
        <p:spPr>
          <a:xfrm>
            <a:off x="28681639" y="8671254"/>
            <a:ext cx="2908535" cy="2790382"/>
          </a:xfrm>
          <a:prstGeom prst="rect">
            <a:avLst/>
          </a:prstGeom>
        </p:spPr>
      </p:pic>
      <p:pic>
        <p:nvPicPr>
          <p:cNvPr id="11" name="Object 10" descr="preencoded.png"/>
          <p:cNvPicPr>
            <a:picLocks noChangeAspect="1"/>
          </p:cNvPicPr>
          <p:nvPr/>
        </p:nvPicPr>
        <p:blipFill>
          <a:blip r:embed="rId11"/>
          <a:stretch>
            <a:fillRect/>
          </a:stretch>
        </p:blipFill>
        <p:spPr>
          <a:xfrm>
            <a:off x="28370422" y="10401986"/>
            <a:ext cx="3073957" cy="3094290"/>
          </a:xfrm>
          <a:prstGeom prst="rect">
            <a:avLst/>
          </a:prstGeom>
        </p:spPr>
      </p:pic>
      <p:pic>
        <p:nvPicPr>
          <p:cNvPr id="12" name="Object 11" descr="preencoded.png"/>
          <p:cNvPicPr>
            <a:picLocks noChangeAspect="1"/>
          </p:cNvPicPr>
          <p:nvPr/>
        </p:nvPicPr>
        <p:blipFill>
          <a:blip r:embed="rId12"/>
          <a:stretch>
            <a:fillRect/>
          </a:stretch>
        </p:blipFill>
        <p:spPr>
          <a:xfrm>
            <a:off x="19626768" y="12343536"/>
            <a:ext cx="3062375" cy="3099660"/>
          </a:xfrm>
          <a:prstGeom prst="rect">
            <a:avLst/>
          </a:prstGeom>
        </p:spPr>
      </p:pic>
      <p:pic>
        <p:nvPicPr>
          <p:cNvPr id="13" name="Object 12" descr="preencoded.png"/>
          <p:cNvPicPr>
            <a:picLocks noChangeAspect="1"/>
          </p:cNvPicPr>
          <p:nvPr/>
        </p:nvPicPr>
        <p:blipFill>
          <a:blip r:embed="rId13"/>
          <a:stretch>
            <a:fillRect/>
          </a:stretch>
        </p:blipFill>
        <p:spPr>
          <a:xfrm>
            <a:off x="28509222" y="12092782"/>
            <a:ext cx="3067179" cy="3101068"/>
          </a:xfrm>
          <a:prstGeom prst="rect">
            <a:avLst/>
          </a:prstGeom>
        </p:spPr>
      </p:pic>
      <p:pic>
        <p:nvPicPr>
          <p:cNvPr id="14" name="Object 13" descr="preencoded.png"/>
          <p:cNvPicPr>
            <a:picLocks noChangeAspect="1"/>
          </p:cNvPicPr>
          <p:nvPr/>
        </p:nvPicPr>
        <p:blipFill>
          <a:blip r:embed="rId14"/>
          <a:stretch>
            <a:fillRect/>
          </a:stretch>
        </p:blipFill>
        <p:spPr>
          <a:xfrm>
            <a:off x="10940021" y="13279781"/>
            <a:ext cx="1424355" cy="1851405"/>
          </a:xfrm>
          <a:prstGeom prst="rect">
            <a:avLst/>
          </a:prstGeom>
        </p:spPr>
      </p:pic>
      <p:pic>
        <p:nvPicPr>
          <p:cNvPr id="15" name="Object 14" descr="preencoded.png"/>
          <p:cNvPicPr>
            <a:picLocks noChangeAspect="1"/>
          </p:cNvPicPr>
          <p:nvPr/>
        </p:nvPicPr>
        <p:blipFill>
          <a:blip r:embed="rId15"/>
          <a:stretch>
            <a:fillRect/>
          </a:stretch>
        </p:blipFill>
        <p:spPr>
          <a:xfrm>
            <a:off x="15553731" y="26317566"/>
            <a:ext cx="2229183" cy="2078808"/>
          </a:xfrm>
          <a:prstGeom prst="rect">
            <a:avLst/>
          </a:prstGeom>
        </p:spPr>
      </p:pic>
      <p:pic>
        <p:nvPicPr>
          <p:cNvPr id="16" name="Object 15" descr="preencoded.png"/>
          <p:cNvPicPr>
            <a:picLocks noChangeAspect="1"/>
          </p:cNvPicPr>
          <p:nvPr/>
        </p:nvPicPr>
        <p:blipFill>
          <a:blip r:embed="rId16"/>
          <a:stretch>
            <a:fillRect/>
          </a:stretch>
        </p:blipFill>
        <p:spPr>
          <a:xfrm>
            <a:off x="33109887" y="26668165"/>
            <a:ext cx="2211806" cy="2222311"/>
          </a:xfrm>
          <a:prstGeom prst="rect">
            <a:avLst/>
          </a:prstGeom>
        </p:spPr>
      </p:pic>
      <p:pic>
        <p:nvPicPr>
          <p:cNvPr id="17" name="Object 16" descr="preencoded.png"/>
          <p:cNvPicPr>
            <a:picLocks noChangeAspect="1"/>
          </p:cNvPicPr>
          <p:nvPr/>
        </p:nvPicPr>
        <p:blipFill>
          <a:blip r:embed="rId17"/>
          <a:stretch>
            <a:fillRect/>
          </a:stretch>
        </p:blipFill>
        <p:spPr>
          <a:xfrm>
            <a:off x="39240346" y="14239960"/>
            <a:ext cx="1502850" cy="1907779"/>
          </a:xfrm>
          <a:prstGeom prst="rect">
            <a:avLst/>
          </a:prstGeom>
        </p:spPr>
      </p:pic>
      <p:pic>
        <p:nvPicPr>
          <p:cNvPr id="18" name="Object 17" descr="preencoded.png"/>
          <p:cNvPicPr>
            <a:picLocks noChangeAspect="1"/>
          </p:cNvPicPr>
          <p:nvPr/>
        </p:nvPicPr>
        <p:blipFill>
          <a:blip r:embed="rId18"/>
          <a:stretch>
            <a:fillRect/>
          </a:stretch>
        </p:blipFill>
        <p:spPr>
          <a:xfrm>
            <a:off x="8995498" y="19336381"/>
            <a:ext cx="3030682" cy="3030682"/>
          </a:xfrm>
          <a:prstGeom prst="rect">
            <a:avLst/>
          </a:prstGeom>
        </p:spPr>
      </p:pic>
      <p:pic>
        <p:nvPicPr>
          <p:cNvPr id="19" name="Object 18" descr="preencoded.png"/>
          <p:cNvPicPr>
            <a:picLocks noChangeAspect="1"/>
          </p:cNvPicPr>
          <p:nvPr/>
        </p:nvPicPr>
        <p:blipFill>
          <a:blip r:embed="rId19"/>
          <a:stretch>
            <a:fillRect/>
          </a:stretch>
        </p:blipFill>
        <p:spPr>
          <a:xfrm>
            <a:off x="22814439" y="27199593"/>
            <a:ext cx="5789620" cy="5789620"/>
          </a:xfrm>
          <a:prstGeom prst="rect">
            <a:avLst/>
          </a:prstGeom>
        </p:spPr>
      </p:pic>
      <p:pic>
        <p:nvPicPr>
          <p:cNvPr id="20" name="Object 19" descr="preencoded.png"/>
          <p:cNvPicPr>
            <a:picLocks noChangeAspect="1"/>
          </p:cNvPicPr>
          <p:nvPr/>
        </p:nvPicPr>
        <p:blipFill>
          <a:blip r:embed="rId20"/>
          <a:stretch>
            <a:fillRect/>
          </a:stretch>
        </p:blipFill>
        <p:spPr>
          <a:xfrm>
            <a:off x="24256974" y="28301886"/>
            <a:ext cx="2904550" cy="3300625"/>
          </a:xfrm>
          <a:prstGeom prst="rect">
            <a:avLst/>
          </a:prstGeom>
        </p:spPr>
      </p:pic>
      <p:pic>
        <p:nvPicPr>
          <p:cNvPr id="21" name="Object 20" descr="preencoded.png"/>
          <p:cNvPicPr>
            <a:picLocks noChangeAspect="1"/>
          </p:cNvPicPr>
          <p:nvPr/>
        </p:nvPicPr>
        <p:blipFill>
          <a:blip r:embed="rId21"/>
          <a:stretch>
            <a:fillRect/>
          </a:stretch>
        </p:blipFill>
        <p:spPr>
          <a:xfrm>
            <a:off x="37021496" y="18532826"/>
            <a:ext cx="5789620" cy="5789620"/>
          </a:xfrm>
          <a:prstGeom prst="rect">
            <a:avLst/>
          </a:prstGeom>
        </p:spPr>
      </p:pic>
      <p:pic>
        <p:nvPicPr>
          <p:cNvPr id="22" name="Object 21" descr="preencoded.png"/>
          <p:cNvPicPr>
            <a:picLocks noChangeAspect="1"/>
          </p:cNvPicPr>
          <p:nvPr/>
        </p:nvPicPr>
        <p:blipFill>
          <a:blip r:embed="rId22"/>
          <a:stretch>
            <a:fillRect/>
          </a:stretch>
        </p:blipFill>
        <p:spPr>
          <a:xfrm>
            <a:off x="38028565" y="19386439"/>
            <a:ext cx="3977166" cy="4016316"/>
          </a:xfrm>
          <a:prstGeom prst="rect">
            <a:avLst/>
          </a:prstGeom>
        </p:spPr>
      </p:pic>
      <p:pic>
        <p:nvPicPr>
          <p:cNvPr id="23" name="Object 22" descr="preencoded.png"/>
          <p:cNvPicPr>
            <a:picLocks noChangeAspect="1"/>
          </p:cNvPicPr>
          <p:nvPr/>
        </p:nvPicPr>
        <p:blipFill>
          <a:blip r:embed="rId23"/>
          <a:stretch>
            <a:fillRect/>
          </a:stretch>
        </p:blipFill>
        <p:spPr>
          <a:xfrm>
            <a:off x="35123602" y="4136273"/>
            <a:ext cx="5789620" cy="5789620"/>
          </a:xfrm>
          <a:prstGeom prst="rect">
            <a:avLst/>
          </a:prstGeom>
        </p:spPr>
      </p:pic>
      <p:pic>
        <p:nvPicPr>
          <p:cNvPr id="24" name="Object 23" descr="preencoded.png"/>
          <p:cNvPicPr>
            <a:picLocks noChangeAspect="1"/>
          </p:cNvPicPr>
          <p:nvPr/>
        </p:nvPicPr>
        <p:blipFill>
          <a:blip r:embed="rId24"/>
          <a:stretch>
            <a:fillRect/>
          </a:stretch>
        </p:blipFill>
        <p:spPr>
          <a:xfrm>
            <a:off x="36391023" y="5244176"/>
            <a:ext cx="3498623" cy="3498623"/>
          </a:xfrm>
          <a:prstGeom prst="rect">
            <a:avLst/>
          </a:prstGeom>
        </p:spPr>
      </p:pic>
      <p:pic>
        <p:nvPicPr>
          <p:cNvPr id="25" name="Object 24" descr="preencoded.png"/>
          <p:cNvPicPr>
            <a:picLocks noChangeAspect="1"/>
          </p:cNvPicPr>
          <p:nvPr/>
        </p:nvPicPr>
        <p:blipFill>
          <a:blip r:embed="rId25"/>
          <a:stretch>
            <a:fillRect/>
          </a:stretch>
        </p:blipFill>
        <p:spPr>
          <a:xfrm>
            <a:off x="11144143" y="4153097"/>
            <a:ext cx="5789620" cy="5789620"/>
          </a:xfrm>
          <a:prstGeom prst="rect">
            <a:avLst/>
          </a:prstGeom>
        </p:spPr>
      </p:pic>
      <p:pic>
        <p:nvPicPr>
          <p:cNvPr id="26" name="Object 25" descr="preencoded.png"/>
          <p:cNvPicPr>
            <a:picLocks noChangeAspect="1"/>
          </p:cNvPicPr>
          <p:nvPr/>
        </p:nvPicPr>
        <p:blipFill>
          <a:blip r:embed="rId26"/>
          <a:stretch>
            <a:fillRect/>
          </a:stretch>
        </p:blipFill>
        <p:spPr>
          <a:xfrm>
            <a:off x="12364376" y="5244176"/>
            <a:ext cx="3367425" cy="3328268"/>
          </a:xfrm>
          <a:prstGeom prst="rect">
            <a:avLst/>
          </a:prstGeom>
        </p:spPr>
      </p:pic>
      <p:pic>
        <p:nvPicPr>
          <p:cNvPr id="27" name="Object 26" descr="preencoded.png"/>
          <p:cNvPicPr>
            <a:picLocks noChangeAspect="1"/>
          </p:cNvPicPr>
          <p:nvPr/>
        </p:nvPicPr>
        <p:blipFill>
          <a:blip r:embed="rId27"/>
          <a:stretch>
            <a:fillRect/>
          </a:stretch>
        </p:blipFill>
        <p:spPr>
          <a:xfrm>
            <a:off x="240529" y="35236078"/>
            <a:ext cx="17041149" cy="4307103"/>
          </a:xfrm>
          <a:prstGeom prst="rect">
            <a:avLst/>
          </a:prstGeom>
        </p:spPr>
      </p:pic>
      <p:pic>
        <p:nvPicPr>
          <p:cNvPr id="28" name="Object 27" descr="preencoded.png"/>
          <p:cNvPicPr>
            <a:picLocks noChangeAspect="1"/>
          </p:cNvPicPr>
          <p:nvPr/>
        </p:nvPicPr>
        <p:blipFill>
          <a:blip r:embed="rId28"/>
          <a:stretch>
            <a:fillRect/>
          </a:stretch>
        </p:blipFill>
        <p:spPr>
          <a:xfrm>
            <a:off x="42005731" y="36223864"/>
            <a:ext cx="8458177" cy="2934470"/>
          </a:xfrm>
          <a:prstGeom prst="rect">
            <a:avLst/>
          </a:prstGeom>
        </p:spPr>
      </p:pic>
      <p:pic>
        <p:nvPicPr>
          <p:cNvPr id="29" name="Object 28" descr="preencoded.png"/>
          <p:cNvPicPr>
            <a:picLocks noChangeAspect="1"/>
          </p:cNvPicPr>
          <p:nvPr/>
        </p:nvPicPr>
        <p:blipFill>
          <a:blip r:embed="rId29"/>
          <a:stretch>
            <a:fillRect/>
          </a:stretch>
        </p:blipFill>
        <p:spPr>
          <a:xfrm>
            <a:off x="2284861" y="8931598"/>
            <a:ext cx="1550939" cy="1491288"/>
          </a:xfrm>
          <a:prstGeom prst="rect">
            <a:avLst/>
          </a:prstGeom>
        </p:spPr>
      </p:pic>
      <p:sp>
        <p:nvSpPr>
          <p:cNvPr id="30" name="Object 29"/>
          <p:cNvSpPr txBox="1"/>
          <p:nvPr/>
        </p:nvSpPr>
        <p:spPr>
          <a:xfrm>
            <a:off x="3302720" y="22466010"/>
            <a:ext cx="10944745" cy="7215909"/>
          </a:xfrm>
          <a:prstGeom prst="rect">
            <a:avLst/>
          </a:prstGeom>
          <a:noFill/>
        </p:spPr>
        <p:txBody>
          <a:bodyPr wrap="square" rtlCol="0" anchor="ctr"/>
          <a:lstStyle/>
          <a:p>
            <a:pPr algn="ctr">
              <a:lnSpc>
                <a:spcPts val="9100"/>
              </a:lnSpc>
              <a:buNone/>
            </a:pPr>
            <a:r>
              <a:rPr lang="en-US" sz="8000" b="1" dirty="0">
                <a:solidFill>
                  <a:srgbClr val="6F7EC9"/>
                </a:solidFill>
                <a:latin typeface="+mj-lt"/>
                <a:ea typeface="Open Sans" pitchFamily="34" charset="-122"/>
                <a:cs typeface="Open Sans" pitchFamily="34" charset="-120"/>
              </a:rPr>
              <a:t>Answer any remaining questions</a:t>
            </a:r>
            <a:endParaRPr lang="en-US" sz="8000" dirty="0">
              <a:latin typeface="+mj-lt"/>
            </a:endParaRPr>
          </a:p>
        </p:txBody>
      </p:sp>
      <p:sp>
        <p:nvSpPr>
          <p:cNvPr id="31" name="Object 30"/>
          <p:cNvSpPr txBox="1"/>
          <p:nvPr/>
        </p:nvSpPr>
        <p:spPr>
          <a:xfrm>
            <a:off x="37569871" y="24582197"/>
            <a:ext cx="10206903" cy="3607955"/>
          </a:xfrm>
          <a:prstGeom prst="rect">
            <a:avLst/>
          </a:prstGeom>
          <a:noFill/>
        </p:spPr>
        <p:txBody>
          <a:bodyPr wrap="square" rtlCol="0" anchor="ctr"/>
          <a:lstStyle/>
          <a:p>
            <a:pPr algn="ctr">
              <a:buNone/>
            </a:pPr>
            <a:r>
              <a:rPr lang="en-US" sz="8000" b="1" dirty="0">
                <a:solidFill>
                  <a:srgbClr val="6F7EC9"/>
                </a:solidFill>
                <a:latin typeface="+mj-lt"/>
                <a:ea typeface="Open Sans" pitchFamily="34" charset="-122"/>
                <a:cs typeface="Open Sans" pitchFamily="34" charset="-120"/>
              </a:rPr>
              <a:t>Shred all physical documents containing PHI &amp; PII</a:t>
            </a:r>
            <a:endParaRPr lang="en-US" sz="8000" dirty="0">
              <a:latin typeface="+mj-lt"/>
            </a:endParaRPr>
          </a:p>
        </p:txBody>
      </p:sp>
      <p:sp>
        <p:nvSpPr>
          <p:cNvPr id="32" name="Object 31"/>
          <p:cNvSpPr txBox="1"/>
          <p:nvPr/>
        </p:nvSpPr>
        <p:spPr>
          <a:xfrm>
            <a:off x="37262411" y="9882017"/>
            <a:ext cx="10716427" cy="2405303"/>
          </a:xfrm>
          <a:prstGeom prst="rect">
            <a:avLst/>
          </a:prstGeom>
          <a:noFill/>
        </p:spPr>
        <p:txBody>
          <a:bodyPr wrap="square" rtlCol="0" anchor="ctr"/>
          <a:lstStyle/>
          <a:p>
            <a:pPr algn="ctr">
              <a:lnSpc>
                <a:spcPts val="9100"/>
              </a:lnSpc>
              <a:buNone/>
            </a:pPr>
            <a:r>
              <a:rPr lang="en-US" sz="8000" b="1" dirty="0">
                <a:solidFill>
                  <a:srgbClr val="6F7EC9"/>
                </a:solidFill>
                <a:latin typeface="+mj-lt"/>
                <a:ea typeface="Open Sans" pitchFamily="34" charset="-122"/>
                <a:cs typeface="Open Sans" pitchFamily="34" charset="-120"/>
              </a:rPr>
              <a:t>Schedule </a:t>
            </a:r>
          </a:p>
          <a:p>
            <a:pPr algn="ctr">
              <a:lnSpc>
                <a:spcPts val="9100"/>
              </a:lnSpc>
              <a:buNone/>
            </a:pPr>
            <a:r>
              <a:rPr lang="en-US" sz="8000" b="1" dirty="0">
                <a:solidFill>
                  <a:srgbClr val="6F7EC9"/>
                </a:solidFill>
                <a:latin typeface="+mj-lt"/>
                <a:ea typeface="Open Sans" pitchFamily="34" charset="-122"/>
                <a:cs typeface="Open Sans" pitchFamily="34" charset="-120"/>
              </a:rPr>
              <a:t>post-enrollment </a:t>
            </a:r>
          </a:p>
          <a:p>
            <a:pPr algn="ctr">
              <a:lnSpc>
                <a:spcPts val="9100"/>
              </a:lnSpc>
              <a:buNone/>
            </a:pPr>
            <a:r>
              <a:rPr lang="en-US" sz="8000" b="1" dirty="0">
                <a:solidFill>
                  <a:srgbClr val="6F7EC9"/>
                </a:solidFill>
                <a:latin typeface="+mj-lt"/>
                <a:ea typeface="Open Sans" pitchFamily="34" charset="-122"/>
                <a:cs typeface="Open Sans" pitchFamily="34" charset="-120"/>
              </a:rPr>
              <a:t>follow-up</a:t>
            </a:r>
            <a:endParaRPr lang="en-US" sz="8000" dirty="0">
              <a:latin typeface="+mj-lt"/>
            </a:endParaRPr>
          </a:p>
        </p:txBody>
      </p:sp>
      <p:sp>
        <p:nvSpPr>
          <p:cNvPr id="33" name="Object 32"/>
          <p:cNvSpPr txBox="1"/>
          <p:nvPr/>
        </p:nvSpPr>
        <p:spPr>
          <a:xfrm>
            <a:off x="18271221" y="16326932"/>
            <a:ext cx="14838666" cy="5746085"/>
          </a:xfrm>
          <a:prstGeom prst="rect">
            <a:avLst/>
          </a:prstGeom>
          <a:noFill/>
        </p:spPr>
        <p:txBody>
          <a:bodyPr wrap="square" rtlCol="0" anchor="ctr"/>
          <a:lstStyle/>
          <a:p>
            <a:pPr algn="ctr">
              <a:buNone/>
            </a:pPr>
            <a:r>
              <a:rPr lang="en-US" sz="12500" b="1" dirty="0">
                <a:solidFill>
                  <a:schemeClr val="bg2"/>
                </a:solidFill>
                <a:ea typeface="Oxygen" pitchFamily="34" charset="-122"/>
                <a:cs typeface="Oxygen" pitchFamily="34" charset="-120"/>
              </a:rPr>
              <a:t>Virtual Enrollment:</a:t>
            </a:r>
          </a:p>
          <a:p>
            <a:pPr algn="ctr">
              <a:buNone/>
            </a:pPr>
            <a:r>
              <a:rPr lang="en-US" sz="12500" b="1" dirty="0">
                <a:solidFill>
                  <a:srgbClr val="6F7EC9"/>
                </a:solidFill>
                <a:ea typeface="Oxygen" pitchFamily="34" charset="-122"/>
                <a:cs typeface="Oxygen" pitchFamily="34" charset="-120"/>
              </a:rPr>
              <a:t>After the Appointment </a:t>
            </a:r>
          </a:p>
          <a:p>
            <a:pPr algn="ctr">
              <a:buNone/>
            </a:pPr>
            <a:r>
              <a:rPr lang="en-US" sz="12500" b="1" dirty="0">
                <a:solidFill>
                  <a:srgbClr val="6F7EC9"/>
                </a:solidFill>
                <a:ea typeface="Oxygen" pitchFamily="34" charset="-122"/>
                <a:cs typeface="Oxygen" pitchFamily="34" charset="-120"/>
              </a:rPr>
              <a:t>Follow-Up</a:t>
            </a:r>
            <a:endParaRPr lang="en-US" dirty="0"/>
          </a:p>
        </p:txBody>
      </p:sp>
      <p:sp>
        <p:nvSpPr>
          <p:cNvPr id="34" name="Object 33"/>
          <p:cNvSpPr txBox="1"/>
          <p:nvPr/>
        </p:nvSpPr>
        <p:spPr>
          <a:xfrm>
            <a:off x="1257365" y="5916798"/>
            <a:ext cx="8686365" cy="2212879"/>
          </a:xfrm>
          <a:prstGeom prst="rect">
            <a:avLst/>
          </a:prstGeom>
          <a:noFill/>
        </p:spPr>
        <p:txBody>
          <a:bodyPr wrap="square" rtlCol="0" anchor="ctr"/>
          <a:lstStyle/>
          <a:p>
            <a:pPr algn="ctr">
              <a:lnSpc>
                <a:spcPts val="8400"/>
              </a:lnSpc>
              <a:buNone/>
            </a:pPr>
            <a:r>
              <a:rPr lang="en-US" sz="8000" b="1" dirty="0">
                <a:solidFill>
                  <a:srgbClr val="6F7EC9"/>
                </a:solidFill>
                <a:latin typeface="+mj-lt"/>
                <a:ea typeface="Open Sans" pitchFamily="34" charset="-122"/>
                <a:cs typeface="Open Sans" pitchFamily="34" charset="-120"/>
              </a:rPr>
              <a:t>Schedule follow-up appointment</a:t>
            </a:r>
            <a:endParaRPr lang="en-US" sz="8000" dirty="0">
              <a:latin typeface="+mj-lt"/>
            </a:endParaRPr>
          </a:p>
        </p:txBody>
      </p:sp>
      <p:sp>
        <p:nvSpPr>
          <p:cNvPr id="35" name="Object 34"/>
          <p:cNvSpPr txBox="1"/>
          <p:nvPr/>
        </p:nvSpPr>
        <p:spPr>
          <a:xfrm>
            <a:off x="19482955" y="33289394"/>
            <a:ext cx="12425795" cy="3607955"/>
          </a:xfrm>
          <a:prstGeom prst="rect">
            <a:avLst/>
          </a:prstGeom>
          <a:noFill/>
        </p:spPr>
        <p:txBody>
          <a:bodyPr wrap="square" rtlCol="0" anchor="ctr"/>
          <a:lstStyle/>
          <a:p>
            <a:pPr algn="ctr">
              <a:lnSpc>
                <a:spcPts val="9100"/>
              </a:lnSpc>
              <a:buNone/>
            </a:pPr>
            <a:r>
              <a:rPr lang="en-US" sz="8000" b="1" dirty="0">
                <a:solidFill>
                  <a:srgbClr val="6F7EC9"/>
                </a:solidFill>
                <a:latin typeface="+mj-lt"/>
                <a:ea typeface="Open Sans" pitchFamily="34" charset="-122"/>
                <a:cs typeface="Open Sans" pitchFamily="34" charset="-120"/>
              </a:rPr>
              <a:t>After appointment ends, </a:t>
            </a:r>
            <a:r>
              <a:rPr lang="en-US" sz="8000" b="1" dirty="0">
                <a:solidFill>
                  <a:srgbClr val="EC700A"/>
                </a:solidFill>
                <a:latin typeface="+mj-lt"/>
                <a:ea typeface="Open Sans" pitchFamily="34" charset="-122"/>
                <a:cs typeface="Open Sans" pitchFamily="34" charset="-120"/>
              </a:rPr>
              <a:t>wipe all PII, PHI </a:t>
            </a:r>
            <a:r>
              <a:rPr lang="en-US" sz="8000" b="1" dirty="0">
                <a:solidFill>
                  <a:srgbClr val="6F7EC9"/>
                </a:solidFill>
                <a:latin typeface="+mj-lt"/>
                <a:ea typeface="Open Sans" pitchFamily="34" charset="-122"/>
                <a:cs typeface="Open Sans" pitchFamily="34" charset="-120"/>
              </a:rPr>
              <a:t>from electronic devices (this can be done remotely)</a:t>
            </a:r>
            <a:endParaRPr lang="en-US" sz="8000" dirty="0">
              <a:latin typeface="+mj-lt"/>
            </a:endParaRPr>
          </a:p>
        </p:txBody>
      </p:sp>
      <p:sp>
        <p:nvSpPr>
          <p:cNvPr id="36" name="Object 35"/>
          <p:cNvSpPr txBox="1"/>
          <p:nvPr/>
        </p:nvSpPr>
        <p:spPr>
          <a:xfrm>
            <a:off x="4173717" y="10200993"/>
            <a:ext cx="7094624" cy="3078788"/>
          </a:xfrm>
          <a:prstGeom prst="rect">
            <a:avLst/>
          </a:prstGeom>
          <a:noFill/>
        </p:spPr>
        <p:txBody>
          <a:bodyPr wrap="square" rtlCol="0" anchor="ctr"/>
          <a:lstStyle/>
          <a:p>
            <a:pPr>
              <a:buNone/>
            </a:pPr>
            <a:r>
              <a:rPr lang="en-US" sz="7600" dirty="0">
                <a:solidFill>
                  <a:srgbClr val="6F7EC9"/>
                </a:solidFill>
                <a:ea typeface="Roboto Condensed" pitchFamily="34" charset="-122"/>
                <a:cs typeface="Roboto Condensed" pitchFamily="34" charset="-120"/>
              </a:rPr>
              <a:t>Virtual enrollment 
may need more follow-up 
than in-person</a:t>
            </a:r>
            <a:endParaRPr lang="en-US" sz="7600" dirty="0"/>
          </a:p>
        </p:txBody>
      </p:sp>
      <p:sp>
        <p:nvSpPr>
          <p:cNvPr id="38" name="Object 35">
            <a:extLst>
              <a:ext uri="{FF2B5EF4-FFF2-40B4-BE49-F238E27FC236}">
                <a16:creationId xmlns:a16="http://schemas.microsoft.com/office/drawing/2014/main" id="{45C579CE-25D8-4157-B749-0E675B32BEAC}"/>
              </a:ext>
            </a:extLst>
          </p:cNvPr>
          <p:cNvSpPr txBox="1"/>
          <p:nvPr/>
        </p:nvSpPr>
        <p:spPr>
          <a:xfrm>
            <a:off x="40166456" y="29952199"/>
            <a:ext cx="7330824" cy="3056353"/>
          </a:xfrm>
          <a:prstGeom prst="rect">
            <a:avLst/>
          </a:prstGeom>
          <a:noFill/>
        </p:spPr>
        <p:txBody>
          <a:bodyPr wrap="square" rtlCol="0" anchor="ctr"/>
          <a:lstStyle/>
          <a:p>
            <a:pPr>
              <a:buNone/>
            </a:pPr>
            <a:r>
              <a:rPr lang="en-US" sz="7600" dirty="0">
                <a:solidFill>
                  <a:srgbClr val="6F7EC9"/>
                </a:solidFill>
                <a:ea typeface="Roboto Condensed" pitchFamily="34" charset="-122"/>
                <a:cs typeface="Roboto Condensed" pitchFamily="34" charset="-120"/>
              </a:rPr>
              <a:t>Ask Consumer to keep their records in a safe place for reference</a:t>
            </a:r>
            <a:endParaRPr lang="en-US" sz="7600" dirty="0"/>
          </a:p>
        </p:txBody>
      </p:sp>
      <p:pic>
        <p:nvPicPr>
          <p:cNvPr id="39" name="Object 28" descr="preencoded.png">
            <a:extLst>
              <a:ext uri="{FF2B5EF4-FFF2-40B4-BE49-F238E27FC236}">
                <a16:creationId xmlns:a16="http://schemas.microsoft.com/office/drawing/2014/main" id="{5B8CFB8E-05B2-4364-97BD-25F1954264A7}"/>
              </a:ext>
            </a:extLst>
          </p:cNvPr>
          <p:cNvPicPr>
            <a:picLocks noChangeAspect="1"/>
          </p:cNvPicPr>
          <p:nvPr/>
        </p:nvPicPr>
        <p:blipFill>
          <a:blip r:embed="rId29"/>
          <a:stretch>
            <a:fillRect/>
          </a:stretch>
        </p:blipFill>
        <p:spPr>
          <a:xfrm>
            <a:off x="38297169" y="28378586"/>
            <a:ext cx="1550939" cy="1491288"/>
          </a:xfrm>
          <a:prstGeom prst="rect">
            <a:avLst/>
          </a:prstGeom>
        </p:spPr>
      </p:pic>
      <p:sp>
        <p:nvSpPr>
          <p:cNvPr id="45" name="Oval 44">
            <a:extLst>
              <a:ext uri="{FF2B5EF4-FFF2-40B4-BE49-F238E27FC236}">
                <a16:creationId xmlns:a16="http://schemas.microsoft.com/office/drawing/2014/main" id="{B13CAC80-A0F0-7E45-9BFB-21ECB4FB3A12}"/>
              </a:ext>
            </a:extLst>
          </p:cNvPr>
          <p:cNvSpPr/>
          <p:nvPr/>
        </p:nvSpPr>
        <p:spPr>
          <a:xfrm>
            <a:off x="10910354" y="3660505"/>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1</a:t>
            </a:r>
          </a:p>
        </p:txBody>
      </p:sp>
      <p:sp>
        <p:nvSpPr>
          <p:cNvPr id="46" name="Oval 45">
            <a:extLst>
              <a:ext uri="{FF2B5EF4-FFF2-40B4-BE49-F238E27FC236}">
                <a16:creationId xmlns:a16="http://schemas.microsoft.com/office/drawing/2014/main" id="{5C71D5F8-75AA-B24C-9D64-C99FFAE90B05}"/>
              </a:ext>
            </a:extLst>
          </p:cNvPr>
          <p:cNvSpPr/>
          <p:nvPr/>
        </p:nvSpPr>
        <p:spPr>
          <a:xfrm>
            <a:off x="37069010" y="18045233"/>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4</a:t>
            </a:r>
          </a:p>
        </p:txBody>
      </p:sp>
      <p:sp>
        <p:nvSpPr>
          <p:cNvPr id="47" name="Oval 46">
            <a:extLst>
              <a:ext uri="{FF2B5EF4-FFF2-40B4-BE49-F238E27FC236}">
                <a16:creationId xmlns:a16="http://schemas.microsoft.com/office/drawing/2014/main" id="{F8DA4F6C-6D40-774A-AB6B-4248966C4455}"/>
              </a:ext>
            </a:extLst>
          </p:cNvPr>
          <p:cNvSpPr/>
          <p:nvPr/>
        </p:nvSpPr>
        <p:spPr>
          <a:xfrm>
            <a:off x="22805075" y="26361412"/>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3</a:t>
            </a:r>
          </a:p>
        </p:txBody>
      </p:sp>
      <p:sp>
        <p:nvSpPr>
          <p:cNvPr id="48" name="Oval 47">
            <a:extLst>
              <a:ext uri="{FF2B5EF4-FFF2-40B4-BE49-F238E27FC236}">
                <a16:creationId xmlns:a16="http://schemas.microsoft.com/office/drawing/2014/main" id="{2AC19C80-1319-8F44-A809-B8456D759640}"/>
              </a:ext>
            </a:extLst>
          </p:cNvPr>
          <p:cNvSpPr/>
          <p:nvPr/>
        </p:nvSpPr>
        <p:spPr>
          <a:xfrm>
            <a:off x="35095677" y="3527606"/>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5</a:t>
            </a:r>
          </a:p>
        </p:txBody>
      </p:sp>
      <p:sp>
        <p:nvSpPr>
          <p:cNvPr id="49" name="Oval 48">
            <a:extLst>
              <a:ext uri="{FF2B5EF4-FFF2-40B4-BE49-F238E27FC236}">
                <a16:creationId xmlns:a16="http://schemas.microsoft.com/office/drawing/2014/main" id="{6FFFFB34-6FAE-D74A-89BB-47DFB5581850}"/>
              </a:ext>
            </a:extLst>
          </p:cNvPr>
          <p:cNvSpPr/>
          <p:nvPr/>
        </p:nvSpPr>
        <p:spPr>
          <a:xfrm>
            <a:off x="7688250" y="17618426"/>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2</a:t>
            </a:r>
          </a:p>
        </p:txBody>
      </p:sp>
    </p:spTree>
    <p:extLst>
      <p:ext uri="{BB962C8B-B14F-4D97-AF65-F5344CB8AC3E}">
        <p14:creationId xmlns:p14="http://schemas.microsoft.com/office/powerpoint/2010/main" val="279786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5" name="Object 4" descr="preencoded.png"/>
          <p:cNvPicPr>
            <a:picLocks noChangeAspect="1"/>
          </p:cNvPicPr>
          <p:nvPr/>
        </p:nvPicPr>
        <p:blipFill>
          <a:blip r:embed="rId4"/>
          <a:stretch>
            <a:fillRect/>
          </a:stretch>
        </p:blipFill>
        <p:spPr>
          <a:xfrm>
            <a:off x="41852273" y="36007386"/>
            <a:ext cx="8513300" cy="2958523"/>
          </a:xfrm>
          <a:prstGeom prst="rect">
            <a:avLst/>
          </a:prstGeom>
        </p:spPr>
      </p:pic>
      <p:sp>
        <p:nvSpPr>
          <p:cNvPr id="6" name="Object 5"/>
          <p:cNvSpPr txBox="1"/>
          <p:nvPr/>
        </p:nvSpPr>
        <p:spPr>
          <a:xfrm>
            <a:off x="2199938" y="2594841"/>
            <a:ext cx="51478295" cy="5772727"/>
          </a:xfrm>
          <a:prstGeom prst="rect">
            <a:avLst/>
          </a:prstGeom>
          <a:noFill/>
        </p:spPr>
        <p:txBody>
          <a:bodyPr wrap="square" rtlCol="0" anchor="ctr"/>
          <a:lstStyle/>
          <a:p>
            <a:pPr>
              <a:lnSpc>
                <a:spcPts val="22800"/>
              </a:lnSpc>
              <a:buNone/>
            </a:pPr>
            <a:r>
              <a:rPr lang="en-US" sz="18900" b="1" dirty="0">
                <a:solidFill>
                  <a:srgbClr val="6F7EC9"/>
                </a:solidFill>
                <a:latin typeface="+mj-lt"/>
                <a:ea typeface="Open Sans" pitchFamily="34" charset="-122"/>
                <a:cs typeface="Open Sans" pitchFamily="34" charset="-120"/>
              </a:rPr>
              <a:t>Virtual Enrollment:</a:t>
            </a:r>
          </a:p>
          <a:p>
            <a:pPr>
              <a:lnSpc>
                <a:spcPts val="22800"/>
              </a:lnSpc>
              <a:buNone/>
            </a:pPr>
            <a:r>
              <a:rPr lang="en-US" sz="18900" b="1" dirty="0">
                <a:solidFill>
                  <a:srgbClr val="6F7EC9"/>
                </a:solidFill>
                <a:latin typeface="+mj-lt"/>
                <a:ea typeface="Open Sans" pitchFamily="34" charset="-122"/>
                <a:cs typeface="Open Sans" pitchFamily="34" charset="-120"/>
              </a:rPr>
              <a:t>Follow-Up Checklist </a:t>
            </a:r>
            <a:endParaRPr lang="en-US" dirty="0">
              <a:latin typeface="+mj-lt"/>
            </a:endParaRPr>
          </a:p>
        </p:txBody>
      </p:sp>
      <p:sp>
        <p:nvSpPr>
          <p:cNvPr id="7" name="Object 6"/>
          <p:cNvSpPr txBox="1"/>
          <p:nvPr/>
        </p:nvSpPr>
        <p:spPr>
          <a:xfrm>
            <a:off x="1599257" y="10962409"/>
            <a:ext cx="48766316" cy="17318182"/>
          </a:xfrm>
          <a:prstGeom prst="rect">
            <a:avLst/>
          </a:prstGeom>
          <a:noFill/>
        </p:spPr>
        <p:txBody>
          <a:bodyPr wrap="square" rtlCol="0" anchor="ctr"/>
          <a:lstStyle/>
          <a:p>
            <a:pPr marL="1028700" lvl="2" indent="-342900">
              <a:lnSpc>
                <a:spcPct val="150000"/>
              </a:lnSpc>
              <a:buSzPct val="100000"/>
              <a:buFont typeface="+mj-lt"/>
              <a:buAutoNum type="arabicPeriod"/>
            </a:pPr>
            <a:r>
              <a:rPr lang="en-US" sz="13600" dirty="0">
                <a:solidFill>
                  <a:srgbClr val="333333"/>
                </a:solidFill>
                <a:latin typeface="Open Sans" pitchFamily="34" charset="0"/>
                <a:ea typeface="Open Sans" pitchFamily="34" charset="-122"/>
                <a:cs typeface="Open Sans" pitchFamily="34" charset="-120"/>
              </a:rPr>
              <a:t> </a:t>
            </a:r>
            <a:r>
              <a:rPr lang="en-US" sz="13600" dirty="0">
                <a:solidFill>
                  <a:srgbClr val="333333"/>
                </a:solidFill>
                <a:latin typeface="+mj-lt"/>
                <a:ea typeface="Open Sans" pitchFamily="34" charset="-122"/>
                <a:cs typeface="Open Sans" pitchFamily="34" charset="-120"/>
              </a:rPr>
              <a:t>Did you upload </a:t>
            </a:r>
            <a:r>
              <a:rPr lang="en-US" sz="13600" b="1" dirty="0">
                <a:solidFill>
                  <a:srgbClr val="333333"/>
                </a:solidFill>
                <a:latin typeface="+mj-lt"/>
                <a:ea typeface="Open Sans" pitchFamily="34" charset="-122"/>
                <a:cs typeface="Open Sans" pitchFamily="34" charset="-120"/>
              </a:rPr>
              <a:t>required documents</a:t>
            </a:r>
            <a:r>
              <a:rPr lang="en-US" sz="13600" dirty="0">
                <a:solidFill>
                  <a:srgbClr val="333333"/>
                </a:solidFill>
                <a:latin typeface="+mj-lt"/>
                <a:ea typeface="Open Sans" pitchFamily="34" charset="-122"/>
                <a:cs typeface="Open Sans" pitchFamily="34" charset="-120"/>
              </a:rPr>
              <a:t>?</a:t>
            </a:r>
          </a:p>
          <a:p>
            <a:pPr marL="1028700" lvl="2" indent="-342900">
              <a:lnSpc>
                <a:spcPct val="150000"/>
              </a:lnSpc>
              <a:buSzPct val="100000"/>
              <a:buFont typeface="+mj-lt"/>
              <a:buAutoNum type="arabicPeriod"/>
            </a:pPr>
            <a:r>
              <a:rPr lang="en-US" sz="13600" dirty="0">
                <a:solidFill>
                  <a:srgbClr val="333333"/>
                </a:solidFill>
                <a:latin typeface="+mj-lt"/>
                <a:ea typeface="Open Sans" pitchFamily="34" charset="-122"/>
                <a:cs typeface="Open Sans" pitchFamily="34" charset="-120"/>
              </a:rPr>
              <a:t> Did you get your </a:t>
            </a:r>
            <a:r>
              <a:rPr lang="en-US" sz="13600" b="1" dirty="0">
                <a:solidFill>
                  <a:srgbClr val="333333"/>
                </a:solidFill>
                <a:latin typeface="+mj-lt"/>
                <a:ea typeface="Open Sans" pitchFamily="34" charset="-122"/>
                <a:cs typeface="Open Sans" pitchFamily="34" charset="-120"/>
              </a:rPr>
              <a:t>health insurance</a:t>
            </a:r>
            <a:r>
              <a:rPr lang="en-US" sz="13600" dirty="0">
                <a:solidFill>
                  <a:srgbClr val="333333"/>
                </a:solidFill>
                <a:latin typeface="+mj-lt"/>
                <a:ea typeface="Open Sans" pitchFamily="34" charset="-122"/>
                <a:cs typeface="Open Sans" pitchFamily="34" charset="-120"/>
              </a:rPr>
              <a:t> </a:t>
            </a:r>
            <a:r>
              <a:rPr lang="en-US" sz="13600" b="1" dirty="0">
                <a:solidFill>
                  <a:srgbClr val="333333"/>
                </a:solidFill>
                <a:latin typeface="+mj-lt"/>
                <a:ea typeface="Open Sans" pitchFamily="34" charset="-122"/>
                <a:cs typeface="Open Sans" pitchFamily="34" charset="-120"/>
              </a:rPr>
              <a:t>cards in the mail</a:t>
            </a:r>
            <a:r>
              <a:rPr lang="en-US" sz="13600" dirty="0">
                <a:solidFill>
                  <a:srgbClr val="333333"/>
                </a:solidFill>
                <a:latin typeface="+mj-lt"/>
                <a:ea typeface="Open Sans" pitchFamily="34" charset="-122"/>
                <a:cs typeface="Open Sans" pitchFamily="34" charset="-120"/>
              </a:rPr>
              <a:t>?</a:t>
            </a:r>
          </a:p>
          <a:p>
            <a:pPr marL="1028700" lvl="2" indent="-342900">
              <a:lnSpc>
                <a:spcPct val="150000"/>
              </a:lnSpc>
              <a:buSzPct val="100000"/>
              <a:buFont typeface="+mj-lt"/>
              <a:buAutoNum type="arabicPeriod"/>
            </a:pPr>
            <a:r>
              <a:rPr lang="en-US" sz="13600" dirty="0">
                <a:solidFill>
                  <a:srgbClr val="333333"/>
                </a:solidFill>
                <a:latin typeface="+mj-lt"/>
                <a:ea typeface="Open Sans" pitchFamily="34" charset="-122"/>
                <a:cs typeface="Open Sans" pitchFamily="34" charset="-120"/>
              </a:rPr>
              <a:t> Do you have any </a:t>
            </a:r>
            <a:r>
              <a:rPr lang="en-US" sz="13600" b="1" dirty="0">
                <a:solidFill>
                  <a:srgbClr val="333333"/>
                </a:solidFill>
                <a:latin typeface="+mj-lt"/>
                <a:ea typeface="Open Sans" pitchFamily="34" charset="-122"/>
                <a:cs typeface="Open Sans" pitchFamily="34" charset="-120"/>
              </a:rPr>
              <a:t>additional questions</a:t>
            </a:r>
            <a:r>
              <a:rPr lang="en-US" sz="13600" dirty="0">
                <a:solidFill>
                  <a:srgbClr val="333333"/>
                </a:solidFill>
                <a:latin typeface="+mj-lt"/>
                <a:ea typeface="Open Sans" pitchFamily="34" charset="-122"/>
                <a:cs typeface="Open Sans" pitchFamily="34" charset="-120"/>
              </a:rPr>
              <a:t>?</a:t>
            </a:r>
          </a:p>
          <a:p>
            <a:pPr marL="1028700" lvl="2" indent="-342900">
              <a:lnSpc>
                <a:spcPct val="150000"/>
              </a:lnSpc>
              <a:buSzPct val="100000"/>
              <a:buFont typeface="+mj-lt"/>
              <a:buAutoNum type="arabicPeriod"/>
            </a:pPr>
            <a:r>
              <a:rPr lang="en-US" sz="13600" dirty="0">
                <a:solidFill>
                  <a:srgbClr val="333333"/>
                </a:solidFill>
                <a:latin typeface="+mj-lt"/>
                <a:ea typeface="Open Sans" pitchFamily="34" charset="-122"/>
                <a:cs typeface="Open Sans" pitchFamily="34" charset="-120"/>
              </a:rPr>
              <a:t> Do you need to </a:t>
            </a:r>
            <a:r>
              <a:rPr lang="en-US" sz="13600" b="1" dirty="0">
                <a:solidFill>
                  <a:srgbClr val="333333"/>
                </a:solidFill>
                <a:latin typeface="+mj-lt"/>
                <a:ea typeface="Open Sans" pitchFamily="34" charset="-122"/>
                <a:cs typeface="Open Sans" pitchFamily="34" charset="-120"/>
              </a:rPr>
              <a:t>schedule a follow-up appointment</a:t>
            </a:r>
            <a:r>
              <a:rPr lang="en-US" sz="13600" dirty="0">
                <a:solidFill>
                  <a:srgbClr val="333333"/>
                </a:solidFill>
                <a:latin typeface="+mj-lt"/>
                <a:ea typeface="Open Sans" pitchFamily="34" charset="-122"/>
                <a:cs typeface="Open Sans" pitchFamily="34" charset="-120"/>
              </a:rPr>
              <a:t>?</a:t>
            </a:r>
          </a:p>
          <a:p>
            <a:pPr marL="1028700" lvl="2" indent="-342900">
              <a:lnSpc>
                <a:spcPct val="150000"/>
              </a:lnSpc>
              <a:buSzPct val="100000"/>
              <a:buFont typeface="+mj-lt"/>
              <a:buAutoNum type="arabicPeriod"/>
            </a:pPr>
            <a:r>
              <a:rPr lang="en-US" sz="13600" dirty="0">
                <a:solidFill>
                  <a:srgbClr val="333333"/>
                </a:solidFill>
                <a:latin typeface="+mj-lt"/>
                <a:ea typeface="Open Sans" pitchFamily="34" charset="-122"/>
                <a:cs typeface="Open Sans" pitchFamily="34" charset="-120"/>
              </a:rPr>
              <a:t> Any other </a:t>
            </a:r>
            <a:r>
              <a:rPr lang="en-US" sz="13600" b="1" dirty="0">
                <a:solidFill>
                  <a:srgbClr val="333333"/>
                </a:solidFill>
                <a:latin typeface="+mj-lt"/>
                <a:ea typeface="Open Sans" pitchFamily="34" charset="-122"/>
                <a:cs typeface="Open Sans" pitchFamily="34" charset="-120"/>
              </a:rPr>
              <a:t>state-specific questions required</a:t>
            </a:r>
            <a:r>
              <a:rPr lang="en-US" sz="13600" dirty="0">
                <a:solidFill>
                  <a:srgbClr val="333333"/>
                </a:solidFill>
                <a:latin typeface="Open Sans" pitchFamily="34" charset="0"/>
                <a:ea typeface="Open Sans" pitchFamily="34" charset="-122"/>
                <a:cs typeface="Open Sans" pitchFamily="34" charset="-120"/>
              </a:rPr>
              <a:t>.</a:t>
            </a:r>
            <a:endParaRPr lang="en-US" dirty="0"/>
          </a:p>
        </p:txBody>
      </p:sp>
      <p:pic>
        <p:nvPicPr>
          <p:cNvPr id="8" name="Object 23" descr="preencoded.png">
            <a:extLst>
              <a:ext uri="{FF2B5EF4-FFF2-40B4-BE49-F238E27FC236}">
                <a16:creationId xmlns:a16="http://schemas.microsoft.com/office/drawing/2014/main" id="{86B0F45A-A46D-F841-AF7D-763058135882}"/>
              </a:ext>
            </a:extLst>
          </p:cNvPr>
          <p:cNvPicPr>
            <a:picLocks noChangeAspect="1"/>
          </p:cNvPicPr>
          <p:nvPr/>
        </p:nvPicPr>
        <p:blipFill>
          <a:blip r:embed="rId5"/>
          <a:stretch>
            <a:fillRect/>
          </a:stretch>
        </p:blipFill>
        <p:spPr>
          <a:xfrm>
            <a:off x="48106" y="35261743"/>
            <a:ext cx="16500970" cy="4425757"/>
          </a:xfrm>
          <a:prstGeom prst="rect">
            <a:avLst/>
          </a:prstGeom>
        </p:spPr>
      </p:pic>
    </p:spTree>
    <p:extLst>
      <p:ext uri="{BB962C8B-B14F-4D97-AF65-F5344CB8AC3E}">
        <p14:creationId xmlns:p14="http://schemas.microsoft.com/office/powerpoint/2010/main" val="3340274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48106" y="0"/>
            <a:ext cx="50800000" cy="39243000"/>
          </a:xfrm>
          <a:prstGeom prst="rect">
            <a:avLst/>
          </a:prstGeom>
        </p:spPr>
      </p:pic>
      <p:pic>
        <p:nvPicPr>
          <p:cNvPr id="5" name="Object 4" descr="preencoded.png"/>
          <p:cNvPicPr>
            <a:picLocks noChangeAspect="1"/>
          </p:cNvPicPr>
          <p:nvPr/>
        </p:nvPicPr>
        <p:blipFill>
          <a:blip r:embed="rId4"/>
          <a:stretch>
            <a:fillRect/>
          </a:stretch>
        </p:blipFill>
        <p:spPr>
          <a:xfrm>
            <a:off x="8255293" y="18460675"/>
            <a:ext cx="5789620" cy="5789620"/>
          </a:xfrm>
          <a:prstGeom prst="rect">
            <a:avLst/>
          </a:prstGeom>
        </p:spPr>
      </p:pic>
      <p:pic>
        <p:nvPicPr>
          <p:cNvPr id="14" name="Object 13" descr="preencoded.png"/>
          <p:cNvPicPr>
            <a:picLocks noChangeAspect="1"/>
          </p:cNvPicPr>
          <p:nvPr/>
        </p:nvPicPr>
        <p:blipFill>
          <a:blip r:embed="rId5"/>
          <a:stretch>
            <a:fillRect/>
          </a:stretch>
        </p:blipFill>
        <p:spPr>
          <a:xfrm>
            <a:off x="9231384" y="13594494"/>
            <a:ext cx="1539346" cy="1933360"/>
          </a:xfrm>
          <a:prstGeom prst="rect">
            <a:avLst/>
          </a:prstGeom>
        </p:spPr>
      </p:pic>
      <p:pic>
        <p:nvPicPr>
          <p:cNvPr id="15" name="Object 14" descr="preencoded.png"/>
          <p:cNvPicPr>
            <a:picLocks noChangeAspect="1"/>
          </p:cNvPicPr>
          <p:nvPr/>
        </p:nvPicPr>
        <p:blipFill>
          <a:blip r:embed="rId6"/>
          <a:stretch>
            <a:fillRect/>
          </a:stretch>
        </p:blipFill>
        <p:spPr>
          <a:xfrm rot="20360105">
            <a:off x="15624597" y="25493810"/>
            <a:ext cx="2222751" cy="2211244"/>
          </a:xfrm>
          <a:prstGeom prst="rect">
            <a:avLst/>
          </a:prstGeom>
        </p:spPr>
      </p:pic>
      <p:pic>
        <p:nvPicPr>
          <p:cNvPr id="16" name="Object 15" descr="preencoded.png"/>
          <p:cNvPicPr>
            <a:picLocks noChangeAspect="1"/>
          </p:cNvPicPr>
          <p:nvPr/>
        </p:nvPicPr>
        <p:blipFill>
          <a:blip r:embed="rId7"/>
          <a:stretch>
            <a:fillRect/>
          </a:stretch>
        </p:blipFill>
        <p:spPr>
          <a:xfrm>
            <a:off x="37859470" y="13651461"/>
            <a:ext cx="1380854" cy="1819427"/>
          </a:xfrm>
          <a:prstGeom prst="rect">
            <a:avLst/>
          </a:prstGeom>
        </p:spPr>
      </p:pic>
      <p:pic>
        <p:nvPicPr>
          <p:cNvPr id="17" name="Object 16" descr="preencoded.png"/>
          <p:cNvPicPr>
            <a:picLocks noChangeAspect="1"/>
          </p:cNvPicPr>
          <p:nvPr/>
        </p:nvPicPr>
        <p:blipFill>
          <a:blip r:embed="rId8"/>
          <a:stretch>
            <a:fillRect/>
          </a:stretch>
        </p:blipFill>
        <p:spPr>
          <a:xfrm>
            <a:off x="32023382" y="26043245"/>
            <a:ext cx="2121140" cy="2237779"/>
          </a:xfrm>
          <a:prstGeom prst="rect">
            <a:avLst/>
          </a:prstGeom>
        </p:spPr>
      </p:pic>
      <p:pic>
        <p:nvPicPr>
          <p:cNvPr id="18" name="Object 17" descr="preencoded.png"/>
          <p:cNvPicPr>
            <a:picLocks noChangeAspect="1"/>
          </p:cNvPicPr>
          <p:nvPr/>
        </p:nvPicPr>
        <p:blipFill>
          <a:blip r:embed="rId9"/>
          <a:stretch>
            <a:fillRect/>
          </a:stretch>
        </p:blipFill>
        <p:spPr>
          <a:xfrm>
            <a:off x="9505818" y="19840144"/>
            <a:ext cx="3030682" cy="3030682"/>
          </a:xfrm>
          <a:prstGeom prst="rect">
            <a:avLst/>
          </a:prstGeom>
        </p:spPr>
      </p:pic>
      <p:pic>
        <p:nvPicPr>
          <p:cNvPr id="19" name="Object 18" descr="preencoded.png"/>
          <p:cNvPicPr>
            <a:picLocks noChangeAspect="1"/>
          </p:cNvPicPr>
          <p:nvPr/>
        </p:nvPicPr>
        <p:blipFill>
          <a:blip r:embed="rId10"/>
          <a:stretch>
            <a:fillRect/>
          </a:stretch>
        </p:blipFill>
        <p:spPr>
          <a:xfrm>
            <a:off x="22166186" y="26256699"/>
            <a:ext cx="5789620" cy="5789620"/>
          </a:xfrm>
          <a:prstGeom prst="rect">
            <a:avLst/>
          </a:prstGeom>
        </p:spPr>
      </p:pic>
      <p:pic>
        <p:nvPicPr>
          <p:cNvPr id="20" name="Object 19" descr="preencoded.png"/>
          <p:cNvPicPr>
            <a:picLocks noChangeAspect="1"/>
          </p:cNvPicPr>
          <p:nvPr/>
        </p:nvPicPr>
        <p:blipFill>
          <a:blip r:embed="rId11"/>
          <a:stretch>
            <a:fillRect/>
          </a:stretch>
        </p:blipFill>
        <p:spPr>
          <a:xfrm>
            <a:off x="23404876" y="27516667"/>
            <a:ext cx="3300625" cy="3269685"/>
          </a:xfrm>
          <a:prstGeom prst="rect">
            <a:avLst/>
          </a:prstGeom>
        </p:spPr>
      </p:pic>
      <p:pic>
        <p:nvPicPr>
          <p:cNvPr id="21" name="Object 20" descr="preencoded.png"/>
          <p:cNvPicPr>
            <a:picLocks noChangeAspect="1"/>
          </p:cNvPicPr>
          <p:nvPr/>
        </p:nvPicPr>
        <p:blipFill>
          <a:blip r:embed="rId12"/>
          <a:stretch>
            <a:fillRect/>
          </a:stretch>
        </p:blipFill>
        <p:spPr>
          <a:xfrm>
            <a:off x="35337004" y="18586246"/>
            <a:ext cx="5789620" cy="5789620"/>
          </a:xfrm>
          <a:prstGeom prst="rect">
            <a:avLst/>
          </a:prstGeom>
        </p:spPr>
      </p:pic>
      <p:pic>
        <p:nvPicPr>
          <p:cNvPr id="22" name="Object 21" descr="preencoded.png"/>
          <p:cNvPicPr>
            <a:picLocks noChangeAspect="1"/>
          </p:cNvPicPr>
          <p:nvPr/>
        </p:nvPicPr>
        <p:blipFill>
          <a:blip r:embed="rId13"/>
          <a:stretch>
            <a:fillRect/>
          </a:stretch>
        </p:blipFill>
        <p:spPr>
          <a:xfrm>
            <a:off x="36498227" y="19680966"/>
            <a:ext cx="3651196" cy="3651196"/>
          </a:xfrm>
          <a:prstGeom prst="rect">
            <a:avLst/>
          </a:prstGeom>
        </p:spPr>
      </p:pic>
      <p:pic>
        <p:nvPicPr>
          <p:cNvPr id="23" name="Object 22" descr="preencoded.png"/>
          <p:cNvPicPr>
            <a:picLocks noChangeAspect="1"/>
          </p:cNvPicPr>
          <p:nvPr/>
        </p:nvPicPr>
        <p:blipFill>
          <a:blip r:embed="rId14"/>
          <a:stretch>
            <a:fillRect/>
          </a:stretch>
        </p:blipFill>
        <p:spPr>
          <a:xfrm>
            <a:off x="9364649" y="4174744"/>
            <a:ext cx="5789620" cy="5789620"/>
          </a:xfrm>
          <a:prstGeom prst="rect">
            <a:avLst/>
          </a:prstGeom>
        </p:spPr>
      </p:pic>
      <p:pic>
        <p:nvPicPr>
          <p:cNvPr id="24" name="Object 23" descr="preencoded.png"/>
          <p:cNvPicPr>
            <a:picLocks noChangeAspect="1"/>
          </p:cNvPicPr>
          <p:nvPr/>
        </p:nvPicPr>
        <p:blipFill>
          <a:blip r:embed="rId15"/>
          <a:stretch>
            <a:fillRect/>
          </a:stretch>
        </p:blipFill>
        <p:spPr>
          <a:xfrm>
            <a:off x="10479207" y="5129061"/>
            <a:ext cx="4114585" cy="4014760"/>
          </a:xfrm>
          <a:prstGeom prst="rect">
            <a:avLst/>
          </a:prstGeom>
        </p:spPr>
      </p:pic>
      <p:pic>
        <p:nvPicPr>
          <p:cNvPr id="26" name="Object 25" descr="preencoded.png"/>
          <p:cNvPicPr>
            <a:picLocks noChangeAspect="1"/>
          </p:cNvPicPr>
          <p:nvPr/>
        </p:nvPicPr>
        <p:blipFill>
          <a:blip r:embed="rId16"/>
          <a:stretch>
            <a:fillRect/>
          </a:stretch>
        </p:blipFill>
        <p:spPr>
          <a:xfrm>
            <a:off x="42199117" y="36127652"/>
            <a:ext cx="8167231" cy="2838258"/>
          </a:xfrm>
          <a:prstGeom prst="rect">
            <a:avLst/>
          </a:prstGeom>
        </p:spPr>
      </p:pic>
      <p:pic>
        <p:nvPicPr>
          <p:cNvPr id="27" name="Object 26" descr="preencoded.png"/>
          <p:cNvPicPr>
            <a:picLocks noChangeAspect="1"/>
          </p:cNvPicPr>
          <p:nvPr/>
        </p:nvPicPr>
        <p:blipFill>
          <a:blip r:embed="rId17"/>
          <a:stretch>
            <a:fillRect/>
          </a:stretch>
        </p:blipFill>
        <p:spPr>
          <a:xfrm>
            <a:off x="41405367" y="29496468"/>
            <a:ext cx="1587500" cy="1491288"/>
          </a:xfrm>
          <a:prstGeom prst="rect">
            <a:avLst/>
          </a:prstGeom>
        </p:spPr>
      </p:pic>
      <p:pic>
        <p:nvPicPr>
          <p:cNvPr id="28" name="Object 27" descr="preencoded.png"/>
          <p:cNvPicPr>
            <a:picLocks noChangeAspect="1"/>
          </p:cNvPicPr>
          <p:nvPr/>
        </p:nvPicPr>
        <p:blipFill>
          <a:blip r:embed="rId18"/>
          <a:stretch>
            <a:fillRect/>
          </a:stretch>
        </p:blipFill>
        <p:spPr>
          <a:xfrm>
            <a:off x="37794127" y="1325380"/>
            <a:ext cx="7636021" cy="7818441"/>
          </a:xfrm>
          <a:prstGeom prst="rect">
            <a:avLst/>
          </a:prstGeom>
        </p:spPr>
      </p:pic>
      <p:pic>
        <p:nvPicPr>
          <p:cNvPr id="29" name="Object 28" descr="preencoded.png"/>
          <p:cNvPicPr>
            <a:picLocks noChangeAspect="1"/>
          </p:cNvPicPr>
          <p:nvPr/>
        </p:nvPicPr>
        <p:blipFill>
          <a:blip r:embed="rId19"/>
          <a:stretch>
            <a:fillRect/>
          </a:stretch>
        </p:blipFill>
        <p:spPr>
          <a:xfrm>
            <a:off x="32070652" y="1204429"/>
            <a:ext cx="7573667" cy="7755363"/>
          </a:xfrm>
          <a:prstGeom prst="rect">
            <a:avLst/>
          </a:prstGeom>
        </p:spPr>
      </p:pic>
      <p:sp>
        <p:nvSpPr>
          <p:cNvPr id="30" name="Object 29"/>
          <p:cNvSpPr txBox="1"/>
          <p:nvPr/>
        </p:nvSpPr>
        <p:spPr>
          <a:xfrm>
            <a:off x="1561137" y="23420208"/>
            <a:ext cx="8135937" cy="4810606"/>
          </a:xfrm>
          <a:prstGeom prst="rect">
            <a:avLst/>
          </a:prstGeom>
          <a:noFill/>
        </p:spPr>
        <p:txBody>
          <a:bodyPr wrap="square" rtlCol="0" anchor="ctr"/>
          <a:lstStyle/>
          <a:p>
            <a:pPr algn="ctr">
              <a:lnSpc>
                <a:spcPts val="9100"/>
              </a:lnSpc>
              <a:buNone/>
            </a:pPr>
            <a:r>
              <a:rPr lang="en-US" sz="8000" b="1" dirty="0">
                <a:solidFill>
                  <a:srgbClr val="6F7EC9"/>
                </a:solidFill>
                <a:latin typeface="+mj-lt"/>
                <a:ea typeface="Open Sans" pitchFamily="34" charset="-122"/>
                <a:cs typeface="Open Sans" pitchFamily="34" charset="-120"/>
              </a:rPr>
              <a:t>Answer any remaining questions they have about their coverage</a:t>
            </a:r>
            <a:endParaRPr lang="en-US" sz="8000" dirty="0">
              <a:latin typeface="+mj-lt"/>
            </a:endParaRPr>
          </a:p>
        </p:txBody>
      </p:sp>
      <p:sp>
        <p:nvSpPr>
          <p:cNvPr id="31" name="Object 30"/>
          <p:cNvSpPr txBox="1"/>
          <p:nvPr/>
        </p:nvSpPr>
        <p:spPr>
          <a:xfrm>
            <a:off x="18738631" y="33199684"/>
            <a:ext cx="13322738" cy="2309091"/>
          </a:xfrm>
          <a:prstGeom prst="rect">
            <a:avLst/>
          </a:prstGeom>
          <a:noFill/>
        </p:spPr>
        <p:txBody>
          <a:bodyPr wrap="square" rtlCol="0" anchor="ctr"/>
          <a:lstStyle/>
          <a:p>
            <a:pPr algn="ctr">
              <a:buNone/>
            </a:pPr>
            <a:r>
              <a:rPr lang="en-US" sz="8000" b="1" dirty="0">
                <a:solidFill>
                  <a:srgbClr val="EC700A"/>
                </a:solidFill>
                <a:latin typeface="+mj-lt"/>
                <a:ea typeface="Open Sans" pitchFamily="34" charset="-122"/>
                <a:cs typeface="Open Sans" pitchFamily="34" charset="-120"/>
              </a:rPr>
              <a:t>Health Insurance Literacy</a:t>
            </a:r>
            <a:r>
              <a:rPr lang="en-US" sz="8000" b="1" dirty="0">
                <a:solidFill>
                  <a:srgbClr val="6F7EC9"/>
                </a:solidFill>
                <a:latin typeface="+mj-lt"/>
                <a:ea typeface="Open Sans" pitchFamily="34" charset="-122"/>
                <a:cs typeface="Open Sans" pitchFamily="34" charset="-120"/>
              </a:rPr>
              <a:t>: Explain the basics of their coverage</a:t>
            </a:r>
            <a:endParaRPr lang="en-US" sz="8000" dirty="0">
              <a:latin typeface="+mj-lt"/>
            </a:endParaRPr>
          </a:p>
        </p:txBody>
      </p:sp>
      <p:sp>
        <p:nvSpPr>
          <p:cNvPr id="33" name="Object 32"/>
          <p:cNvSpPr txBox="1"/>
          <p:nvPr/>
        </p:nvSpPr>
        <p:spPr>
          <a:xfrm>
            <a:off x="988425" y="9028193"/>
            <a:ext cx="8736419" cy="3319318"/>
          </a:xfrm>
          <a:prstGeom prst="rect">
            <a:avLst/>
          </a:prstGeom>
          <a:noFill/>
        </p:spPr>
        <p:txBody>
          <a:bodyPr wrap="square" rtlCol="0" anchor="ctr"/>
          <a:lstStyle/>
          <a:p>
            <a:pPr algn="ctr">
              <a:lnSpc>
                <a:spcPts val="8400"/>
              </a:lnSpc>
              <a:buNone/>
            </a:pPr>
            <a:r>
              <a:rPr lang="en-US" sz="8000" b="1" dirty="0">
                <a:solidFill>
                  <a:srgbClr val="6F7EC9"/>
                </a:solidFill>
                <a:latin typeface="+mj-lt"/>
                <a:ea typeface="Open Sans" pitchFamily="34" charset="-122"/>
                <a:cs typeface="Open Sans" pitchFamily="34" charset="-120"/>
              </a:rPr>
              <a:t>Connect with the consumer </a:t>
            </a:r>
          </a:p>
          <a:p>
            <a:pPr algn="ctr">
              <a:lnSpc>
                <a:spcPts val="8400"/>
              </a:lnSpc>
              <a:buNone/>
            </a:pPr>
            <a:r>
              <a:rPr lang="en-US" sz="8000" b="1" dirty="0">
                <a:solidFill>
                  <a:srgbClr val="6F7EC9"/>
                </a:solidFill>
                <a:latin typeface="+mj-lt"/>
                <a:ea typeface="Open Sans" pitchFamily="34" charset="-122"/>
                <a:cs typeface="Open Sans" pitchFamily="34" charset="-120"/>
              </a:rPr>
              <a:t>post-enrollment</a:t>
            </a:r>
            <a:endParaRPr lang="en-US" sz="8000" dirty="0">
              <a:latin typeface="+mj-lt"/>
            </a:endParaRPr>
          </a:p>
        </p:txBody>
      </p:sp>
      <p:sp>
        <p:nvSpPr>
          <p:cNvPr id="34" name="Object 33"/>
          <p:cNvSpPr txBox="1"/>
          <p:nvPr/>
        </p:nvSpPr>
        <p:spPr>
          <a:xfrm>
            <a:off x="38330102" y="25323314"/>
            <a:ext cx="9795605" cy="3607955"/>
          </a:xfrm>
          <a:prstGeom prst="rect">
            <a:avLst/>
          </a:prstGeom>
          <a:noFill/>
        </p:spPr>
        <p:txBody>
          <a:bodyPr wrap="square" rtlCol="0" anchor="ctr"/>
          <a:lstStyle/>
          <a:p>
            <a:pPr algn="ctr">
              <a:buNone/>
            </a:pPr>
            <a:r>
              <a:rPr lang="en-US" sz="8000" b="1" dirty="0">
                <a:solidFill>
                  <a:srgbClr val="6F7EC9"/>
                </a:solidFill>
                <a:latin typeface="+mj-lt"/>
                <a:ea typeface="Open Sans" pitchFamily="34" charset="-122"/>
                <a:cs typeface="Open Sans" pitchFamily="34" charset="-120"/>
              </a:rPr>
              <a:t>Educate on where to find plan details &amp; resources </a:t>
            </a:r>
            <a:endParaRPr lang="en-US" sz="8000" dirty="0">
              <a:latin typeface="+mj-lt"/>
            </a:endParaRPr>
          </a:p>
        </p:txBody>
      </p:sp>
      <p:sp>
        <p:nvSpPr>
          <p:cNvPr id="35" name="Object 34"/>
          <p:cNvSpPr txBox="1"/>
          <p:nvPr/>
        </p:nvSpPr>
        <p:spPr>
          <a:xfrm>
            <a:off x="43078026" y="30233877"/>
            <a:ext cx="5789620" cy="3078788"/>
          </a:xfrm>
          <a:prstGeom prst="rect">
            <a:avLst/>
          </a:prstGeom>
          <a:noFill/>
        </p:spPr>
        <p:txBody>
          <a:bodyPr wrap="square" rtlCol="0" anchor="ctr"/>
          <a:lstStyle/>
          <a:p>
            <a:pPr>
              <a:buNone/>
            </a:pPr>
            <a:r>
              <a:rPr lang="en-US" sz="7600" dirty="0">
                <a:solidFill>
                  <a:srgbClr val="6F7EC9"/>
                </a:solidFill>
                <a:ea typeface="Roboto Condensed" pitchFamily="34" charset="-122"/>
                <a:cs typeface="Roboto Condensed" pitchFamily="34" charset="-120"/>
              </a:rPr>
              <a:t>24-hour hotlines
Nurse lines
Urgent Care</a:t>
            </a:r>
            <a:endParaRPr lang="en-US" sz="7600" dirty="0"/>
          </a:p>
        </p:txBody>
      </p:sp>
      <p:sp>
        <p:nvSpPr>
          <p:cNvPr id="36" name="Object 35"/>
          <p:cNvSpPr txBox="1"/>
          <p:nvPr/>
        </p:nvSpPr>
        <p:spPr>
          <a:xfrm>
            <a:off x="34395422" y="8183072"/>
            <a:ext cx="8682604" cy="2705485"/>
          </a:xfrm>
          <a:prstGeom prst="rect">
            <a:avLst/>
          </a:prstGeom>
          <a:noFill/>
        </p:spPr>
        <p:txBody>
          <a:bodyPr wrap="square" rtlCol="0" anchor="ctr"/>
          <a:lstStyle/>
          <a:p>
            <a:pPr algn="ctr">
              <a:lnSpc>
                <a:spcPts val="9100"/>
              </a:lnSpc>
              <a:buNone/>
            </a:pPr>
            <a:r>
              <a:rPr lang="en-US" sz="8000" b="1" dirty="0">
                <a:solidFill>
                  <a:srgbClr val="6F7EC9"/>
                </a:solidFill>
                <a:latin typeface="+mj-lt"/>
                <a:ea typeface="Open Sans" pitchFamily="34" charset="-122"/>
                <a:cs typeface="Open Sans" pitchFamily="34" charset="-120"/>
              </a:rPr>
              <a:t>Enrollment Cycle Complete until Renewal</a:t>
            </a:r>
          </a:p>
        </p:txBody>
      </p:sp>
      <p:sp>
        <p:nvSpPr>
          <p:cNvPr id="37" name="Object 45">
            <a:extLst>
              <a:ext uri="{FF2B5EF4-FFF2-40B4-BE49-F238E27FC236}">
                <a16:creationId xmlns:a16="http://schemas.microsoft.com/office/drawing/2014/main" id="{EE5735A5-4F3B-4667-8216-10FDCBBEF8B9}"/>
              </a:ext>
            </a:extLst>
          </p:cNvPr>
          <p:cNvSpPr txBox="1"/>
          <p:nvPr/>
        </p:nvSpPr>
        <p:spPr>
          <a:xfrm>
            <a:off x="43212939" y="14853702"/>
            <a:ext cx="6804602" cy="2309091"/>
          </a:xfrm>
          <a:prstGeom prst="rect">
            <a:avLst/>
          </a:prstGeom>
          <a:noFill/>
        </p:spPr>
        <p:txBody>
          <a:bodyPr wrap="square" rtlCol="0" anchor="ctr"/>
          <a:lstStyle/>
          <a:p>
            <a:pPr>
              <a:buNone/>
            </a:pPr>
            <a:r>
              <a:rPr lang="en-US" sz="7600" dirty="0">
                <a:solidFill>
                  <a:srgbClr val="6F7EC9"/>
                </a:solidFill>
                <a:ea typeface="Roboto Condensed" pitchFamily="34" charset="-122"/>
              </a:rPr>
              <a:t>Renewing coverage requires reviewing plan options all over again due to changes each year</a:t>
            </a:r>
            <a:endParaRPr lang="en-US" sz="7600" dirty="0"/>
          </a:p>
        </p:txBody>
      </p:sp>
      <p:pic>
        <p:nvPicPr>
          <p:cNvPr id="38" name="Object 28" descr="preencoded.png">
            <a:extLst>
              <a:ext uri="{FF2B5EF4-FFF2-40B4-BE49-F238E27FC236}">
                <a16:creationId xmlns:a16="http://schemas.microsoft.com/office/drawing/2014/main" id="{E040DCED-656A-4288-BBDA-ADD10A82015A}"/>
              </a:ext>
            </a:extLst>
          </p:cNvPr>
          <p:cNvPicPr>
            <a:picLocks noChangeAspect="1"/>
          </p:cNvPicPr>
          <p:nvPr/>
        </p:nvPicPr>
        <p:blipFill>
          <a:blip r:embed="rId20"/>
          <a:stretch>
            <a:fillRect/>
          </a:stretch>
        </p:blipFill>
        <p:spPr>
          <a:xfrm>
            <a:off x="41529010" y="11283096"/>
            <a:ext cx="1550939" cy="1491288"/>
          </a:xfrm>
          <a:prstGeom prst="rect">
            <a:avLst/>
          </a:prstGeom>
        </p:spPr>
      </p:pic>
      <p:pic>
        <p:nvPicPr>
          <p:cNvPr id="39" name="Object 3" descr="preencoded.png">
            <a:extLst>
              <a:ext uri="{FF2B5EF4-FFF2-40B4-BE49-F238E27FC236}">
                <a16:creationId xmlns:a16="http://schemas.microsoft.com/office/drawing/2014/main" id="{CFC7B858-2524-DF4C-B6FE-093781983790}"/>
              </a:ext>
            </a:extLst>
          </p:cNvPr>
          <p:cNvPicPr>
            <a:picLocks noChangeAspect="1"/>
          </p:cNvPicPr>
          <p:nvPr/>
        </p:nvPicPr>
        <p:blipFill>
          <a:blip r:embed="rId21"/>
          <a:stretch>
            <a:fillRect/>
          </a:stretch>
        </p:blipFill>
        <p:spPr>
          <a:xfrm>
            <a:off x="15996511" y="5872819"/>
            <a:ext cx="18148011" cy="18148011"/>
          </a:xfrm>
          <a:prstGeom prst="rect">
            <a:avLst/>
          </a:prstGeom>
        </p:spPr>
      </p:pic>
      <p:pic>
        <p:nvPicPr>
          <p:cNvPr id="6" name="Object 5" descr="preencoded.png"/>
          <p:cNvPicPr>
            <a:picLocks noChangeAspect="1"/>
          </p:cNvPicPr>
          <p:nvPr/>
        </p:nvPicPr>
        <p:blipFill>
          <a:blip r:embed="rId22"/>
          <a:stretch>
            <a:fillRect/>
          </a:stretch>
        </p:blipFill>
        <p:spPr>
          <a:xfrm>
            <a:off x="22014400" y="8475398"/>
            <a:ext cx="5573882" cy="5617090"/>
          </a:xfrm>
          <a:prstGeom prst="rect">
            <a:avLst/>
          </a:prstGeom>
        </p:spPr>
      </p:pic>
      <p:pic>
        <p:nvPicPr>
          <p:cNvPr id="7" name="Object 6" descr="preencoded.png"/>
          <p:cNvPicPr>
            <a:picLocks noChangeAspect="1"/>
          </p:cNvPicPr>
          <p:nvPr/>
        </p:nvPicPr>
        <p:blipFill>
          <a:blip r:embed="rId23"/>
          <a:stretch>
            <a:fillRect/>
          </a:stretch>
        </p:blipFill>
        <p:spPr>
          <a:xfrm>
            <a:off x="23008194" y="9473917"/>
            <a:ext cx="3759129" cy="3715921"/>
          </a:xfrm>
          <a:prstGeom prst="rect">
            <a:avLst/>
          </a:prstGeom>
        </p:spPr>
      </p:pic>
      <p:pic>
        <p:nvPicPr>
          <p:cNvPr id="8" name="Object 7" descr="preencoded.png"/>
          <p:cNvPicPr>
            <a:picLocks noChangeAspect="1"/>
          </p:cNvPicPr>
          <p:nvPr/>
        </p:nvPicPr>
        <p:blipFill>
          <a:blip r:embed="rId24"/>
          <a:stretch>
            <a:fillRect/>
          </a:stretch>
        </p:blipFill>
        <p:spPr>
          <a:xfrm>
            <a:off x="18265553" y="8032807"/>
            <a:ext cx="3089088" cy="2991592"/>
          </a:xfrm>
          <a:prstGeom prst="rect">
            <a:avLst/>
          </a:prstGeom>
        </p:spPr>
      </p:pic>
      <p:pic>
        <p:nvPicPr>
          <p:cNvPr id="9" name="Object 8" descr="preencoded.png"/>
          <p:cNvPicPr>
            <a:picLocks noChangeAspect="1"/>
          </p:cNvPicPr>
          <p:nvPr/>
        </p:nvPicPr>
        <p:blipFill>
          <a:blip r:embed="rId25"/>
          <a:stretch>
            <a:fillRect/>
          </a:stretch>
        </p:blipFill>
        <p:spPr>
          <a:xfrm>
            <a:off x="18350399" y="9815988"/>
            <a:ext cx="3234007" cy="3266725"/>
          </a:xfrm>
          <a:prstGeom prst="rect">
            <a:avLst/>
          </a:prstGeom>
        </p:spPr>
      </p:pic>
      <p:pic>
        <p:nvPicPr>
          <p:cNvPr id="10" name="Object 9" descr="preencoded.png"/>
          <p:cNvPicPr>
            <a:picLocks noChangeAspect="1"/>
          </p:cNvPicPr>
          <p:nvPr/>
        </p:nvPicPr>
        <p:blipFill>
          <a:blip r:embed="rId26"/>
          <a:stretch>
            <a:fillRect/>
          </a:stretch>
        </p:blipFill>
        <p:spPr>
          <a:xfrm>
            <a:off x="28141689" y="7774942"/>
            <a:ext cx="3069544" cy="2965866"/>
          </a:xfrm>
          <a:prstGeom prst="rect">
            <a:avLst/>
          </a:prstGeom>
        </p:spPr>
      </p:pic>
      <p:pic>
        <p:nvPicPr>
          <p:cNvPr id="11" name="Object 10" descr="preencoded.png"/>
          <p:cNvPicPr>
            <a:picLocks noChangeAspect="1"/>
          </p:cNvPicPr>
          <p:nvPr/>
        </p:nvPicPr>
        <p:blipFill>
          <a:blip r:embed="rId27"/>
          <a:stretch>
            <a:fillRect/>
          </a:stretch>
        </p:blipFill>
        <p:spPr>
          <a:xfrm>
            <a:off x="27589236" y="9356033"/>
            <a:ext cx="3177959" cy="3207696"/>
          </a:xfrm>
          <a:prstGeom prst="rect">
            <a:avLst/>
          </a:prstGeom>
        </p:spPr>
      </p:pic>
      <p:pic>
        <p:nvPicPr>
          <p:cNvPr id="12" name="Object 11" descr="preencoded.png"/>
          <p:cNvPicPr>
            <a:picLocks noChangeAspect="1"/>
          </p:cNvPicPr>
          <p:nvPr/>
        </p:nvPicPr>
        <p:blipFill>
          <a:blip r:embed="rId28"/>
          <a:stretch>
            <a:fillRect/>
          </a:stretch>
        </p:blipFill>
        <p:spPr>
          <a:xfrm>
            <a:off x="18680484" y="11615262"/>
            <a:ext cx="3200358" cy="3239620"/>
          </a:xfrm>
          <a:prstGeom prst="rect">
            <a:avLst/>
          </a:prstGeom>
        </p:spPr>
      </p:pic>
      <p:pic>
        <p:nvPicPr>
          <p:cNvPr id="13" name="Object 12" descr="preencoded.png"/>
          <p:cNvPicPr>
            <a:picLocks noChangeAspect="1"/>
          </p:cNvPicPr>
          <p:nvPr/>
        </p:nvPicPr>
        <p:blipFill>
          <a:blip r:embed="rId29"/>
          <a:stretch>
            <a:fillRect/>
          </a:stretch>
        </p:blipFill>
        <p:spPr>
          <a:xfrm>
            <a:off x="27955806" y="11361145"/>
            <a:ext cx="3238775" cy="3268512"/>
          </a:xfrm>
          <a:prstGeom prst="rect">
            <a:avLst/>
          </a:prstGeom>
        </p:spPr>
      </p:pic>
      <p:sp>
        <p:nvSpPr>
          <p:cNvPr id="32" name="Object 31"/>
          <p:cNvSpPr txBox="1"/>
          <p:nvPr/>
        </p:nvSpPr>
        <p:spPr>
          <a:xfrm>
            <a:off x="17304685" y="16257633"/>
            <a:ext cx="15501008" cy="5195455"/>
          </a:xfrm>
          <a:prstGeom prst="rect">
            <a:avLst/>
          </a:prstGeom>
          <a:noFill/>
        </p:spPr>
        <p:txBody>
          <a:bodyPr wrap="square" rtlCol="0" anchor="ctr"/>
          <a:lstStyle/>
          <a:p>
            <a:pPr algn="ctr">
              <a:buNone/>
            </a:pPr>
            <a:r>
              <a:rPr lang="en-US" sz="12500" b="1" dirty="0">
                <a:solidFill>
                  <a:schemeClr val="bg2"/>
                </a:solidFill>
                <a:latin typeface="+mj-lt"/>
                <a:ea typeface="Oxygen" pitchFamily="34" charset="-122"/>
                <a:cs typeface="Oxygen" pitchFamily="34" charset="-120"/>
              </a:rPr>
              <a:t>Virtual Enrollment: </a:t>
            </a:r>
          </a:p>
          <a:p>
            <a:pPr algn="ctr">
              <a:buNone/>
            </a:pPr>
            <a:r>
              <a:rPr lang="en-US" sz="12500" b="1" dirty="0">
                <a:solidFill>
                  <a:srgbClr val="6F7EC9"/>
                </a:solidFill>
                <a:latin typeface="+mj-lt"/>
                <a:ea typeface="Oxygen" pitchFamily="34" charset="-122"/>
                <a:cs typeface="Oxygen" pitchFamily="34" charset="-120"/>
              </a:rPr>
              <a:t>Post-Enrollment Follow-Up</a:t>
            </a:r>
          </a:p>
        </p:txBody>
      </p:sp>
      <p:pic>
        <p:nvPicPr>
          <p:cNvPr id="41" name="Object 23" descr="preencoded.png">
            <a:extLst>
              <a:ext uri="{FF2B5EF4-FFF2-40B4-BE49-F238E27FC236}">
                <a16:creationId xmlns:a16="http://schemas.microsoft.com/office/drawing/2014/main" id="{3A0A46E4-075B-6E45-81EF-6EFAF4279D71}"/>
              </a:ext>
            </a:extLst>
          </p:cNvPr>
          <p:cNvPicPr>
            <a:picLocks noChangeAspect="1"/>
          </p:cNvPicPr>
          <p:nvPr/>
        </p:nvPicPr>
        <p:blipFill>
          <a:blip r:embed="rId30"/>
          <a:stretch>
            <a:fillRect/>
          </a:stretch>
        </p:blipFill>
        <p:spPr>
          <a:xfrm>
            <a:off x="48106" y="35261743"/>
            <a:ext cx="16500970" cy="4425757"/>
          </a:xfrm>
          <a:prstGeom prst="rect">
            <a:avLst/>
          </a:prstGeom>
        </p:spPr>
      </p:pic>
      <p:sp>
        <p:nvSpPr>
          <p:cNvPr id="45" name="Oval 44">
            <a:extLst>
              <a:ext uri="{FF2B5EF4-FFF2-40B4-BE49-F238E27FC236}">
                <a16:creationId xmlns:a16="http://schemas.microsoft.com/office/drawing/2014/main" id="{99106E8A-0105-DB47-8BF0-90C0963A935C}"/>
              </a:ext>
            </a:extLst>
          </p:cNvPr>
          <p:cNvSpPr/>
          <p:nvPr/>
        </p:nvSpPr>
        <p:spPr>
          <a:xfrm>
            <a:off x="9159064" y="3730244"/>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1</a:t>
            </a:r>
          </a:p>
        </p:txBody>
      </p:sp>
      <p:sp>
        <p:nvSpPr>
          <p:cNvPr id="46" name="Oval 45">
            <a:extLst>
              <a:ext uri="{FF2B5EF4-FFF2-40B4-BE49-F238E27FC236}">
                <a16:creationId xmlns:a16="http://schemas.microsoft.com/office/drawing/2014/main" id="{C688011E-A9F7-5D4D-A96B-47C7CDF5788E}"/>
              </a:ext>
            </a:extLst>
          </p:cNvPr>
          <p:cNvSpPr/>
          <p:nvPr/>
        </p:nvSpPr>
        <p:spPr>
          <a:xfrm>
            <a:off x="35136565" y="18011344"/>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4</a:t>
            </a:r>
          </a:p>
        </p:txBody>
      </p:sp>
      <p:sp>
        <p:nvSpPr>
          <p:cNvPr id="47" name="Oval 46">
            <a:extLst>
              <a:ext uri="{FF2B5EF4-FFF2-40B4-BE49-F238E27FC236}">
                <a16:creationId xmlns:a16="http://schemas.microsoft.com/office/drawing/2014/main" id="{9D94EF3D-B6FC-0943-B646-188331B8AEFC}"/>
              </a:ext>
            </a:extLst>
          </p:cNvPr>
          <p:cNvSpPr/>
          <p:nvPr/>
        </p:nvSpPr>
        <p:spPr>
          <a:xfrm>
            <a:off x="8072500" y="17940960"/>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2</a:t>
            </a:r>
          </a:p>
        </p:txBody>
      </p:sp>
      <p:sp>
        <p:nvSpPr>
          <p:cNvPr id="48" name="Oval 47">
            <a:extLst>
              <a:ext uri="{FF2B5EF4-FFF2-40B4-BE49-F238E27FC236}">
                <a16:creationId xmlns:a16="http://schemas.microsoft.com/office/drawing/2014/main" id="{CE5B64B1-0C3A-0343-9250-ECD6EDD4469B}"/>
              </a:ext>
            </a:extLst>
          </p:cNvPr>
          <p:cNvSpPr/>
          <p:nvPr/>
        </p:nvSpPr>
        <p:spPr>
          <a:xfrm>
            <a:off x="21940029" y="25824830"/>
            <a:ext cx="191911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bg1"/>
                </a:solidFill>
              </a:rPr>
              <a:t>3</a:t>
            </a:r>
          </a:p>
        </p:txBody>
      </p:sp>
    </p:spTree>
    <p:extLst>
      <p:ext uri="{BB962C8B-B14F-4D97-AF65-F5344CB8AC3E}">
        <p14:creationId xmlns:p14="http://schemas.microsoft.com/office/powerpoint/2010/main" val="53007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28407" y="21397"/>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48105" y="34991041"/>
            <a:ext cx="17510257" cy="4696460"/>
          </a:xfrm>
          <a:prstGeom prst="rect">
            <a:avLst/>
          </a:prstGeom>
        </p:spPr>
      </p:pic>
      <p:pic>
        <p:nvPicPr>
          <p:cNvPr id="5" name="Object 4" descr="preencoded.png"/>
          <p:cNvPicPr>
            <a:picLocks noChangeAspect="1"/>
          </p:cNvPicPr>
          <p:nvPr/>
        </p:nvPicPr>
        <p:blipFill>
          <a:blip r:embed="rId5"/>
          <a:stretch>
            <a:fillRect/>
          </a:stretch>
        </p:blipFill>
        <p:spPr>
          <a:xfrm>
            <a:off x="41852273" y="36007386"/>
            <a:ext cx="8513300" cy="2958523"/>
          </a:xfrm>
          <a:prstGeom prst="rect">
            <a:avLst/>
          </a:prstGeom>
        </p:spPr>
      </p:pic>
      <p:sp>
        <p:nvSpPr>
          <p:cNvPr id="6" name="Object 5"/>
          <p:cNvSpPr txBox="1"/>
          <p:nvPr/>
        </p:nvSpPr>
        <p:spPr>
          <a:xfrm>
            <a:off x="2501515" y="2357197"/>
            <a:ext cx="49407330" cy="5772727"/>
          </a:xfrm>
          <a:prstGeom prst="rect">
            <a:avLst/>
          </a:prstGeom>
          <a:noFill/>
        </p:spPr>
        <p:txBody>
          <a:bodyPr wrap="square" rtlCol="0" anchor="ctr"/>
          <a:lstStyle/>
          <a:p>
            <a:pPr>
              <a:lnSpc>
                <a:spcPts val="22800"/>
              </a:lnSpc>
              <a:buNone/>
            </a:pPr>
            <a:r>
              <a:rPr lang="en-US" sz="18900" b="1" dirty="0">
                <a:solidFill>
                  <a:srgbClr val="6F7EC9"/>
                </a:solidFill>
                <a:latin typeface="+mj-lt"/>
                <a:ea typeface="Open Sans" pitchFamily="34" charset="-122"/>
                <a:cs typeface="Open Sans" pitchFamily="34" charset="-120"/>
              </a:rPr>
              <a:t>Virtual </a:t>
            </a:r>
            <a:r>
              <a:rPr lang="en-US" sz="18900" b="1" dirty="0">
                <a:solidFill>
                  <a:srgbClr val="EC700A"/>
                </a:solidFill>
                <a:latin typeface="+mj-lt"/>
                <a:ea typeface="Open Sans" pitchFamily="34" charset="-122"/>
                <a:cs typeface="Open Sans" pitchFamily="34" charset="-120"/>
              </a:rPr>
              <a:t>Post</a:t>
            </a:r>
            <a:r>
              <a:rPr lang="en-US" sz="18900" b="1" dirty="0">
                <a:solidFill>
                  <a:srgbClr val="6F7EC9"/>
                </a:solidFill>
                <a:latin typeface="+mj-lt"/>
                <a:ea typeface="Open Sans" pitchFamily="34" charset="-122"/>
                <a:cs typeface="Open Sans" pitchFamily="34" charset="-120"/>
              </a:rPr>
              <a:t>-Enrollment 
Follow-Up Checklist </a:t>
            </a:r>
            <a:endParaRPr lang="en-US" dirty="0">
              <a:latin typeface="+mj-lt"/>
            </a:endParaRPr>
          </a:p>
        </p:txBody>
      </p:sp>
      <p:sp>
        <p:nvSpPr>
          <p:cNvPr id="7" name="Object 6"/>
          <p:cNvSpPr txBox="1"/>
          <p:nvPr/>
        </p:nvSpPr>
        <p:spPr>
          <a:xfrm>
            <a:off x="2501515" y="9019886"/>
            <a:ext cx="45906411" cy="12700000"/>
          </a:xfrm>
          <a:prstGeom prst="rect">
            <a:avLst/>
          </a:prstGeom>
          <a:noFill/>
        </p:spPr>
        <p:txBody>
          <a:bodyPr wrap="square" rtlCol="0" anchor="ctr"/>
          <a:lstStyle/>
          <a:p>
            <a:pPr marL="1028700" lvl="2" indent="-342900">
              <a:lnSpc>
                <a:spcPct val="150000"/>
              </a:lnSpc>
              <a:buSzPct val="100000"/>
              <a:buFont typeface="+mj-lt"/>
              <a:buAutoNum type="arabicPeriod"/>
            </a:pPr>
            <a:r>
              <a:rPr lang="en-US" sz="12500" dirty="0">
                <a:solidFill>
                  <a:srgbClr val="333333"/>
                </a:solidFill>
                <a:latin typeface="Open Sans" pitchFamily="34" charset="0"/>
                <a:ea typeface="Open Sans" pitchFamily="34" charset="-122"/>
                <a:cs typeface="Open Sans" pitchFamily="34" charset="-120"/>
              </a:rPr>
              <a:t> </a:t>
            </a:r>
            <a:r>
              <a:rPr lang="en-US" sz="12500" dirty="0">
                <a:solidFill>
                  <a:srgbClr val="333333"/>
                </a:solidFill>
                <a:latin typeface="+mj-lt"/>
                <a:ea typeface="Open Sans" pitchFamily="34" charset="-122"/>
                <a:cs typeface="Open Sans" pitchFamily="34" charset="-120"/>
              </a:rPr>
              <a:t>Were you able to </a:t>
            </a:r>
            <a:r>
              <a:rPr lang="en-US" sz="12500" b="1" dirty="0">
                <a:solidFill>
                  <a:srgbClr val="333333"/>
                </a:solidFill>
                <a:latin typeface="+mj-lt"/>
                <a:ea typeface="Open Sans" pitchFamily="34" charset="-122"/>
                <a:cs typeface="Open Sans" pitchFamily="34" charset="-120"/>
              </a:rPr>
              <a:t>pay your first premium</a:t>
            </a:r>
            <a:r>
              <a:rPr lang="en-US" sz="12500" dirty="0">
                <a:solidFill>
                  <a:srgbClr val="333333"/>
                </a:solidFill>
                <a:latin typeface="+mj-lt"/>
                <a:ea typeface="Open Sans" pitchFamily="34" charset="-122"/>
                <a:cs typeface="Open Sans" pitchFamily="34" charset="-120"/>
              </a:rPr>
              <a:t>?</a:t>
            </a:r>
          </a:p>
          <a:p>
            <a:pPr marL="1028700" lvl="2" indent="-342900">
              <a:lnSpc>
                <a:spcPct val="150000"/>
              </a:lnSpc>
              <a:buSzPct val="100000"/>
              <a:buFont typeface="+mj-lt"/>
              <a:buAutoNum type="arabicPeriod"/>
            </a:pPr>
            <a:r>
              <a:rPr lang="en-US" sz="12500" dirty="0">
                <a:solidFill>
                  <a:srgbClr val="333333"/>
                </a:solidFill>
                <a:latin typeface="+mj-lt"/>
                <a:ea typeface="Open Sans" pitchFamily="34" charset="-122"/>
                <a:cs typeface="Open Sans" pitchFamily="34" charset="-120"/>
              </a:rPr>
              <a:t> Are your </a:t>
            </a:r>
            <a:r>
              <a:rPr lang="en-US" sz="12500" b="1" dirty="0">
                <a:solidFill>
                  <a:srgbClr val="333333"/>
                </a:solidFill>
                <a:latin typeface="+mj-lt"/>
                <a:ea typeface="Open Sans" pitchFamily="34" charset="-122"/>
                <a:cs typeface="Open Sans" pitchFamily="34" charset="-120"/>
              </a:rPr>
              <a:t>doctors still in-network</a:t>
            </a:r>
            <a:r>
              <a:rPr lang="en-US" sz="12500" dirty="0">
                <a:solidFill>
                  <a:srgbClr val="333333"/>
                </a:solidFill>
                <a:latin typeface="+mj-lt"/>
                <a:ea typeface="Open Sans" pitchFamily="34" charset="-122"/>
                <a:cs typeface="Open Sans" pitchFamily="34" charset="-120"/>
              </a:rPr>
              <a:t>? </a:t>
            </a:r>
          </a:p>
          <a:p>
            <a:pPr marL="1028700" lvl="2" indent="-342900">
              <a:lnSpc>
                <a:spcPct val="150000"/>
              </a:lnSpc>
              <a:buSzPct val="100000"/>
              <a:buFont typeface="+mj-lt"/>
              <a:buAutoNum type="arabicPeriod"/>
            </a:pPr>
            <a:r>
              <a:rPr lang="en-US" sz="12500" dirty="0">
                <a:solidFill>
                  <a:srgbClr val="333333"/>
                </a:solidFill>
                <a:latin typeface="+mj-lt"/>
                <a:ea typeface="Open Sans" pitchFamily="34" charset="-122"/>
                <a:cs typeface="Open Sans" pitchFamily="34" charset="-120"/>
              </a:rPr>
              <a:t> Is your preferred </a:t>
            </a:r>
            <a:r>
              <a:rPr lang="en-US" sz="12500" b="1" dirty="0">
                <a:solidFill>
                  <a:srgbClr val="333333"/>
                </a:solidFill>
                <a:latin typeface="+mj-lt"/>
                <a:ea typeface="Open Sans" pitchFamily="34" charset="-122"/>
                <a:cs typeface="Open Sans" pitchFamily="34" charset="-120"/>
              </a:rPr>
              <a:t>hospital still in-network</a:t>
            </a:r>
            <a:r>
              <a:rPr lang="en-US" sz="12500" dirty="0">
                <a:solidFill>
                  <a:srgbClr val="333333"/>
                </a:solidFill>
                <a:latin typeface="+mj-lt"/>
                <a:ea typeface="Open Sans" pitchFamily="34" charset="-122"/>
                <a:cs typeface="Open Sans" pitchFamily="34" charset="-120"/>
              </a:rPr>
              <a:t>?</a:t>
            </a:r>
          </a:p>
          <a:p>
            <a:pPr marL="1028700" lvl="2" indent="-342900">
              <a:lnSpc>
                <a:spcPct val="150000"/>
              </a:lnSpc>
              <a:buSzPct val="100000"/>
              <a:buFont typeface="+mj-lt"/>
              <a:buAutoNum type="arabicPeriod"/>
            </a:pPr>
            <a:r>
              <a:rPr lang="en-US" sz="12500" dirty="0">
                <a:solidFill>
                  <a:srgbClr val="333333"/>
                </a:solidFill>
                <a:latin typeface="+mj-lt"/>
                <a:ea typeface="Open Sans" pitchFamily="34" charset="-122"/>
                <a:cs typeface="Open Sans" pitchFamily="34" charset="-120"/>
              </a:rPr>
              <a:t> Do you have all of the </a:t>
            </a:r>
            <a:r>
              <a:rPr lang="en-US" sz="12500" b="1" dirty="0">
                <a:solidFill>
                  <a:srgbClr val="333333"/>
                </a:solidFill>
                <a:latin typeface="+mj-lt"/>
                <a:ea typeface="Open Sans" pitchFamily="34" charset="-122"/>
                <a:cs typeface="Open Sans" pitchFamily="34" charset="-120"/>
              </a:rPr>
              <a:t>important numbers</a:t>
            </a:r>
            <a:r>
              <a:rPr lang="en-US" sz="12500" dirty="0">
                <a:solidFill>
                  <a:srgbClr val="333333"/>
                </a:solidFill>
                <a:latin typeface="+mj-lt"/>
                <a:ea typeface="Open Sans" pitchFamily="34" charset="-122"/>
                <a:cs typeface="Open Sans" pitchFamily="34" charset="-120"/>
              </a:rPr>
              <a:t>?</a:t>
            </a:r>
            <a:endParaRPr lang="en-US" dirty="0">
              <a:latin typeface="+mj-lt"/>
            </a:endParaRPr>
          </a:p>
        </p:txBody>
      </p:sp>
      <p:sp>
        <p:nvSpPr>
          <p:cNvPr id="8" name="Object 7"/>
          <p:cNvSpPr txBox="1"/>
          <p:nvPr/>
        </p:nvSpPr>
        <p:spPr>
          <a:xfrm>
            <a:off x="5952359" y="21401079"/>
            <a:ext cx="35899914" cy="6716266"/>
          </a:xfrm>
          <a:prstGeom prst="rect">
            <a:avLst/>
          </a:prstGeom>
          <a:noFill/>
        </p:spPr>
        <p:txBody>
          <a:bodyPr wrap="square" rtlCol="0" anchor="ctr"/>
          <a:lstStyle/>
          <a:p>
            <a:pPr marL="685800" lvl="2">
              <a:lnSpc>
                <a:spcPts val="22800"/>
              </a:lnSpc>
              <a:buSzPct val="100000"/>
            </a:pPr>
            <a:r>
              <a:rPr lang="en-US" sz="11400" dirty="0">
                <a:solidFill>
                  <a:srgbClr val="333333"/>
                </a:solidFill>
                <a:ea typeface="Open Sans" pitchFamily="34" charset="-122"/>
                <a:cs typeface="Open Sans" pitchFamily="34" charset="-120"/>
              </a:rPr>
              <a:t>Health Plan, Urgent Care, Nurses Hotline, Doctor’s Office, Dentist’s Office, Pharmacy, etc.</a:t>
            </a:r>
            <a:endParaRPr lang="en-US" dirty="0"/>
          </a:p>
        </p:txBody>
      </p:sp>
      <p:pic>
        <p:nvPicPr>
          <p:cNvPr id="9" name="Object 26" descr="preencoded.png">
            <a:extLst>
              <a:ext uri="{FF2B5EF4-FFF2-40B4-BE49-F238E27FC236}">
                <a16:creationId xmlns:a16="http://schemas.microsoft.com/office/drawing/2014/main" id="{C5E1206F-E43A-5141-8D32-5813323A757C}"/>
              </a:ext>
            </a:extLst>
          </p:cNvPr>
          <p:cNvPicPr>
            <a:picLocks noChangeAspect="1"/>
          </p:cNvPicPr>
          <p:nvPr/>
        </p:nvPicPr>
        <p:blipFill>
          <a:blip r:embed="rId6"/>
          <a:stretch>
            <a:fillRect/>
          </a:stretch>
        </p:blipFill>
        <p:spPr>
          <a:xfrm>
            <a:off x="30909550" y="13036095"/>
            <a:ext cx="1587500" cy="1491288"/>
          </a:xfrm>
          <a:prstGeom prst="rect">
            <a:avLst/>
          </a:prstGeom>
        </p:spPr>
      </p:pic>
      <p:sp>
        <p:nvSpPr>
          <p:cNvPr id="10" name="Object 34">
            <a:extLst>
              <a:ext uri="{FF2B5EF4-FFF2-40B4-BE49-F238E27FC236}">
                <a16:creationId xmlns:a16="http://schemas.microsoft.com/office/drawing/2014/main" id="{711F53E0-DAC0-EE40-A2EB-BF154BE5FF36}"/>
              </a:ext>
            </a:extLst>
          </p:cNvPr>
          <p:cNvSpPr txBox="1"/>
          <p:nvPr/>
        </p:nvSpPr>
        <p:spPr>
          <a:xfrm>
            <a:off x="32497050" y="12854745"/>
            <a:ext cx="6909174" cy="3078788"/>
          </a:xfrm>
          <a:prstGeom prst="rect">
            <a:avLst/>
          </a:prstGeom>
          <a:noFill/>
        </p:spPr>
        <p:txBody>
          <a:bodyPr wrap="square" rtlCol="0" anchor="ctr"/>
          <a:lstStyle/>
          <a:p>
            <a:pPr>
              <a:buNone/>
            </a:pPr>
            <a:r>
              <a:rPr lang="en-US" sz="7600" dirty="0">
                <a:solidFill>
                  <a:srgbClr val="6F7EC9"/>
                </a:solidFill>
                <a:ea typeface="Roboto Condensed" pitchFamily="34" charset="-122"/>
                <a:cs typeface="Roboto Condensed" pitchFamily="34" charset="-120"/>
              </a:rPr>
              <a:t>Plan networks can change</a:t>
            </a:r>
            <a:endParaRPr lang="en-US" sz="7600" dirty="0"/>
          </a:p>
        </p:txBody>
      </p:sp>
    </p:spTree>
    <p:extLst>
      <p:ext uri="{BB962C8B-B14F-4D97-AF65-F5344CB8AC3E}">
        <p14:creationId xmlns:p14="http://schemas.microsoft.com/office/powerpoint/2010/main" val="3963792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2659</Words>
  <Application>Microsoft Office PowerPoint</Application>
  <PresentationFormat>Custom</PresentationFormat>
  <Paragraphs>191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Open Sans</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Heather Bates</cp:lastModifiedBy>
  <cp:revision>83</cp:revision>
  <dcterms:created xsi:type="dcterms:W3CDTF">2020-06-11T19:12:32Z</dcterms:created>
  <dcterms:modified xsi:type="dcterms:W3CDTF">2020-06-16T22:16:24Z</dcterms:modified>
</cp:coreProperties>
</file>